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69"/>
  </p:notesMasterIdLst>
  <p:handoutMasterIdLst>
    <p:handoutMasterId r:id="rId70"/>
  </p:handoutMasterIdLst>
  <p:sldIdLst>
    <p:sldId id="913" r:id="rId2"/>
    <p:sldId id="912" r:id="rId3"/>
    <p:sldId id="866" r:id="rId4"/>
    <p:sldId id="914" r:id="rId5"/>
    <p:sldId id="915" r:id="rId6"/>
    <p:sldId id="918" r:id="rId7"/>
    <p:sldId id="917" r:id="rId8"/>
    <p:sldId id="626" r:id="rId9"/>
    <p:sldId id="720" r:id="rId10"/>
    <p:sldId id="919" r:id="rId11"/>
    <p:sldId id="887" r:id="rId12"/>
    <p:sldId id="357" r:id="rId13"/>
    <p:sldId id="924" r:id="rId14"/>
    <p:sldId id="867" r:id="rId15"/>
    <p:sldId id="257" r:id="rId16"/>
    <p:sldId id="868" r:id="rId17"/>
    <p:sldId id="873" r:id="rId18"/>
    <p:sldId id="908" r:id="rId19"/>
    <p:sldId id="863" r:id="rId20"/>
    <p:sldId id="931" r:id="rId21"/>
    <p:sldId id="859" r:id="rId22"/>
    <p:sldId id="869" r:id="rId23"/>
    <p:sldId id="874" r:id="rId24"/>
    <p:sldId id="850" r:id="rId25"/>
    <p:sldId id="925" r:id="rId26"/>
    <p:sldId id="854" r:id="rId27"/>
    <p:sldId id="922" r:id="rId28"/>
    <p:sldId id="875" r:id="rId29"/>
    <p:sldId id="876" r:id="rId30"/>
    <p:sldId id="880" r:id="rId31"/>
    <p:sldId id="888" r:id="rId32"/>
    <p:sldId id="885" r:id="rId33"/>
    <p:sldId id="886" r:id="rId34"/>
    <p:sldId id="921" r:id="rId35"/>
    <p:sldId id="889" r:id="rId36"/>
    <p:sldId id="923" r:id="rId37"/>
    <p:sldId id="883" r:id="rId38"/>
    <p:sldId id="878" r:id="rId39"/>
    <p:sldId id="879" r:id="rId40"/>
    <p:sldId id="891" r:id="rId41"/>
    <p:sldId id="857" r:id="rId42"/>
    <p:sldId id="893" r:id="rId43"/>
    <p:sldId id="809" r:id="rId44"/>
    <p:sldId id="882" r:id="rId45"/>
    <p:sldId id="861" r:id="rId46"/>
    <p:sldId id="900" r:id="rId47"/>
    <p:sldId id="870" r:id="rId48"/>
    <p:sldId id="843" r:id="rId49"/>
    <p:sldId id="890" r:id="rId50"/>
    <p:sldId id="897" r:id="rId51"/>
    <p:sldId id="898" r:id="rId52"/>
    <p:sldId id="899" r:id="rId53"/>
    <p:sldId id="903" r:id="rId54"/>
    <p:sldId id="256" r:id="rId55"/>
    <p:sldId id="892" r:id="rId56"/>
    <p:sldId id="851" r:id="rId57"/>
    <p:sldId id="904" r:id="rId58"/>
    <p:sldId id="905" r:id="rId59"/>
    <p:sldId id="910" r:id="rId60"/>
    <p:sldId id="855" r:id="rId61"/>
    <p:sldId id="930" r:id="rId62"/>
    <p:sldId id="906" r:id="rId63"/>
    <p:sldId id="926" r:id="rId64"/>
    <p:sldId id="884" r:id="rId65"/>
    <p:sldId id="273" r:id="rId66"/>
    <p:sldId id="351" r:id="rId67"/>
    <p:sldId id="927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AC0"/>
    <a:srgbClr val="A1ACFF"/>
    <a:srgbClr val="51C5FF"/>
    <a:srgbClr val="C000C0"/>
    <a:srgbClr val="970000"/>
    <a:srgbClr val="DB3600"/>
    <a:srgbClr val="A20000"/>
    <a:srgbClr val="000051"/>
    <a:srgbClr val="00BC00"/>
    <a:srgbClr val="C1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3" autoAdjust="0"/>
    <p:restoredTop sz="50000" autoAdjust="0"/>
  </p:normalViewPr>
  <p:slideViewPr>
    <p:cSldViewPr snapToGrid="0" snapToObjects="1">
      <p:cViewPr>
        <p:scale>
          <a:sx n="400" d="100"/>
          <a:sy n="400" d="100"/>
        </p:scale>
        <p:origin x="-13368" y="-7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o/work/GruppoV_UFSD/Excel/Abe_alpha_ter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o/work/GruppoV_UFSD/Excel/RSD_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WF2 Simulation</a:t>
            </a:r>
          </a:p>
          <a:p>
            <a:pPr>
              <a:defRPr/>
            </a:pPr>
            <a:r>
              <a:rPr lang="en-US"/>
              <a:t>Minimum temporal resolution vs sensor thickness using CDF = 50% </a:t>
            </a:r>
          </a:p>
        </c:rich>
      </c:tx>
      <c:layout>
        <c:manualLayout>
          <c:xMode val="edge"/>
          <c:yMode val="edge"/>
          <c:x val="0.14879591263944392"/>
          <c:y val="3.56178252120942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plotArea>
      <c:layout>
        <c:manualLayout>
          <c:layoutTarget val="inner"/>
          <c:xMode val="edge"/>
          <c:yMode val="edge"/>
          <c:x val="0.11192944881889763"/>
          <c:y val="0.20665187468984103"/>
          <c:w val="0.8472934083239595"/>
          <c:h val="0.6215752422253164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-0.34952049263072887"/>
                  <c:y val="0.1450931183402871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</c:trendlineLbl>
          </c:trendline>
          <c:xVal>
            <c:numRef>
              <c:f>Sheet1!$D$7:$D$11</c:f>
              <c:numCache>
                <c:formatCode>General</c:formatCode>
                <c:ptCount val="5"/>
                <c:pt idx="0">
                  <c:v>15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  <c:pt idx="4">
                  <c:v>55</c:v>
                </c:pt>
              </c:numCache>
            </c:numRef>
          </c:xVal>
          <c:yVal>
            <c:numRef>
              <c:f>Sheet1!$F$7:$F$11</c:f>
              <c:numCache>
                <c:formatCode>General</c:formatCode>
                <c:ptCount val="5"/>
                <c:pt idx="0">
                  <c:v>11</c:v>
                </c:pt>
                <c:pt idx="1">
                  <c:v>18</c:v>
                </c:pt>
                <c:pt idx="2">
                  <c:v>28.8</c:v>
                </c:pt>
                <c:pt idx="3">
                  <c:v>38</c:v>
                </c:pt>
                <c:pt idx="4">
                  <c:v>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07-6E4A-BC52-26F5E0576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8022191"/>
        <c:axId val="1918023871"/>
      </c:scatterChart>
      <c:valAx>
        <c:axId val="19180221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 [um]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918023871"/>
        <c:crosses val="autoZero"/>
        <c:crossBetween val="midCat"/>
      </c:valAx>
      <c:valAx>
        <c:axId val="191802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Temporal Resolution [ps]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9180221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</a:defRPr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2418220251143"/>
          <c:y val="6.0841813262479033E-2"/>
          <c:w val="0.77358452452825055"/>
          <c:h val="0.73330451047815326"/>
        </c:manualLayout>
      </c:layout>
      <c:scatterChart>
        <c:scatterStyle val="lineMarker"/>
        <c:varyColors val="0"/>
        <c:ser>
          <c:idx val="0"/>
          <c:order val="0"/>
          <c:tx>
            <c:strRef>
              <c:f>'TCT Ampl_distance summary'!$H$10</c:f>
              <c:strCache>
                <c:ptCount val="1"/>
                <c:pt idx="0">
                  <c:v>RSD Wafer 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9050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-0.15956141027794296"/>
                  <c:y val="3.124554668833416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'TCT Ampl_distance summary'!$AB$13:$AB$21</c:f>
                <c:numCache>
                  <c:formatCode>General</c:formatCode>
                  <c:ptCount val="9"/>
                  <c:pt idx="0">
                    <c:v>5.0000000000000001E-4</c:v>
                  </c:pt>
                  <c:pt idx="2">
                    <c:v>1E-3</c:v>
                  </c:pt>
                  <c:pt idx="3">
                    <c:v>5.0000000000000001E-4</c:v>
                  </c:pt>
                  <c:pt idx="4">
                    <c:v>3.0000000000000001E-3</c:v>
                  </c:pt>
                  <c:pt idx="5">
                    <c:v>1E-3</c:v>
                  </c:pt>
                  <c:pt idx="6">
                    <c:v>8.0000000000000004E-4</c:v>
                  </c:pt>
                  <c:pt idx="7">
                    <c:v>2E-3</c:v>
                  </c:pt>
                  <c:pt idx="8">
                    <c:v>5.0000000000000001E-4</c:v>
                  </c:pt>
                </c:numCache>
              </c:numRef>
            </c:plus>
            <c:minus>
              <c:numRef>
                <c:f>'TCT Ampl_distance summary'!$AB$13:$AB$21</c:f>
                <c:numCache>
                  <c:formatCode>General</c:formatCode>
                  <c:ptCount val="9"/>
                  <c:pt idx="0">
                    <c:v>5.0000000000000001E-4</c:v>
                  </c:pt>
                  <c:pt idx="2">
                    <c:v>1E-3</c:v>
                  </c:pt>
                  <c:pt idx="3">
                    <c:v>5.0000000000000001E-4</c:v>
                  </c:pt>
                  <c:pt idx="4">
                    <c:v>3.0000000000000001E-3</c:v>
                  </c:pt>
                  <c:pt idx="5">
                    <c:v>1E-3</c:v>
                  </c:pt>
                  <c:pt idx="6">
                    <c:v>8.0000000000000004E-4</c:v>
                  </c:pt>
                  <c:pt idx="7">
                    <c:v>2E-3</c:v>
                  </c:pt>
                  <c:pt idx="8">
                    <c:v>5.0000000000000001E-4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'TCT Ampl_distance summary'!$E$31:$E$39</c:f>
              <c:numCache>
                <c:formatCode>General</c:formatCode>
                <c:ptCount val="9"/>
                <c:pt idx="0">
                  <c:v>0.25</c:v>
                </c:pt>
                <c:pt idx="1">
                  <c:v>0.25</c:v>
                </c:pt>
                <c:pt idx="2">
                  <c:v>0.48999999999999994</c:v>
                </c:pt>
                <c:pt idx="3">
                  <c:v>0.245</c:v>
                </c:pt>
                <c:pt idx="4">
                  <c:v>0.5625</c:v>
                </c:pt>
                <c:pt idx="5">
                  <c:v>0.44444444444444442</c:v>
                </c:pt>
                <c:pt idx="6">
                  <c:v>0.16000000000000003</c:v>
                </c:pt>
                <c:pt idx="7">
                  <c:v>0.36</c:v>
                </c:pt>
                <c:pt idx="8">
                  <c:v>0.255</c:v>
                </c:pt>
              </c:numCache>
            </c:numRef>
          </c:xVal>
          <c:yVal>
            <c:numRef>
              <c:f>'TCT Ampl_distance summary'!$AA$13:$AA$21</c:f>
              <c:numCache>
                <c:formatCode>General</c:formatCode>
                <c:ptCount val="9"/>
                <c:pt idx="0">
                  <c:v>9.1000000000000004E-3</c:v>
                </c:pt>
                <c:pt idx="2">
                  <c:v>1.7000000000000001E-2</c:v>
                </c:pt>
                <c:pt idx="3">
                  <c:v>7.1000000000000004E-3</c:v>
                </c:pt>
                <c:pt idx="4">
                  <c:v>2.1000000000000001E-2</c:v>
                </c:pt>
                <c:pt idx="5">
                  <c:v>1.4E-2</c:v>
                </c:pt>
                <c:pt idx="6">
                  <c:v>6.7000000000000002E-3</c:v>
                </c:pt>
                <c:pt idx="7">
                  <c:v>1.2E-2</c:v>
                </c:pt>
                <c:pt idx="8">
                  <c:v>7.4999999999999997E-3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F4-8A47-AFBD-11E87D4E0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0302992"/>
        <c:axId val="914838592"/>
      </c:scatterChart>
      <c:valAx>
        <c:axId val="92030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(Metal/Pitch)^2 </a:t>
                </a:r>
              </a:p>
            </c:rich>
          </c:tx>
          <c:layout>
            <c:manualLayout>
              <c:xMode val="edge"/>
              <c:yMode val="edge"/>
              <c:x val="0.44446970403489044"/>
              <c:y val="0.91118736469901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914838592"/>
        <c:crosses val="autoZero"/>
        <c:crossBetween val="midCat"/>
      </c:valAx>
      <c:valAx>
        <c:axId val="91483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Beta  [ns/log(r)/angle]</a:t>
                </a:r>
              </a:p>
            </c:rich>
          </c:tx>
          <c:layout>
            <c:manualLayout>
              <c:xMode val="edge"/>
              <c:yMode val="edge"/>
              <c:x val="3.3877220298052173E-2"/>
              <c:y val="0.18016741898288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920302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806104183594571"/>
          <c:y val="0.21037291918626289"/>
          <c:w val="0.19595956254394961"/>
          <c:h val="0.103593091634745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 b="1">
          <a:solidFill>
            <a:schemeClr val="tx1"/>
          </a:solidFill>
        </a:defRPr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88DC4-9F1A-4D40-BD3E-5D42405AE465}" type="datetime1">
              <a:rPr lang="en-US" smtClean="0"/>
              <a:pPr/>
              <a:t>3/7/21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2CDFC-C9C8-4F49-BC57-6716D5963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97C1A-A65D-3448-B4DE-9EA30E2A25BF}" type="datetime1">
              <a:rPr lang="en-US" smtClean="0"/>
              <a:pPr/>
              <a:t>3/7/21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B49D7-FFFE-CB40-96E0-8C697DD2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9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65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5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9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Times New Roman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42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20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0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2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7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866" y="6541558"/>
            <a:ext cx="744201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600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387359" y="448234"/>
            <a:ext cx="49983" cy="63343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193835" y="3322582"/>
            <a:ext cx="6699052" cy="34381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749286" y="641762"/>
            <a:ext cx="71554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77578" y="-14942"/>
            <a:ext cx="11814423" cy="6678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AAC21-BE63-614B-A0A4-C77BA686D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4" y="3484"/>
            <a:ext cx="1317799" cy="1112621"/>
          </a:xfrm>
          <a:prstGeom prst="rect">
            <a:avLst/>
          </a:prstGeom>
        </p:spPr>
      </p:pic>
      <p:pic>
        <p:nvPicPr>
          <p:cNvPr id="15362" name="Picture 2" descr="https://lh4.googleusercontent.com/m6NoYjmq2b9R9SZAgQIRnnJeGDE8i9zKqPxLtrBqu_MyN7NF9ZGTeKeiDvQJl8PU2nRQXEPkvzhgL8Y2zuggEpbg1kOd5Es6-hRlFH8hNuxiSZJlMh2LXnIFd7HGiQuoG4SY7ToAcsY">
            <a:extLst>
              <a:ext uri="{FF2B5EF4-FFF2-40B4-BE49-F238E27FC236}">
                <a16:creationId xmlns:a16="http://schemas.microsoft.com/office/drawing/2014/main" id="{545ED14C-D40D-7C4A-A003-A7F1895842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7862" y="85005"/>
            <a:ext cx="839208" cy="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l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866" y="6541558"/>
            <a:ext cx="744201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600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327595" y="448234"/>
            <a:ext cx="49983" cy="63343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101221" y="3415202"/>
            <a:ext cx="6513817" cy="34381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749286" y="641762"/>
            <a:ext cx="71554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7578" y="76200"/>
            <a:ext cx="11814423" cy="64176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>
                <a:solidFill>
                  <a:srgbClr val="8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97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10.png"/><Relationship Id="rId7" Type="http://schemas.openxmlformats.org/officeDocument/2006/relationships/image" Target="../media/image13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220.png"/><Relationship Id="rId4" Type="http://schemas.openxmlformats.org/officeDocument/2006/relationships/image" Target="../media/image92.png"/><Relationship Id="rId9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1.png"/><Relationship Id="rId7" Type="http://schemas.openxmlformats.org/officeDocument/2006/relationships/image" Target="../media/image3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1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5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11" Type="http://schemas.openxmlformats.org/officeDocument/2006/relationships/image" Target="../media/image55.png"/><Relationship Id="rId5" Type="http://schemas.openxmlformats.org/officeDocument/2006/relationships/image" Target="../media/image520.png"/><Relationship Id="rId10" Type="http://schemas.openxmlformats.org/officeDocument/2006/relationships/image" Target="../media/image52.png"/><Relationship Id="rId4" Type="http://schemas.openxmlformats.org/officeDocument/2006/relationships/image" Target="../media/image510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3" Type="http://schemas.openxmlformats.org/officeDocument/2006/relationships/image" Target="../media/image57.png"/><Relationship Id="rId7" Type="http://schemas.openxmlformats.org/officeDocument/2006/relationships/image" Target="../media/image64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1.png"/><Relationship Id="rId5" Type="http://schemas.openxmlformats.org/officeDocument/2006/relationships/image" Target="../media/image621.png"/><Relationship Id="rId4" Type="http://schemas.openxmlformats.org/officeDocument/2006/relationships/image" Target="../media/image6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2.png"/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60.png"/><Relationship Id="rId4" Type="http://schemas.openxmlformats.org/officeDocument/2006/relationships/image" Target="../media/image8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ersonalpages.to.infn.it/~cartigli/Weightfield2/Main.html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3479" TargetMode="External"/><Relationship Id="rId2" Type="http://schemas.openxmlformats.org/officeDocument/2006/relationships/hyperlink" Target="https://indico.cern.ch/event/351695/contributions/828366/attachments/695875/955507/TREDI_Cartiglia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006.01999" TargetMode="External"/><Relationship Id="rId5" Type="http://schemas.openxmlformats.org/officeDocument/2006/relationships/hyperlink" Target="https://arxiv.org/abs/2007.09528" TargetMode="External"/><Relationship Id="rId4" Type="http://schemas.openxmlformats.org/officeDocument/2006/relationships/hyperlink" Target="https://indico.cern.ch/event/577879/contributions/2740418/attachments/1575077/2487327/HSTD1--HFWS1.pdf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3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3" Type="http://schemas.openxmlformats.org/officeDocument/2006/relationships/image" Target="../media/image101.png"/><Relationship Id="rId7" Type="http://schemas.openxmlformats.org/officeDocument/2006/relationships/image" Target="../media/image8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emf"/><Relationship Id="rId5" Type="http://schemas.openxmlformats.org/officeDocument/2006/relationships/image" Target="../media/image780.pn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7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1.png"/><Relationship Id="rId4" Type="http://schemas.openxmlformats.org/officeDocument/2006/relationships/image" Target="../media/image57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9.png"/><Relationship Id="rId7" Type="http://schemas.openxmlformats.org/officeDocument/2006/relationships/image" Target="../media/image1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91.png"/><Relationship Id="rId5" Type="http://schemas.openxmlformats.org/officeDocument/2006/relationships/image" Target="../media/image112.tiff"/><Relationship Id="rId10" Type="http://schemas.openxmlformats.org/officeDocument/2006/relationships/image" Target="../media/image781.png"/><Relationship Id="rId4" Type="http://schemas.openxmlformats.org/officeDocument/2006/relationships/image" Target="../media/image870.png"/><Relationship Id="rId9" Type="http://schemas.openxmlformats.org/officeDocument/2006/relationships/image" Target="../media/image111.emf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2.png"/><Relationship Id="rId3" Type="http://schemas.openxmlformats.org/officeDocument/2006/relationships/image" Target="../media/image630.png"/><Relationship Id="rId12" Type="http://schemas.openxmlformats.org/officeDocument/2006/relationships/image" Target="../media/image600.png"/><Relationship Id="rId17" Type="http://schemas.openxmlformats.org/officeDocument/2006/relationships/image" Target="../media/image690.png"/><Relationship Id="rId2" Type="http://schemas.openxmlformats.org/officeDocument/2006/relationships/image" Target="../media/image620.png"/><Relationship Id="rId16" Type="http://schemas.openxmlformats.org/officeDocument/2006/relationships/image" Target="../media/image66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70.png"/><Relationship Id="rId5" Type="http://schemas.openxmlformats.org/officeDocument/2006/relationships/image" Target="../media/image650.png"/><Relationship Id="rId15" Type="http://schemas.openxmlformats.org/officeDocument/2006/relationships/chart" Target="../charts/chart2.xml"/><Relationship Id="rId10" Type="http://schemas.openxmlformats.org/officeDocument/2006/relationships/image" Target="../media/image113.png"/><Relationship Id="rId4" Type="http://schemas.openxmlformats.org/officeDocument/2006/relationships/image" Target="../media/image640.png"/><Relationship Id="rId9" Type="http://schemas.openxmlformats.org/officeDocument/2006/relationships/image" Target="../media/image680.png"/><Relationship Id="rId14" Type="http://schemas.openxmlformats.org/officeDocument/2006/relationships/chart" Target="../charts/char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3266320" y="3250098"/>
            <a:ext cx="6844019" cy="343819"/>
          </a:xfrm>
        </p:spPr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7577" y="-204064"/>
            <a:ext cx="11814423" cy="768643"/>
          </a:xfrm>
        </p:spPr>
        <p:txBody>
          <a:bodyPr/>
          <a:lstStyle/>
          <a:p>
            <a:r>
              <a:rPr lang="en-US" sz="2800" b="1" dirty="0"/>
              <a:t>Resistive Silicon Detector: the “1 </a:t>
            </a:r>
            <a:r>
              <a:rPr lang="en-US" sz="2800" b="1" dirty="0">
                <a:latin typeface="Symbol" pitchFamily="2" charset="2"/>
              </a:rPr>
              <a:t>m</a:t>
            </a:r>
            <a:r>
              <a:rPr lang="en-US" sz="2800" b="1" dirty="0"/>
              <a:t>m” project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CE0DBF-5EED-7044-B787-FAFB1C663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07" y="5510518"/>
            <a:ext cx="1066800" cy="13335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9DBA6DC-FA1F-FC41-B796-636C2438E7C0}"/>
              </a:ext>
            </a:extLst>
          </p:cNvPr>
          <p:cNvSpPr txBox="1"/>
          <p:nvPr/>
        </p:nvSpPr>
        <p:spPr>
          <a:xfrm>
            <a:off x="1641094" y="883247"/>
            <a:ext cx="10208853" cy="473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b="1" dirty="0"/>
          </a:p>
          <a:p>
            <a:pPr algn="ctr">
              <a:lnSpc>
                <a:spcPct val="130000"/>
              </a:lnSpc>
            </a:pPr>
            <a:r>
              <a:rPr lang="en-US" b="1" dirty="0"/>
              <a:t>Resistive Read-out in Silicon Detector offers the possibility to reach unprecedented position resolution using large pixels and thin sensors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Aide Memoire: position determination, sensor accuracy, material budget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Requests at future colliders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Resistive readout in silicon detectors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Charge sharing: RSD main formula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Reconstruction method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Results: laser, beam test </a:t>
            </a:r>
            <a:r>
              <a:rPr lang="en-US" dirty="0">
                <a:sym typeface="Wingdings" pitchFamily="2" charset="2"/>
              </a:rPr>
              <a:t> All results obtained using RSD1 from FBK</a:t>
            </a: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Read-out electronics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Application of Machine learning algorithms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0490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3D80364F-ECBF-B643-9EF8-AC74061A088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A620DE4-5C88-064E-8A95-A238F615ADA0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4F46C6-7BB2-164F-803D-6FA29B6DFE8D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48214" y="-50016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Combining internal sharing and internal gain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C0C3C8A-9DEE-F842-B380-9B4FCD2EA575}"/>
              </a:ext>
            </a:extLst>
          </p:cNvPr>
          <p:cNvCxnSpPr/>
          <p:nvPr/>
        </p:nvCxnSpPr>
        <p:spPr>
          <a:xfrm flipH="1">
            <a:off x="7375791" y="3608602"/>
            <a:ext cx="616414" cy="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5696F7F-828C-114E-A4C1-C14126327C52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DE490-27DB-764A-AB26-7C0F7B6A8B2E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2FB084-E25F-8E45-8C74-9EBF9D770703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B69B95-3FC2-814E-B575-5E3F3914341D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9FAFD6-D456-B843-9890-6CFEFC0280CA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909A4E-39B4-1A4A-8C68-5C93226CD6F0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533140-334F-754B-BDFC-E67956B53D8A}"/>
              </a:ext>
            </a:extLst>
          </p:cNvPr>
          <p:cNvSpPr txBox="1"/>
          <p:nvPr/>
        </p:nvSpPr>
        <p:spPr>
          <a:xfrm>
            <a:off x="9562039" y="5580026"/>
            <a:ext cx="2000095" cy="5575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p++ electrode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A4733DE-829C-F240-BB45-A2F52ACF0620}"/>
              </a:ext>
            </a:extLst>
          </p:cNvPr>
          <p:cNvCxnSpPr>
            <a:stCxn id="89" idx="1"/>
            <a:endCxn id="88" idx="3"/>
          </p:cNvCxnSpPr>
          <p:nvPr/>
        </p:nvCxnSpPr>
        <p:spPr>
          <a:xfrm flipH="1">
            <a:off x="8926440" y="5858795"/>
            <a:ext cx="635600" cy="2389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Line 55">
            <a:extLst>
              <a:ext uri="{FF2B5EF4-FFF2-40B4-BE49-F238E27FC236}">
                <a16:creationId xmlns:a16="http://schemas.microsoft.com/office/drawing/2014/main" id="{391C174C-629E-E04D-9AF3-0F5B52034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669" y="3595919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3" name="AutoShape 56">
            <a:extLst>
              <a:ext uri="{FF2B5EF4-FFF2-40B4-BE49-F238E27FC236}">
                <a16:creationId xmlns:a16="http://schemas.microsoft.com/office/drawing/2014/main" id="{AEF1F491-8467-A941-BDCC-9E67C092E4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86345" y="3327483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124" name="Line 55">
            <a:extLst>
              <a:ext uri="{FF2B5EF4-FFF2-40B4-BE49-F238E27FC236}">
                <a16:creationId xmlns:a16="http://schemas.microsoft.com/office/drawing/2014/main" id="{5D0AB877-FB0E-534C-8377-418BB0B23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3413" y="3597407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1" name="Freeform 863">
            <a:extLst>
              <a:ext uri="{FF2B5EF4-FFF2-40B4-BE49-F238E27FC236}">
                <a16:creationId xmlns:a16="http://schemas.microsoft.com/office/drawing/2014/main" id="{5835A18F-07AB-C84D-AB26-A20057B8FBDF}"/>
              </a:ext>
            </a:extLst>
          </p:cNvPr>
          <p:cNvSpPr>
            <a:spLocks/>
          </p:cNvSpPr>
          <p:nvPr/>
        </p:nvSpPr>
        <p:spPr bwMode="auto">
          <a:xfrm>
            <a:off x="6183796" y="1369983"/>
            <a:ext cx="965754" cy="823789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FA2DE-4D97-7A4B-9DB7-AE152293B7AD}"/>
              </a:ext>
            </a:extLst>
          </p:cNvPr>
          <p:cNvGrpSpPr/>
          <p:nvPr/>
        </p:nvGrpSpPr>
        <p:grpSpPr>
          <a:xfrm>
            <a:off x="1123532" y="1718244"/>
            <a:ext cx="10723280" cy="2677872"/>
            <a:chOff x="1123532" y="1718244"/>
            <a:chExt cx="10723280" cy="267787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1AE7B9-BF9D-594F-A3DF-182501E6BE17}"/>
                </a:ext>
              </a:extLst>
            </p:cNvPr>
            <p:cNvSpPr txBox="1"/>
            <p:nvPr/>
          </p:nvSpPr>
          <p:spPr>
            <a:xfrm>
              <a:off x="1123532" y="1718244"/>
              <a:ext cx="10723280" cy="41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3) Add AC-coupling readout</a:t>
              </a:r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0AFC01-FFCB-1042-A693-CE31EB3EC218}"/>
                </a:ext>
              </a:extLst>
            </p:cNvPr>
            <p:cNvGrpSpPr/>
            <p:nvPr/>
          </p:nvGrpSpPr>
          <p:grpSpPr>
            <a:xfrm>
              <a:off x="3057649" y="3123186"/>
              <a:ext cx="7753693" cy="1272930"/>
              <a:chOff x="3098836" y="3116825"/>
              <a:chExt cx="7753693" cy="127293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354412B-88A6-1044-9399-C246932A593F}"/>
                  </a:ext>
                </a:extLst>
              </p:cNvPr>
              <p:cNvSpPr txBox="1"/>
              <p:nvPr/>
            </p:nvSpPr>
            <p:spPr>
              <a:xfrm>
                <a:off x="9277552" y="3116825"/>
                <a:ext cx="1574977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AC coupling oxide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2ACADE1-9337-1D4D-852F-EC8EC14B6168}"/>
                  </a:ext>
                </a:extLst>
              </p:cNvPr>
              <p:cNvCxnSpPr>
                <a:cxnSpLocks/>
                <a:stCxn id="77" idx="1"/>
              </p:cNvCxnSpPr>
              <p:nvPr/>
            </p:nvCxnSpPr>
            <p:spPr>
              <a:xfrm flipH="1">
                <a:off x="8393966" y="3270072"/>
                <a:ext cx="883586" cy="72833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9F527DB-9617-9B43-959A-3C345AB7F1D8}"/>
                  </a:ext>
                </a:extLst>
              </p:cNvPr>
              <p:cNvGrpSpPr/>
              <p:nvPr/>
            </p:nvGrpSpPr>
            <p:grpSpPr>
              <a:xfrm>
                <a:off x="3098836" y="4099295"/>
                <a:ext cx="5739368" cy="290460"/>
                <a:chOff x="3085597" y="4755635"/>
                <a:chExt cx="5739368" cy="290460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10D8F7EA-4B56-294E-81B9-DD628897584D}"/>
                    </a:ext>
                  </a:extLst>
                </p:cNvPr>
                <p:cNvSpPr/>
                <p:nvPr/>
              </p:nvSpPr>
              <p:spPr>
                <a:xfrm>
                  <a:off x="3085597" y="4825066"/>
                  <a:ext cx="5739368" cy="22102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702A5AE-F7B4-6C4E-A55F-1968EAE6AC4E}"/>
                    </a:ext>
                  </a:extLst>
                </p:cNvPr>
                <p:cNvSpPr/>
                <p:nvPr/>
              </p:nvSpPr>
              <p:spPr>
                <a:xfrm>
                  <a:off x="3546121" y="4775312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3BB66FF-6C23-2140-9C2C-4790A888F902}"/>
                    </a:ext>
                  </a:extLst>
                </p:cNvPr>
                <p:cNvSpPr/>
                <p:nvPr/>
              </p:nvSpPr>
              <p:spPr>
                <a:xfrm>
                  <a:off x="5541447" y="4758843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7E92EEC-179F-0F4A-A7DE-44670F9ED832}"/>
                    </a:ext>
                  </a:extLst>
                </p:cNvPr>
                <p:cNvSpPr/>
                <p:nvPr/>
              </p:nvSpPr>
              <p:spPr>
                <a:xfrm>
                  <a:off x="7474551" y="4755635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8F2B18-BEA6-AB40-8B5E-367805AAAFBC}"/>
              </a:ext>
            </a:extLst>
          </p:cNvPr>
          <p:cNvGrpSpPr/>
          <p:nvPr/>
        </p:nvGrpSpPr>
        <p:grpSpPr>
          <a:xfrm>
            <a:off x="1143000" y="907140"/>
            <a:ext cx="7640412" cy="4399960"/>
            <a:chOff x="1143000" y="907140"/>
            <a:chExt cx="7640412" cy="43999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087BA3-4889-B741-8FA8-9F9C7E1EBAC4}"/>
                </a:ext>
              </a:extLst>
            </p:cNvPr>
            <p:cNvGrpSpPr/>
            <p:nvPr/>
          </p:nvGrpSpPr>
          <p:grpSpPr>
            <a:xfrm>
              <a:off x="1833649" y="4412337"/>
              <a:ext cx="6949763" cy="894763"/>
              <a:chOff x="1770795" y="2598180"/>
              <a:chExt cx="6949763" cy="894763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B99262-D3D9-3248-90FC-05E49C1E4AAC}"/>
                  </a:ext>
                </a:extLst>
              </p:cNvPr>
              <p:cNvSpPr/>
              <p:nvPr/>
            </p:nvSpPr>
            <p:spPr>
              <a:xfrm>
                <a:off x="2981189" y="2598180"/>
                <a:ext cx="5739369" cy="23710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Line 55">
                <a:extLst>
                  <a:ext uri="{FF2B5EF4-FFF2-40B4-BE49-F238E27FC236}">
                    <a16:creationId xmlns:a16="http://schemas.microsoft.com/office/drawing/2014/main" id="{895CCEC3-D36E-C842-B3D8-C125F1EB2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597" y="2689013"/>
                <a:ext cx="98419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26" name="Line 55">
                <a:extLst>
                  <a:ext uri="{FF2B5EF4-FFF2-40B4-BE49-F238E27FC236}">
                    <a16:creationId xmlns:a16="http://schemas.microsoft.com/office/drawing/2014/main" id="{AB841E2C-40D2-C746-9C37-34DC5E876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5687" y="2689013"/>
                <a:ext cx="0" cy="58612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grpSp>
            <p:nvGrpSpPr>
              <p:cNvPr id="91" name="Group 324">
                <a:extLst>
                  <a:ext uri="{FF2B5EF4-FFF2-40B4-BE49-F238E27FC236}">
                    <a16:creationId xmlns:a16="http://schemas.microsoft.com/office/drawing/2014/main" id="{6B3575C9-F1BD-324F-A3C5-D8780CD88C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795" y="2978299"/>
                <a:ext cx="518087" cy="514644"/>
                <a:chOff x="2110" y="1699"/>
                <a:chExt cx="309" cy="288"/>
              </a:xfrm>
            </p:grpSpPr>
            <p:grpSp>
              <p:nvGrpSpPr>
                <p:cNvPr id="115" name="Group 126">
                  <a:extLst>
                    <a:ext uri="{FF2B5EF4-FFF2-40B4-BE49-F238E27FC236}">
                      <a16:creationId xmlns:a16="http://schemas.microsoft.com/office/drawing/2014/main" id="{AFBDB3E1-57F8-3F47-BB68-1DF9A1551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117" name="Line 127">
                    <a:extLst>
                      <a:ext uri="{FF2B5EF4-FFF2-40B4-BE49-F238E27FC236}">
                        <a16:creationId xmlns:a16="http://schemas.microsoft.com/office/drawing/2014/main" id="{54F9CFA2-CAF5-BE4A-8C0F-479DA6D38C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8" name="Line 128">
                    <a:extLst>
                      <a:ext uri="{FF2B5EF4-FFF2-40B4-BE49-F238E27FC236}">
                        <a16:creationId xmlns:a16="http://schemas.microsoft.com/office/drawing/2014/main" id="{A16CBDAE-50C5-C74B-9E1B-A5C07E79AC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9" name="Line 129">
                    <a:extLst>
                      <a:ext uri="{FF2B5EF4-FFF2-40B4-BE49-F238E27FC236}">
                        <a16:creationId xmlns:a16="http://schemas.microsoft.com/office/drawing/2014/main" id="{9A46AC4D-EC2C-D747-9AAC-31E5BCA35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sp>
              <p:nvSpPr>
                <p:cNvPr id="116" name="Freeform 323">
                  <a:extLst>
                    <a:ext uri="{FF2B5EF4-FFF2-40B4-BE49-F238E27FC236}">
                      <a16:creationId xmlns:a16="http://schemas.microsoft.com/office/drawing/2014/main" id="{EDFBC473-EFB7-FD4F-8A96-CBFF9EF30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BF444-FA66-664F-8BB7-D2C168040E78}"/>
                </a:ext>
              </a:extLst>
            </p:cNvPr>
            <p:cNvSpPr/>
            <p:nvPr/>
          </p:nvSpPr>
          <p:spPr>
            <a:xfrm>
              <a:off x="1143000" y="907140"/>
              <a:ext cx="7125209" cy="41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1) Extended the  n++ electrode over  the whole Si surface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B826C-8341-E74C-8A8C-98706C12C3FB}"/>
              </a:ext>
            </a:extLst>
          </p:cNvPr>
          <p:cNvGrpSpPr/>
          <p:nvPr/>
        </p:nvGrpSpPr>
        <p:grpSpPr>
          <a:xfrm>
            <a:off x="1143000" y="1303173"/>
            <a:ext cx="10153309" cy="3295245"/>
            <a:chOff x="1140402" y="1347184"/>
            <a:chExt cx="10153309" cy="32952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41B807-4243-FF45-8ED1-95F702207C65}"/>
                </a:ext>
              </a:extLst>
            </p:cNvPr>
            <p:cNvGrpSpPr/>
            <p:nvPr/>
          </p:nvGrpSpPr>
          <p:grpSpPr>
            <a:xfrm>
              <a:off x="3057649" y="3682703"/>
              <a:ext cx="8236062" cy="959726"/>
              <a:chOff x="3852427" y="2193772"/>
              <a:chExt cx="8236062" cy="95972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444748-5E63-174D-AB14-D6F4D678A4F3}"/>
                  </a:ext>
                </a:extLst>
              </p:cNvPr>
              <p:cNvSpPr txBox="1"/>
              <p:nvPr/>
            </p:nvSpPr>
            <p:spPr>
              <a:xfrm>
                <a:off x="9955653" y="2193772"/>
                <a:ext cx="2132836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Resistive  n+ electrode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9C70A9CC-11D1-3941-A3A0-450808F0E952}"/>
                  </a:ext>
                </a:extLst>
              </p:cNvPr>
              <p:cNvCxnSpPr>
                <a:cxnSpLocks/>
                <a:stCxn id="81" idx="2"/>
              </p:cNvCxnSpPr>
              <p:nvPr/>
            </p:nvCxnSpPr>
            <p:spPr>
              <a:xfrm flipH="1">
                <a:off x="9763517" y="2500266"/>
                <a:ext cx="1258554" cy="4401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309E99D-B065-994A-85FE-9A5B3884E666}"/>
                  </a:ext>
                </a:extLst>
              </p:cNvPr>
              <p:cNvGrpSpPr/>
              <p:nvPr/>
            </p:nvGrpSpPr>
            <p:grpSpPr>
              <a:xfrm>
                <a:off x="3852427" y="3052221"/>
                <a:ext cx="6031507" cy="101277"/>
                <a:chOff x="1735494" y="2138844"/>
                <a:chExt cx="5372458" cy="218809"/>
              </a:xfrm>
            </p:grpSpPr>
            <p:grpSp>
              <p:nvGrpSpPr>
                <p:cNvPr id="93" name="Group 367">
                  <a:extLst>
                    <a:ext uri="{FF2B5EF4-FFF2-40B4-BE49-F238E27FC236}">
                      <a16:creationId xmlns:a16="http://schemas.microsoft.com/office/drawing/2014/main" id="{7F03C374-5DF1-6141-A8F2-969D1D8D36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3" name="Freeform 244">
                    <a:extLst>
                      <a:ext uri="{FF2B5EF4-FFF2-40B4-BE49-F238E27FC236}">
                        <a16:creationId xmlns:a16="http://schemas.microsoft.com/office/drawing/2014/main" id="{208C7700-3F4A-4046-A377-64F2119758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4" name="Freeform 366">
                    <a:extLst>
                      <a:ext uri="{FF2B5EF4-FFF2-40B4-BE49-F238E27FC236}">
                        <a16:creationId xmlns:a16="http://schemas.microsoft.com/office/drawing/2014/main" id="{D18D4EE1-9E42-3543-A92B-017864610E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4" name="Group 367">
                  <a:extLst>
                    <a:ext uri="{FF2B5EF4-FFF2-40B4-BE49-F238E27FC236}">
                      <a16:creationId xmlns:a16="http://schemas.microsoft.com/office/drawing/2014/main" id="{C618CAA7-9D4D-5F4C-8488-7C0402D9D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1" name="Freeform 244">
                    <a:extLst>
                      <a:ext uri="{FF2B5EF4-FFF2-40B4-BE49-F238E27FC236}">
                        <a16:creationId xmlns:a16="http://schemas.microsoft.com/office/drawing/2014/main" id="{69D9A5F7-2436-B14F-9B11-F7D45B5FE1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2" name="Freeform 366">
                    <a:extLst>
                      <a:ext uri="{FF2B5EF4-FFF2-40B4-BE49-F238E27FC236}">
                        <a16:creationId xmlns:a16="http://schemas.microsoft.com/office/drawing/2014/main" id="{55F6A108-1767-1A48-AFF4-8F58DD6EA3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5" name="Group 367">
                  <a:extLst>
                    <a:ext uri="{FF2B5EF4-FFF2-40B4-BE49-F238E27FC236}">
                      <a16:creationId xmlns:a16="http://schemas.microsoft.com/office/drawing/2014/main" id="{7949E720-BF94-0041-A02A-38BF2C1CC8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9" name="Freeform 244">
                    <a:extLst>
                      <a:ext uri="{FF2B5EF4-FFF2-40B4-BE49-F238E27FC236}">
                        <a16:creationId xmlns:a16="http://schemas.microsoft.com/office/drawing/2014/main" id="{1D076723-27C4-7241-8243-E6FAF8CC97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0" name="Freeform 366">
                    <a:extLst>
                      <a:ext uri="{FF2B5EF4-FFF2-40B4-BE49-F238E27FC236}">
                        <a16:creationId xmlns:a16="http://schemas.microsoft.com/office/drawing/2014/main" id="{4AFFFC81-DF51-7949-9386-2F3D121F64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6" name="Group 367">
                  <a:extLst>
                    <a:ext uri="{FF2B5EF4-FFF2-40B4-BE49-F238E27FC236}">
                      <a16:creationId xmlns:a16="http://schemas.microsoft.com/office/drawing/2014/main" id="{40ED0B35-407A-6D4D-8E1E-8716E5C82C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6" name="Freeform 244">
                    <a:extLst>
                      <a:ext uri="{FF2B5EF4-FFF2-40B4-BE49-F238E27FC236}">
                        <a16:creationId xmlns:a16="http://schemas.microsoft.com/office/drawing/2014/main" id="{6AF907ED-8A4F-6D46-B2F4-00FC8B0660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8" name="Freeform 366">
                    <a:extLst>
                      <a:ext uri="{FF2B5EF4-FFF2-40B4-BE49-F238E27FC236}">
                        <a16:creationId xmlns:a16="http://schemas.microsoft.com/office/drawing/2014/main" id="{C02498BD-2349-134F-BCEA-4500D3510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7" name="Group 367">
                  <a:extLst>
                    <a:ext uri="{FF2B5EF4-FFF2-40B4-BE49-F238E27FC236}">
                      <a16:creationId xmlns:a16="http://schemas.microsoft.com/office/drawing/2014/main" id="{E35E4BC4-CADB-C040-8DBD-AF60567066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4" name="Freeform 244">
                    <a:extLst>
                      <a:ext uri="{FF2B5EF4-FFF2-40B4-BE49-F238E27FC236}">
                        <a16:creationId xmlns:a16="http://schemas.microsoft.com/office/drawing/2014/main" id="{12CC00FC-2684-1743-B23A-38FD63367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5" name="Freeform 366">
                    <a:extLst>
                      <a:ext uri="{FF2B5EF4-FFF2-40B4-BE49-F238E27FC236}">
                        <a16:creationId xmlns:a16="http://schemas.microsoft.com/office/drawing/2014/main" id="{AFA9C0D8-C486-9640-92EA-2FA27682B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8" name="Group 367">
                  <a:extLst>
                    <a:ext uri="{FF2B5EF4-FFF2-40B4-BE49-F238E27FC236}">
                      <a16:creationId xmlns:a16="http://schemas.microsoft.com/office/drawing/2014/main" id="{D0856056-563B-D947-B25B-79C5D2B4A8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45183" y="1794884"/>
                  <a:ext cx="211138" cy="914400"/>
                  <a:chOff x="674" y="3197"/>
                  <a:chExt cx="133" cy="576"/>
                </a:xfrm>
              </p:grpSpPr>
              <p:sp>
                <p:nvSpPr>
                  <p:cNvPr id="102" name="Freeform 244">
                    <a:extLst>
                      <a:ext uri="{FF2B5EF4-FFF2-40B4-BE49-F238E27FC236}">
                        <a16:creationId xmlns:a16="http://schemas.microsoft.com/office/drawing/2014/main" id="{C76F2A48-3A65-2344-8E97-9BF3725C57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" y="3197"/>
                    <a:ext cx="133" cy="399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3" name="Freeform 366">
                    <a:extLst>
                      <a:ext uri="{FF2B5EF4-FFF2-40B4-BE49-F238E27FC236}">
                        <a16:creationId xmlns:a16="http://schemas.microsoft.com/office/drawing/2014/main" id="{D8B5B948-9E02-2A45-8EB7-F923A219CF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90093D-C9CD-5A44-B2A2-E6FF3738B2E0}"/>
                </a:ext>
              </a:extLst>
            </p:cNvPr>
            <p:cNvSpPr/>
            <p:nvPr/>
          </p:nvSpPr>
          <p:spPr>
            <a:xfrm>
              <a:off x="1140402" y="1347184"/>
              <a:ext cx="4754828" cy="414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2) Make the n++ electrode resistive </a:t>
              </a:r>
              <a:r>
                <a:rPr lang="en-US" b="1" dirty="0">
                  <a:sym typeface="Wingdings" pitchFamily="2" charset="2"/>
                </a:rPr>
                <a:t> n+</a:t>
              </a:r>
              <a:endParaRPr lang="en-US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BFAD6D-CBCD-884B-B372-9D15118D758F}"/>
              </a:ext>
            </a:extLst>
          </p:cNvPr>
          <p:cNvGrpSpPr/>
          <p:nvPr/>
        </p:nvGrpSpPr>
        <p:grpSpPr>
          <a:xfrm>
            <a:off x="532545" y="2176942"/>
            <a:ext cx="11302501" cy="4109025"/>
            <a:chOff x="540187" y="2093230"/>
            <a:chExt cx="11302501" cy="410902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3A2399-2F12-E144-A2A3-DC3A9CE1B9F2}"/>
                </a:ext>
              </a:extLst>
            </p:cNvPr>
            <p:cNvSpPr txBox="1"/>
            <p:nvPr/>
          </p:nvSpPr>
          <p:spPr>
            <a:xfrm>
              <a:off x="1119408" y="2093230"/>
              <a:ext cx="10723280" cy="77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4) Add internal gain to maintain 100% efficiency even with signal sharing</a:t>
              </a:r>
            </a:p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5) Make the sensor thin to reduce material budget and enhance timing performance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E7A0AF4-AC45-2043-B294-902DE9C580F7}"/>
                </a:ext>
              </a:extLst>
            </p:cNvPr>
            <p:cNvSpPr/>
            <p:nvPr/>
          </p:nvSpPr>
          <p:spPr>
            <a:xfrm>
              <a:off x="3057649" y="4716048"/>
              <a:ext cx="5718648" cy="143554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3D1A3AF-1198-2943-80EA-6C13EBEED6AE}"/>
                </a:ext>
              </a:extLst>
            </p:cNvPr>
            <p:cNvSpPr txBox="1"/>
            <p:nvPr/>
          </p:nvSpPr>
          <p:spPr>
            <a:xfrm>
              <a:off x="9355630" y="4729576"/>
              <a:ext cx="957313" cy="30649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rgbClr val="FF0000"/>
                  </a:solidFill>
                </a:rPr>
                <a:t>Gain layer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55183B8-56D8-8845-A5C7-0C6DAA2269C1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 flipV="1">
              <a:off x="8776298" y="4811745"/>
              <a:ext cx="579332" cy="7107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238BFAF-96AF-A640-90C0-2A2C769FF206}"/>
                </a:ext>
              </a:extLst>
            </p:cNvPr>
            <p:cNvCxnSpPr/>
            <p:nvPr/>
          </p:nvCxnSpPr>
          <p:spPr>
            <a:xfrm>
              <a:off x="1512277" y="4389595"/>
              <a:ext cx="0" cy="181266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90A561-EEB2-FC4D-8016-9CB1D5DA00C5}"/>
                </a:ext>
              </a:extLst>
            </p:cNvPr>
            <p:cNvSpPr txBox="1"/>
            <p:nvPr/>
          </p:nvSpPr>
          <p:spPr>
            <a:xfrm>
              <a:off x="540187" y="4829763"/>
              <a:ext cx="857927" cy="41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50 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1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1B6BC-A4BA-184C-9FA4-DB6FFA39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90226-E0B4-894C-B701-5CAF3A868C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68C0F-0EF7-2441-95AC-B500D460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readout: why does it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ED7E24F-2301-984A-A9E9-F97B7F6C2AA4}"/>
                  </a:ext>
                </a:extLst>
              </p:cNvPr>
              <p:cNvSpPr txBox="1"/>
              <p:nvPr/>
            </p:nvSpPr>
            <p:spPr>
              <a:xfrm>
                <a:off x="528210" y="4279085"/>
                <a:ext cx="10670868" cy="2208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/>
                  <a:t>The resistive n+ electrode limits the geometrical volume seen by the read-out</a:t>
                </a:r>
                <a:r>
                  <a:rPr lang="en-US" sz="1600" dirty="0"/>
                  <a:t>: given the high frequencies involved, the capacitive path to ground is more favorable than the resistive path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Rather small capacitance: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𝑻𝒐𝒕</m:t>
                            </m:r>
                          </m:sub>
                        </m:sSub>
                      </m:den>
                    </m:f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𝑨𝑪</m:t>
                            </m:r>
                          </m:sub>
                        </m:sSub>
                      </m:den>
                    </m:f>
                    <m:r>
                      <a:rPr lang="en-US" sz="16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𝑫𝒆𝒕</m:t>
                            </m:r>
                          </m:sub>
                        </m:sSub>
                      </m:den>
                    </m:f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~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𝑫𝒆𝒕</m:t>
                            </m:r>
                          </m:sub>
                        </m:sSub>
                      </m:den>
                    </m:f>
                  </m:oMath>
                </a14:m>
                <a:endParaRPr lang="en-US" sz="1600" b="1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The AC pad discharge time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𝑆h𝑒𝑒𝑡</m:t>
                        </m:r>
                      </m:sub>
                    </m:sSub>
                    <m:r>
                      <a:rPr lang="en-US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∗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𝐴𝐶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~ 2 k</a:t>
                </a:r>
                <a:r>
                  <a:rPr lang="en-US" sz="1600" dirty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W *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3 pF  ~ 4 ns</a:t>
                </a:r>
                <a:endParaRPr lang="en-US" sz="16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The signal rise time is increased by: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𝐴𝑚𝑝𝑙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∗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𝐷𝑒𝑡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~ 100 </a:t>
                </a:r>
                <a:r>
                  <a:rPr lang="en-US" sz="1600" dirty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W *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1pF  ~ 100 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ps</a:t>
                </a:r>
                <a:endParaRPr lang="en-US" sz="1600" baseline="-250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30000"/>
                  </a:lnSpc>
                </a:pPr>
                <a:endParaRPr lang="en-US" sz="16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ED7E24F-2301-984A-A9E9-F97B7F6C2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0" y="4279085"/>
                <a:ext cx="10670868" cy="2208553"/>
              </a:xfrm>
              <a:prstGeom prst="rect">
                <a:avLst/>
              </a:prstGeom>
              <a:blipFill>
                <a:blip r:embed="rId2"/>
                <a:stretch>
                  <a:fillRect l="-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F48AD13-0E59-CA42-B5B3-4CC010713324}"/>
              </a:ext>
            </a:extLst>
          </p:cNvPr>
          <p:cNvGrpSpPr/>
          <p:nvPr/>
        </p:nvGrpSpPr>
        <p:grpSpPr>
          <a:xfrm>
            <a:off x="471232" y="1201989"/>
            <a:ext cx="5398525" cy="3116074"/>
            <a:chOff x="407437" y="1499701"/>
            <a:chExt cx="7088188" cy="39627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F0C9AA-F65A-A245-8C71-CE4BAF42D351}"/>
                </a:ext>
              </a:extLst>
            </p:cNvPr>
            <p:cNvSpPr/>
            <p:nvPr/>
          </p:nvSpPr>
          <p:spPr>
            <a:xfrm>
              <a:off x="1395647" y="3023082"/>
              <a:ext cx="5724549" cy="146245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DBFD9A-BA45-3644-9CB3-A82DFAE7EC86}"/>
                </a:ext>
              </a:extLst>
            </p:cNvPr>
            <p:cNvSpPr/>
            <p:nvPr/>
          </p:nvSpPr>
          <p:spPr>
            <a:xfrm>
              <a:off x="1395647" y="3198360"/>
              <a:ext cx="5724549" cy="16985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D742B5-431D-1240-A792-744FA950ABD2}"/>
                </a:ext>
              </a:extLst>
            </p:cNvPr>
            <p:cNvSpPr/>
            <p:nvPr/>
          </p:nvSpPr>
          <p:spPr>
            <a:xfrm>
              <a:off x="1395647" y="2881977"/>
              <a:ext cx="5724549" cy="1411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5C1EFF-9D6C-594A-A36B-02A884885BF0}"/>
                </a:ext>
              </a:extLst>
            </p:cNvPr>
            <p:cNvSpPr/>
            <p:nvPr/>
          </p:nvSpPr>
          <p:spPr>
            <a:xfrm>
              <a:off x="2037240" y="28362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285D73-3D7D-1348-ACB4-D464917B5175}"/>
                </a:ext>
              </a:extLst>
            </p:cNvPr>
            <p:cNvSpPr/>
            <p:nvPr/>
          </p:nvSpPr>
          <p:spPr>
            <a:xfrm>
              <a:off x="3891801" y="282189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6CE473-68E2-3F48-B6E4-44544B47FBCC}"/>
                </a:ext>
              </a:extLst>
            </p:cNvPr>
            <p:cNvSpPr/>
            <p:nvPr/>
          </p:nvSpPr>
          <p:spPr>
            <a:xfrm>
              <a:off x="5922384" y="28203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D34BB1-55A8-8B47-8366-618B6372EF4B}"/>
                </a:ext>
              </a:extLst>
            </p:cNvPr>
            <p:cNvSpPr txBox="1"/>
            <p:nvPr/>
          </p:nvSpPr>
          <p:spPr>
            <a:xfrm>
              <a:off x="1590174" y="3772742"/>
              <a:ext cx="1145390" cy="366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gain layer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4DFEBD-A9B1-794F-80E8-16EA6C8977D3}"/>
                </a:ext>
              </a:extLst>
            </p:cNvPr>
            <p:cNvSpPr txBox="1"/>
            <p:nvPr/>
          </p:nvSpPr>
          <p:spPr>
            <a:xfrm>
              <a:off x="6120821" y="1965200"/>
              <a:ext cx="1374804" cy="36710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AC coupling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B0A371-473E-5542-95D4-543529B85C87}"/>
                </a:ext>
              </a:extLst>
            </p:cNvPr>
            <p:cNvCxnSpPr>
              <a:cxnSpLocks/>
            </p:cNvCxnSpPr>
            <p:nvPr/>
          </p:nvCxnSpPr>
          <p:spPr>
            <a:xfrm>
              <a:off x="6774314" y="2328995"/>
              <a:ext cx="197105" cy="57303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03E324-F282-0A42-9FB7-1EAC663800E0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162869" y="3357317"/>
              <a:ext cx="75136" cy="41542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6F34E2-2680-7F4A-98A8-73481FAB545B}"/>
                </a:ext>
              </a:extLst>
            </p:cNvPr>
            <p:cNvSpPr/>
            <p:nvPr/>
          </p:nvSpPr>
          <p:spPr>
            <a:xfrm>
              <a:off x="1397171" y="3036385"/>
              <a:ext cx="5724549" cy="16985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1555F1-FDB2-ED41-BFB0-4ED0A9677297}"/>
                </a:ext>
              </a:extLst>
            </p:cNvPr>
            <p:cNvSpPr txBox="1"/>
            <p:nvPr/>
          </p:nvSpPr>
          <p:spPr>
            <a:xfrm>
              <a:off x="5419833" y="3677471"/>
              <a:ext cx="1387432" cy="366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n+ electrode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828D07-6324-D443-8ABB-D31C9552922F}"/>
                </a:ext>
              </a:extLst>
            </p:cNvPr>
            <p:cNvCxnSpPr>
              <a:cxnSpLocks/>
              <a:stCxn id="18" idx="0"/>
              <a:endCxn id="52" idx="8"/>
            </p:cNvCxnSpPr>
            <p:nvPr/>
          </p:nvCxnSpPr>
          <p:spPr>
            <a:xfrm flipH="1" flipV="1">
              <a:off x="5976740" y="3105122"/>
              <a:ext cx="136809" cy="5723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64">
              <a:extLst>
                <a:ext uri="{FF2B5EF4-FFF2-40B4-BE49-F238E27FC236}">
                  <a16:creationId xmlns:a16="http://schemas.microsoft.com/office/drawing/2014/main" id="{C9C4CC3D-4C21-C94B-A1E8-470203C2C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060" y="1930645"/>
              <a:ext cx="4865688" cy="1684340"/>
              <a:chOff x="-646" y="1697"/>
              <a:chExt cx="3065" cy="1061"/>
            </a:xfrm>
          </p:grpSpPr>
          <p:grpSp>
            <p:nvGrpSpPr>
              <p:cNvPr id="21" name="Group 60">
                <a:extLst>
                  <a:ext uri="{FF2B5EF4-FFF2-40B4-BE49-F238E27FC236}">
                    <a16:creationId xmlns:a16="http://schemas.microsoft.com/office/drawing/2014/main" id="{EF429489-2F62-154F-9BD2-CFD846DD92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6" y="1697"/>
                <a:ext cx="3065" cy="1061"/>
                <a:chOff x="967" y="3426"/>
                <a:chExt cx="3065" cy="1061"/>
              </a:xfrm>
            </p:grpSpPr>
            <p:sp>
              <p:nvSpPr>
                <p:cNvPr id="23" name="Line 55">
                  <a:extLst>
                    <a:ext uri="{FF2B5EF4-FFF2-40B4-BE49-F238E27FC236}">
                      <a16:creationId xmlns:a16="http://schemas.microsoft.com/office/drawing/2014/main" id="{065D0BAD-81A2-CE4E-B245-BD5336567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4" name="AutoShape 56">
                  <a:extLst>
                    <a:ext uri="{FF2B5EF4-FFF2-40B4-BE49-F238E27FC236}">
                      <a16:creationId xmlns:a16="http://schemas.microsoft.com/office/drawing/2014/main" id="{C62FA720-26E7-A949-9581-C6CB4CA3B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5" name="Line 55">
                  <a:extLst>
                    <a:ext uri="{FF2B5EF4-FFF2-40B4-BE49-F238E27FC236}">
                      <a16:creationId xmlns:a16="http://schemas.microsoft.com/office/drawing/2014/main" id="{6FBF162B-1126-294A-9974-5A1EACE72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6" name="Line 55">
                  <a:extLst>
                    <a:ext uri="{FF2B5EF4-FFF2-40B4-BE49-F238E27FC236}">
                      <a16:creationId xmlns:a16="http://schemas.microsoft.com/office/drawing/2014/main" id="{832CD40E-1199-7847-86F1-C24DDE0165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7" y="4159"/>
                  <a:ext cx="4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7" name="Line 55">
                  <a:extLst>
                    <a:ext uri="{FF2B5EF4-FFF2-40B4-BE49-F238E27FC236}">
                      <a16:creationId xmlns:a16="http://schemas.microsoft.com/office/drawing/2014/main" id="{154AADE0-B056-C643-93FF-CDF857BA88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6" y="4159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sp>
            <p:nvSpPr>
              <p:cNvPr id="22" name="Freeform 863">
                <a:extLst>
                  <a:ext uri="{FF2B5EF4-FFF2-40B4-BE49-F238E27FC236}">
                    <a16:creationId xmlns:a16="http://schemas.microsoft.com/office/drawing/2014/main" id="{23B03D5A-EDFB-5B40-A6FE-F3ACD065D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400" b="1">
                  <a:cs typeface="+mn-cs"/>
                </a:endParaRPr>
              </a:p>
            </p:txBody>
          </p: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8BA8257-BBA3-4C45-9C55-DFBDBA4A4395}"/>
                </a:ext>
              </a:extLst>
            </p:cNvPr>
            <p:cNvSpPr/>
            <p:nvPr/>
          </p:nvSpPr>
          <p:spPr>
            <a:xfrm flipV="1">
              <a:off x="2980988" y="1696001"/>
              <a:ext cx="1156249" cy="41524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A5980D-4911-0D45-B28D-CC57A55BC7E0}"/>
                </a:ext>
              </a:extLst>
            </p:cNvPr>
            <p:cNvSpPr/>
            <p:nvPr/>
          </p:nvSpPr>
          <p:spPr>
            <a:xfrm>
              <a:off x="2832683" y="1499701"/>
              <a:ext cx="1394321" cy="747322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58F8F98-D845-3141-A857-456632F1388E}"/>
                </a:ext>
              </a:extLst>
            </p:cNvPr>
            <p:cNvCxnSpPr>
              <a:cxnSpLocks/>
              <a:stCxn id="36" idx="5"/>
              <a:endCxn id="25" idx="1"/>
            </p:cNvCxnSpPr>
            <p:nvPr/>
          </p:nvCxnSpPr>
          <p:spPr>
            <a:xfrm>
              <a:off x="4022810" y="2137580"/>
              <a:ext cx="252087" cy="6820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301D4F6-82D1-8543-836B-E67EAF3DFB19}"/>
                </a:ext>
              </a:extLst>
            </p:cNvPr>
            <p:cNvCxnSpPr/>
            <p:nvPr/>
          </p:nvCxnSpPr>
          <p:spPr>
            <a:xfrm>
              <a:off x="3965853" y="2562086"/>
              <a:ext cx="1272730" cy="2411938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09FA598-2DBE-CF48-B1EA-11D903BAC594}"/>
                </a:ext>
              </a:extLst>
            </p:cNvPr>
            <p:cNvSpPr/>
            <p:nvPr/>
          </p:nvSpPr>
          <p:spPr>
            <a:xfrm>
              <a:off x="1383583" y="4322338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BDB15B-39A1-1646-ACBA-882BDD02BDB6}"/>
                </a:ext>
              </a:extLst>
            </p:cNvPr>
            <p:cNvSpPr txBox="1"/>
            <p:nvPr/>
          </p:nvSpPr>
          <p:spPr>
            <a:xfrm>
              <a:off x="698703" y="4700221"/>
              <a:ext cx="1526344" cy="36710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p++ electrode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8DB16CB-B053-1B48-B07D-4A2B226DA845}"/>
                </a:ext>
              </a:extLst>
            </p:cNvPr>
            <p:cNvCxnSpPr>
              <a:cxnSpLocks/>
              <a:stCxn id="41" idx="0"/>
              <a:endCxn id="40" idx="1"/>
            </p:cNvCxnSpPr>
            <p:nvPr/>
          </p:nvCxnSpPr>
          <p:spPr>
            <a:xfrm flipH="1" flipV="1">
              <a:off x="1383583" y="4407263"/>
              <a:ext cx="78292" cy="2929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B799CB-6BE8-7D48-B033-FC04E8F45DF1}"/>
                </a:ext>
              </a:extLst>
            </p:cNvPr>
            <p:cNvGrpSpPr/>
            <p:nvPr/>
          </p:nvGrpSpPr>
          <p:grpSpPr>
            <a:xfrm>
              <a:off x="1397171" y="3064723"/>
              <a:ext cx="5710781" cy="78877"/>
              <a:chOff x="1735494" y="2138844"/>
              <a:chExt cx="5372458" cy="191824"/>
            </a:xfrm>
          </p:grpSpPr>
          <p:grpSp>
            <p:nvGrpSpPr>
              <p:cNvPr id="44" name="Group 367">
                <a:extLst>
                  <a:ext uri="{FF2B5EF4-FFF2-40B4-BE49-F238E27FC236}">
                    <a16:creationId xmlns:a16="http://schemas.microsoft.com/office/drawing/2014/main" id="{4AB8B316-FF28-D648-BFFE-387574175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100619" y="1773719"/>
                <a:ext cx="184150" cy="914400"/>
                <a:chOff x="691" y="3197"/>
                <a:chExt cx="116" cy="576"/>
              </a:xfrm>
            </p:grpSpPr>
            <p:sp>
              <p:nvSpPr>
                <p:cNvPr id="60" name="Freeform 244">
                  <a:extLst>
                    <a:ext uri="{FF2B5EF4-FFF2-40B4-BE49-F238E27FC236}">
                      <a16:creationId xmlns:a16="http://schemas.microsoft.com/office/drawing/2014/main" id="{7C10484B-6A69-744D-A5F5-92FD87244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61" name="Freeform 366">
                  <a:extLst>
                    <a:ext uri="{FF2B5EF4-FFF2-40B4-BE49-F238E27FC236}">
                      <a16:creationId xmlns:a16="http://schemas.microsoft.com/office/drawing/2014/main" id="{7021FAA7-DC5E-9A45-9191-004437A968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5" name="Group 367">
                <a:extLst>
                  <a:ext uri="{FF2B5EF4-FFF2-40B4-BE49-F238E27FC236}">
                    <a16:creationId xmlns:a16="http://schemas.microsoft.com/office/drawing/2014/main" id="{67CDD275-4076-9048-AB20-6959613CEF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007197" y="1775306"/>
                <a:ext cx="184150" cy="914400"/>
                <a:chOff x="691" y="3197"/>
                <a:chExt cx="116" cy="576"/>
              </a:xfrm>
            </p:grpSpPr>
            <p:sp>
              <p:nvSpPr>
                <p:cNvPr id="58" name="Freeform 244">
                  <a:extLst>
                    <a:ext uri="{FF2B5EF4-FFF2-40B4-BE49-F238E27FC236}">
                      <a16:creationId xmlns:a16="http://schemas.microsoft.com/office/drawing/2014/main" id="{A2C6A1AC-A1F6-E44E-99D8-61C1C7AFF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9" name="Freeform 366">
                  <a:extLst>
                    <a:ext uri="{FF2B5EF4-FFF2-40B4-BE49-F238E27FC236}">
                      <a16:creationId xmlns:a16="http://schemas.microsoft.com/office/drawing/2014/main" id="{927CC918-81DD-3D4E-A371-98DBA0CF51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6" name="Group 367">
                <a:extLst>
                  <a:ext uri="{FF2B5EF4-FFF2-40B4-BE49-F238E27FC236}">
                    <a16:creationId xmlns:a16="http://schemas.microsoft.com/office/drawing/2014/main" id="{7C0A4730-6BC2-8343-A951-9370A772A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913775" y="1776893"/>
                <a:ext cx="184150" cy="914400"/>
                <a:chOff x="691" y="3197"/>
                <a:chExt cx="116" cy="576"/>
              </a:xfrm>
            </p:grpSpPr>
            <p:sp>
              <p:nvSpPr>
                <p:cNvPr id="56" name="Freeform 244">
                  <a:extLst>
                    <a:ext uri="{FF2B5EF4-FFF2-40B4-BE49-F238E27FC236}">
                      <a16:creationId xmlns:a16="http://schemas.microsoft.com/office/drawing/2014/main" id="{89D2B411-1E98-6341-B2AE-0B8BEDCAA3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7" name="Freeform 366">
                  <a:extLst>
                    <a:ext uri="{FF2B5EF4-FFF2-40B4-BE49-F238E27FC236}">
                      <a16:creationId xmlns:a16="http://schemas.microsoft.com/office/drawing/2014/main" id="{F2B18808-CDBC-ED4B-9B16-78C4058DA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7" name="Group 367">
                <a:extLst>
                  <a:ext uri="{FF2B5EF4-FFF2-40B4-BE49-F238E27FC236}">
                    <a16:creationId xmlns:a16="http://schemas.microsoft.com/office/drawing/2014/main" id="{D870BDB8-D10F-D84F-B701-EE016ECB7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795409" y="1778393"/>
                <a:ext cx="184150" cy="914400"/>
                <a:chOff x="691" y="3197"/>
                <a:chExt cx="116" cy="576"/>
              </a:xfrm>
            </p:grpSpPr>
            <p:sp>
              <p:nvSpPr>
                <p:cNvPr id="54" name="Freeform 244">
                  <a:extLst>
                    <a:ext uri="{FF2B5EF4-FFF2-40B4-BE49-F238E27FC236}">
                      <a16:creationId xmlns:a16="http://schemas.microsoft.com/office/drawing/2014/main" id="{2931323A-DF85-7E4B-9829-3A3484C63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5" name="Freeform 366">
                  <a:extLst>
                    <a:ext uri="{FF2B5EF4-FFF2-40B4-BE49-F238E27FC236}">
                      <a16:creationId xmlns:a16="http://schemas.microsoft.com/office/drawing/2014/main" id="{2152A880-F34B-2244-BE5F-29F0DFFAA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8" name="Group 367">
                <a:extLst>
                  <a:ext uri="{FF2B5EF4-FFF2-40B4-BE49-F238E27FC236}">
                    <a16:creationId xmlns:a16="http://schemas.microsoft.com/office/drawing/2014/main" id="{0515C363-C71F-BF4A-9014-32ED0CA7A2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677043" y="1779893"/>
                <a:ext cx="184150" cy="914400"/>
                <a:chOff x="691" y="3197"/>
                <a:chExt cx="116" cy="576"/>
              </a:xfrm>
            </p:grpSpPr>
            <p:sp>
              <p:nvSpPr>
                <p:cNvPr id="52" name="Freeform 244">
                  <a:extLst>
                    <a:ext uri="{FF2B5EF4-FFF2-40B4-BE49-F238E27FC236}">
                      <a16:creationId xmlns:a16="http://schemas.microsoft.com/office/drawing/2014/main" id="{D81A87D6-A8B9-2543-BE0B-69AB439A0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3" name="Freeform 366">
                  <a:extLst>
                    <a:ext uri="{FF2B5EF4-FFF2-40B4-BE49-F238E27FC236}">
                      <a16:creationId xmlns:a16="http://schemas.microsoft.com/office/drawing/2014/main" id="{DA8C1663-4E4C-6E44-AF84-DEC91D386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9" name="Group 367">
                <a:extLst>
                  <a:ext uri="{FF2B5EF4-FFF2-40B4-BE49-F238E27FC236}">
                    <a16:creationId xmlns:a16="http://schemas.microsoft.com/office/drawing/2014/main" id="{C641F08F-79A0-DE44-9DA8-4BB8F137CD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558677" y="1781393"/>
                <a:ext cx="184150" cy="914400"/>
                <a:chOff x="691" y="3197"/>
                <a:chExt cx="116" cy="576"/>
              </a:xfrm>
            </p:grpSpPr>
            <p:sp>
              <p:nvSpPr>
                <p:cNvPr id="50" name="Freeform 244">
                  <a:extLst>
                    <a:ext uri="{FF2B5EF4-FFF2-40B4-BE49-F238E27FC236}">
                      <a16:creationId xmlns:a16="http://schemas.microsoft.com/office/drawing/2014/main" id="{543BD5F6-CD02-184E-ADA4-5DDD23D536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1" name="Freeform 366">
                  <a:extLst>
                    <a:ext uri="{FF2B5EF4-FFF2-40B4-BE49-F238E27FC236}">
                      <a16:creationId xmlns:a16="http://schemas.microsoft.com/office/drawing/2014/main" id="{F714F0C3-650D-C04F-8480-555E1F1CB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</p:grpSp>
        <p:grpSp>
          <p:nvGrpSpPr>
            <p:cNvPr id="69" name="Group 346">
              <a:extLst>
                <a:ext uri="{FF2B5EF4-FFF2-40B4-BE49-F238E27FC236}">
                  <a16:creationId xmlns:a16="http://schemas.microsoft.com/office/drawing/2014/main" id="{B3BF0EA6-12CA-B346-9940-8CEC9B34D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9872" y="3142068"/>
              <a:ext cx="549276" cy="1216025"/>
              <a:chOff x="5012" y="1930"/>
              <a:chExt cx="346" cy="766"/>
            </a:xfrm>
          </p:grpSpPr>
          <p:grpSp>
            <p:nvGrpSpPr>
              <p:cNvPr id="70" name="Group 135">
                <a:extLst>
                  <a:ext uri="{FF2B5EF4-FFF2-40B4-BE49-F238E27FC236}">
                    <a16:creationId xmlns:a16="http://schemas.microsoft.com/office/drawing/2014/main" id="{A3706335-6138-B847-A4B1-75BBF958CF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2" y="1930"/>
                <a:ext cx="346" cy="766"/>
                <a:chOff x="2707" y="2736"/>
                <a:chExt cx="346" cy="766"/>
              </a:xfrm>
            </p:grpSpPr>
            <p:sp>
              <p:nvSpPr>
                <p:cNvPr id="72" name="Line 136">
                  <a:extLst>
                    <a:ext uri="{FF2B5EF4-FFF2-40B4-BE49-F238E27FC236}">
                      <a16:creationId xmlns:a16="http://schemas.microsoft.com/office/drawing/2014/main" id="{F58C63EE-B438-7548-8F81-B0C92C3D9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7" y="2966"/>
                  <a:ext cx="3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73" name="Line 137">
                  <a:extLst>
                    <a:ext uri="{FF2B5EF4-FFF2-40B4-BE49-F238E27FC236}">
                      <a16:creationId xmlns:a16="http://schemas.microsoft.com/office/drawing/2014/main" id="{44390D77-6754-C843-A91B-2ECFD1A5E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736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74" name="Line 138">
                  <a:extLst>
                    <a:ext uri="{FF2B5EF4-FFF2-40B4-BE49-F238E27FC236}">
                      <a16:creationId xmlns:a16="http://schemas.microsoft.com/office/drawing/2014/main" id="{BB57DA80-A533-5945-B7B1-F7435EF14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0" y="3024"/>
                  <a:ext cx="0" cy="47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75" name="Line 139">
                  <a:extLst>
                    <a:ext uri="{FF2B5EF4-FFF2-40B4-BE49-F238E27FC236}">
                      <a16:creationId xmlns:a16="http://schemas.microsoft.com/office/drawing/2014/main" id="{EB2A1A28-DCE6-ED4D-9479-FFC7C79F49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7" y="3024"/>
                  <a:ext cx="3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sp>
            <p:nvSpPr>
              <p:cNvPr id="71" name="Freeform 345">
                <a:extLst>
                  <a:ext uri="{FF2B5EF4-FFF2-40B4-BE49-F238E27FC236}">
                    <a16:creationId xmlns:a16="http://schemas.microsoft.com/office/drawing/2014/main" id="{B514C610-8749-D943-AAD5-EA35F6D2C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9" y="1930"/>
                <a:ext cx="230" cy="576"/>
              </a:xfrm>
              <a:custGeom>
                <a:avLst/>
                <a:gdLst>
                  <a:gd name="T0" fmla="*/ 115 w 230"/>
                  <a:gd name="T1" fmla="*/ 0 h 576"/>
                  <a:gd name="T2" fmla="*/ 0 w 230"/>
                  <a:gd name="T3" fmla="*/ 230 h 576"/>
                  <a:gd name="T4" fmla="*/ 115 w 230"/>
                  <a:gd name="T5" fmla="*/ 576 h 576"/>
                  <a:gd name="T6" fmla="*/ 230 w 230"/>
                  <a:gd name="T7" fmla="*/ 230 h 576"/>
                  <a:gd name="T8" fmla="*/ 115 w 230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576">
                    <a:moveTo>
                      <a:pt x="115" y="0"/>
                    </a:moveTo>
                    <a:lnTo>
                      <a:pt x="0" y="230"/>
                    </a:lnTo>
                    <a:lnTo>
                      <a:pt x="115" y="576"/>
                    </a:lnTo>
                    <a:lnTo>
                      <a:pt x="230" y="230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400" b="1">
                  <a:cs typeface="+mn-cs"/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C608E53-B67F-8148-997C-DDA22B0B05E3}"/>
                </a:ext>
              </a:extLst>
            </p:cNvPr>
            <p:cNvSpPr/>
            <p:nvPr/>
          </p:nvSpPr>
          <p:spPr>
            <a:xfrm>
              <a:off x="3507445" y="2866077"/>
              <a:ext cx="1583638" cy="1626111"/>
            </a:xfrm>
            <a:prstGeom prst="rect">
              <a:avLst/>
            </a:prstGeom>
            <a:solidFill>
              <a:schemeClr val="bg2">
                <a:alpha val="37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48D7D02-6C03-644B-A916-7902C69E4A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0361" y="4407263"/>
              <a:ext cx="667292" cy="1055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324">
              <a:extLst>
                <a:ext uri="{FF2B5EF4-FFF2-40B4-BE49-F238E27FC236}">
                  <a16:creationId xmlns:a16="http://schemas.microsoft.com/office/drawing/2014/main" id="{0D162875-8F9A-E44A-9768-E72932D3C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437" y="3364555"/>
              <a:ext cx="490538" cy="457200"/>
              <a:chOff x="2110" y="1699"/>
              <a:chExt cx="309" cy="288"/>
            </a:xfrm>
          </p:grpSpPr>
          <p:grpSp>
            <p:nvGrpSpPr>
              <p:cNvPr id="94" name="Group 126">
                <a:extLst>
                  <a:ext uri="{FF2B5EF4-FFF2-40B4-BE49-F238E27FC236}">
                    <a16:creationId xmlns:a16="http://schemas.microsoft.com/office/drawing/2014/main" id="{EE2FC822-2B0D-A64D-91FA-6282F4AC7A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96" name="Line 127">
                  <a:extLst>
                    <a:ext uri="{FF2B5EF4-FFF2-40B4-BE49-F238E27FC236}">
                      <a16:creationId xmlns:a16="http://schemas.microsoft.com/office/drawing/2014/main" id="{A2D6CFA2-1C67-A245-9806-CABC17FAAC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97" name="Line 128">
                  <a:extLst>
                    <a:ext uri="{FF2B5EF4-FFF2-40B4-BE49-F238E27FC236}">
                      <a16:creationId xmlns:a16="http://schemas.microsoft.com/office/drawing/2014/main" id="{D021D081-D663-4C48-B49F-8C15A532F5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98" name="Line 129">
                  <a:extLst>
                    <a:ext uri="{FF2B5EF4-FFF2-40B4-BE49-F238E27FC236}">
                      <a16:creationId xmlns:a16="http://schemas.microsoft.com/office/drawing/2014/main" id="{4F82D318-4F91-2744-9A3F-5D8CC773D8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sp>
            <p:nvSpPr>
              <p:cNvPr id="95" name="Freeform 323">
                <a:extLst>
                  <a:ext uri="{FF2B5EF4-FFF2-40B4-BE49-F238E27FC236}">
                    <a16:creationId xmlns:a16="http://schemas.microsoft.com/office/drawing/2014/main" id="{A3DDD0EB-4E6C-5D43-8CB5-1B528DA9D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400" b="1">
                  <a:cs typeface="+mn-cs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B3F57F8-D660-4340-9B5F-CD98F804816A}"/>
                </a:ext>
              </a:extLst>
            </p:cNvPr>
            <p:cNvSpPr txBox="1"/>
            <p:nvPr/>
          </p:nvSpPr>
          <p:spPr>
            <a:xfrm>
              <a:off x="1402464" y="2191999"/>
              <a:ext cx="1248520" cy="366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Metal pads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414ACC5-E465-C14D-8454-E469EEFD584C}"/>
                </a:ext>
              </a:extLst>
            </p:cNvPr>
            <p:cNvCxnSpPr>
              <a:cxnSpLocks/>
              <a:stCxn id="109" idx="2"/>
              <a:endCxn id="10" idx="0"/>
            </p:cNvCxnSpPr>
            <p:nvPr/>
          </p:nvCxnSpPr>
          <p:spPr>
            <a:xfrm>
              <a:off x="2026724" y="2558371"/>
              <a:ext cx="364094" cy="27788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8DB1A0FC-732C-944D-BDCF-A83CEBA09D6F}"/>
              </a:ext>
            </a:extLst>
          </p:cNvPr>
          <p:cNvGrpSpPr/>
          <p:nvPr/>
        </p:nvGrpSpPr>
        <p:grpSpPr>
          <a:xfrm>
            <a:off x="6049229" y="1032795"/>
            <a:ext cx="5276037" cy="2842491"/>
            <a:chOff x="5900829" y="1001960"/>
            <a:chExt cx="5276037" cy="2842491"/>
          </a:xfrm>
        </p:grpSpPr>
        <p:sp>
          <p:nvSpPr>
            <p:cNvPr id="268" name="Line 55">
              <a:extLst>
                <a:ext uri="{FF2B5EF4-FFF2-40B4-BE49-F238E27FC236}">
                  <a16:creationId xmlns:a16="http://schemas.microsoft.com/office/drawing/2014/main" id="{B633FC9A-687B-5E48-854F-04FD3E2EC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7629" y="2446339"/>
              <a:ext cx="467546" cy="65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cs typeface="+mn-cs"/>
              </a:endParaRPr>
            </a:p>
          </p:txBody>
        </p:sp>
        <p:sp>
          <p:nvSpPr>
            <p:cNvPr id="269" name="Line 55">
              <a:extLst>
                <a:ext uri="{FF2B5EF4-FFF2-40B4-BE49-F238E27FC236}">
                  <a16:creationId xmlns:a16="http://schemas.microsoft.com/office/drawing/2014/main" id="{01E118A1-4664-0D4F-BAAC-DDA8124CD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55175" y="2439493"/>
              <a:ext cx="0" cy="4194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 dirty="0">
                <a:cs typeface="+mn-cs"/>
              </a:endParaRPr>
            </a:p>
          </p:txBody>
        </p:sp>
        <p:grpSp>
          <p:nvGrpSpPr>
            <p:cNvPr id="270" name="Group 126">
              <a:extLst>
                <a:ext uri="{FF2B5EF4-FFF2-40B4-BE49-F238E27FC236}">
                  <a16:creationId xmlns:a16="http://schemas.microsoft.com/office/drawing/2014/main" id="{C29DAC31-9C28-EE4B-B0F0-D7560BF05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35551" y="2886828"/>
              <a:ext cx="457200" cy="182563"/>
              <a:chOff x="1152" y="2160"/>
              <a:chExt cx="288" cy="115"/>
            </a:xfrm>
          </p:grpSpPr>
          <p:sp>
            <p:nvSpPr>
              <p:cNvPr id="415" name="Line 127">
                <a:extLst>
                  <a:ext uri="{FF2B5EF4-FFF2-40B4-BE49-F238E27FC236}">
                    <a16:creationId xmlns:a16="http://schemas.microsoft.com/office/drawing/2014/main" id="{6F846C2F-F477-154C-8D12-7661BBF5B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cs typeface="+mn-cs"/>
                </a:endParaRPr>
              </a:p>
            </p:txBody>
          </p:sp>
          <p:sp>
            <p:nvSpPr>
              <p:cNvPr id="416" name="Line 128">
                <a:extLst>
                  <a:ext uri="{FF2B5EF4-FFF2-40B4-BE49-F238E27FC236}">
                    <a16:creationId xmlns:a16="http://schemas.microsoft.com/office/drawing/2014/main" id="{8A673273-517B-0543-9776-927DCE62F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cs typeface="+mn-cs"/>
                </a:endParaRPr>
              </a:p>
            </p:txBody>
          </p:sp>
          <p:sp>
            <p:nvSpPr>
              <p:cNvPr id="417" name="Line 129">
                <a:extLst>
                  <a:ext uri="{FF2B5EF4-FFF2-40B4-BE49-F238E27FC236}">
                    <a16:creationId xmlns:a16="http://schemas.microsoft.com/office/drawing/2014/main" id="{022675B7-070C-0947-BD78-E93FE9DD5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cs typeface="+mn-cs"/>
                </a:endParaRPr>
              </a:p>
            </p:txBody>
          </p:sp>
        </p:grpSp>
        <p:sp>
          <p:nvSpPr>
            <p:cNvPr id="279" name="Freeform 323">
              <a:extLst>
                <a:ext uri="{FF2B5EF4-FFF2-40B4-BE49-F238E27FC236}">
                  <a16:creationId xmlns:a16="http://schemas.microsoft.com/office/drawing/2014/main" id="{10F9E638-6172-DD48-A43B-6D5059CAF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889" y="2612190"/>
              <a:ext cx="457200" cy="274638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cs typeface="+mn-cs"/>
              </a:endParaRP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DB57A2C6-0CAD-6C46-B689-FABEACF4588A}"/>
                </a:ext>
              </a:extLst>
            </p:cNvPr>
            <p:cNvGrpSpPr/>
            <p:nvPr/>
          </p:nvGrpSpPr>
          <p:grpSpPr>
            <a:xfrm>
              <a:off x="6456575" y="1082506"/>
              <a:ext cx="4128627" cy="2450546"/>
              <a:chOff x="921308" y="2110485"/>
              <a:chExt cx="5898733" cy="2566848"/>
            </a:xfrm>
          </p:grpSpPr>
          <p:grpSp>
            <p:nvGrpSpPr>
              <p:cNvPr id="289" name="Group 346">
                <a:extLst>
                  <a:ext uri="{FF2B5EF4-FFF2-40B4-BE49-F238E27FC236}">
                    <a16:creationId xmlns:a16="http://schemas.microsoft.com/office/drawing/2014/main" id="{09A18F71-E991-D349-9CCE-0828AEE49D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1308" y="3531875"/>
                <a:ext cx="549276" cy="914400"/>
                <a:chOff x="5012" y="1930"/>
                <a:chExt cx="346" cy="576"/>
              </a:xfrm>
            </p:grpSpPr>
            <p:grpSp>
              <p:nvGrpSpPr>
                <p:cNvPr id="409" name="Group 135">
                  <a:extLst>
                    <a:ext uri="{FF2B5EF4-FFF2-40B4-BE49-F238E27FC236}">
                      <a16:creationId xmlns:a16="http://schemas.microsoft.com/office/drawing/2014/main" id="{F5BD9254-81AD-C948-8D73-52F15C161D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411" name="Line 136">
                    <a:extLst>
                      <a:ext uri="{FF2B5EF4-FFF2-40B4-BE49-F238E27FC236}">
                        <a16:creationId xmlns:a16="http://schemas.microsoft.com/office/drawing/2014/main" id="{C783922A-2E36-184E-A3B2-F9CBA03CA5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12" name="Line 137">
                    <a:extLst>
                      <a:ext uri="{FF2B5EF4-FFF2-40B4-BE49-F238E27FC236}">
                        <a16:creationId xmlns:a16="http://schemas.microsoft.com/office/drawing/2014/main" id="{B836F5D7-585C-8A4C-90EC-2382AD4033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13" name="Line 138">
                    <a:extLst>
                      <a:ext uri="{FF2B5EF4-FFF2-40B4-BE49-F238E27FC236}">
                        <a16:creationId xmlns:a16="http://schemas.microsoft.com/office/drawing/2014/main" id="{8800F39B-E58A-1E42-8699-DEDAACF86E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14" name="Line 139">
                    <a:extLst>
                      <a:ext uri="{FF2B5EF4-FFF2-40B4-BE49-F238E27FC236}">
                        <a16:creationId xmlns:a16="http://schemas.microsoft.com/office/drawing/2014/main" id="{1045F0FB-903B-7F40-BA54-C23418889A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410" name="Freeform 345">
                  <a:extLst>
                    <a:ext uri="{FF2B5EF4-FFF2-40B4-BE49-F238E27FC236}">
                      <a16:creationId xmlns:a16="http://schemas.microsoft.com/office/drawing/2014/main" id="{E529C99A-EC96-8D48-8D96-FD244FED38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0" name="Group 324">
                <a:extLst>
                  <a:ext uri="{FF2B5EF4-FFF2-40B4-BE49-F238E27FC236}">
                    <a16:creationId xmlns:a16="http://schemas.microsoft.com/office/drawing/2014/main" id="{9584C4C1-EDB2-3847-83BE-B084D36A59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236" y="4186433"/>
                <a:ext cx="490538" cy="457200"/>
                <a:chOff x="2110" y="1699"/>
                <a:chExt cx="309" cy="288"/>
              </a:xfrm>
            </p:grpSpPr>
            <p:grpSp>
              <p:nvGrpSpPr>
                <p:cNvPr id="404" name="Group 126">
                  <a:extLst>
                    <a:ext uri="{FF2B5EF4-FFF2-40B4-BE49-F238E27FC236}">
                      <a16:creationId xmlns:a16="http://schemas.microsoft.com/office/drawing/2014/main" id="{0AAE95EE-4B07-8A43-9546-B19FF6C2C8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406" name="Line 127">
                    <a:extLst>
                      <a:ext uri="{FF2B5EF4-FFF2-40B4-BE49-F238E27FC236}">
                        <a16:creationId xmlns:a16="http://schemas.microsoft.com/office/drawing/2014/main" id="{B146A3E7-0666-E14D-9200-6242D7B098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07" name="Line 128">
                    <a:extLst>
                      <a:ext uri="{FF2B5EF4-FFF2-40B4-BE49-F238E27FC236}">
                        <a16:creationId xmlns:a16="http://schemas.microsoft.com/office/drawing/2014/main" id="{C37447DE-DA4A-DF4A-ABCF-EFEC8E3CF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08" name="Line 129">
                    <a:extLst>
                      <a:ext uri="{FF2B5EF4-FFF2-40B4-BE49-F238E27FC236}">
                        <a16:creationId xmlns:a16="http://schemas.microsoft.com/office/drawing/2014/main" id="{CAC85BC4-70AB-0D47-A97D-BD99B8A757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405" name="Freeform 323">
                  <a:extLst>
                    <a:ext uri="{FF2B5EF4-FFF2-40B4-BE49-F238E27FC236}">
                      <a16:creationId xmlns:a16="http://schemas.microsoft.com/office/drawing/2014/main" id="{307707CE-8CFE-B840-9074-98CA769A7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1" name="Group 367">
                <a:extLst>
                  <a:ext uri="{FF2B5EF4-FFF2-40B4-BE49-F238E27FC236}">
                    <a16:creationId xmlns:a16="http://schemas.microsoft.com/office/drawing/2014/main" id="{A8485F4F-3A87-D548-A27B-68CC9F97B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561057" y="3074675"/>
                <a:ext cx="184150" cy="914400"/>
                <a:chOff x="691" y="3197"/>
                <a:chExt cx="116" cy="576"/>
              </a:xfrm>
            </p:grpSpPr>
            <p:sp>
              <p:nvSpPr>
                <p:cNvPr id="402" name="Freeform 244">
                  <a:extLst>
                    <a:ext uri="{FF2B5EF4-FFF2-40B4-BE49-F238E27FC236}">
                      <a16:creationId xmlns:a16="http://schemas.microsoft.com/office/drawing/2014/main" id="{A4CE3224-3DE6-3940-8232-86188EF49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403" name="Freeform 366">
                  <a:extLst>
                    <a:ext uri="{FF2B5EF4-FFF2-40B4-BE49-F238E27FC236}">
                      <a16:creationId xmlns:a16="http://schemas.microsoft.com/office/drawing/2014/main" id="{471734D9-5BA3-DB4B-9C60-6ECE4DF5F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2" name="Group 367">
                <a:extLst>
                  <a:ext uri="{FF2B5EF4-FFF2-40B4-BE49-F238E27FC236}">
                    <a16:creationId xmlns:a16="http://schemas.microsoft.com/office/drawing/2014/main" id="{6ACA2753-C551-AB4D-8270-2A2BA17EB5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467635" y="3076262"/>
                <a:ext cx="184150" cy="914400"/>
                <a:chOff x="691" y="3197"/>
                <a:chExt cx="116" cy="576"/>
              </a:xfrm>
            </p:grpSpPr>
            <p:sp>
              <p:nvSpPr>
                <p:cNvPr id="400" name="Freeform 244">
                  <a:extLst>
                    <a:ext uri="{FF2B5EF4-FFF2-40B4-BE49-F238E27FC236}">
                      <a16:creationId xmlns:a16="http://schemas.microsoft.com/office/drawing/2014/main" id="{12E82A7C-29A1-8944-89BF-F6105CAED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401" name="Freeform 366">
                  <a:extLst>
                    <a:ext uri="{FF2B5EF4-FFF2-40B4-BE49-F238E27FC236}">
                      <a16:creationId xmlns:a16="http://schemas.microsoft.com/office/drawing/2014/main" id="{591CC069-FDEE-434F-A65B-CEC7D8DCA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3" name="Group 367">
                <a:extLst>
                  <a:ext uri="{FF2B5EF4-FFF2-40B4-BE49-F238E27FC236}">
                    <a16:creationId xmlns:a16="http://schemas.microsoft.com/office/drawing/2014/main" id="{0C7420AA-94BA-6846-843B-7C691B39CC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374213" y="3077849"/>
                <a:ext cx="184150" cy="914400"/>
                <a:chOff x="691" y="3197"/>
                <a:chExt cx="116" cy="576"/>
              </a:xfrm>
            </p:grpSpPr>
            <p:sp>
              <p:nvSpPr>
                <p:cNvPr id="398" name="Freeform 244">
                  <a:extLst>
                    <a:ext uri="{FF2B5EF4-FFF2-40B4-BE49-F238E27FC236}">
                      <a16:creationId xmlns:a16="http://schemas.microsoft.com/office/drawing/2014/main" id="{B5CE8044-11DD-DE4F-9124-3E29288B9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99" name="Freeform 366">
                  <a:extLst>
                    <a:ext uri="{FF2B5EF4-FFF2-40B4-BE49-F238E27FC236}">
                      <a16:creationId xmlns:a16="http://schemas.microsoft.com/office/drawing/2014/main" id="{8582A7A3-9EB7-D540-BE3D-066B958A1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4" name="Group 346">
                <a:extLst>
                  <a:ext uri="{FF2B5EF4-FFF2-40B4-BE49-F238E27FC236}">
                    <a16:creationId xmlns:a16="http://schemas.microsoft.com/office/drawing/2014/main" id="{A8E8BD24-2C5D-6746-AA8A-3F270C53C8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5807" y="3545950"/>
                <a:ext cx="549276" cy="914400"/>
                <a:chOff x="5012" y="1930"/>
                <a:chExt cx="346" cy="576"/>
              </a:xfrm>
            </p:grpSpPr>
            <p:grpSp>
              <p:nvGrpSpPr>
                <p:cNvPr id="392" name="Group 135">
                  <a:extLst>
                    <a:ext uri="{FF2B5EF4-FFF2-40B4-BE49-F238E27FC236}">
                      <a16:creationId xmlns:a16="http://schemas.microsoft.com/office/drawing/2014/main" id="{EA323C66-40D9-A045-B615-ECFAFFD4DC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394" name="Line 136">
                    <a:extLst>
                      <a:ext uri="{FF2B5EF4-FFF2-40B4-BE49-F238E27FC236}">
                        <a16:creationId xmlns:a16="http://schemas.microsoft.com/office/drawing/2014/main" id="{BD1D34BE-C23C-E946-AB52-25348E8CE1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5" name="Line 137">
                    <a:extLst>
                      <a:ext uri="{FF2B5EF4-FFF2-40B4-BE49-F238E27FC236}">
                        <a16:creationId xmlns:a16="http://schemas.microsoft.com/office/drawing/2014/main" id="{B7863C4E-9C52-0C44-9E4C-F2F22F88A3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6" name="Line 138">
                    <a:extLst>
                      <a:ext uri="{FF2B5EF4-FFF2-40B4-BE49-F238E27FC236}">
                        <a16:creationId xmlns:a16="http://schemas.microsoft.com/office/drawing/2014/main" id="{7952BE6D-4EB3-8849-9133-D7EFCC2F07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7" name="Line 139">
                    <a:extLst>
                      <a:ext uri="{FF2B5EF4-FFF2-40B4-BE49-F238E27FC236}">
                        <a16:creationId xmlns:a16="http://schemas.microsoft.com/office/drawing/2014/main" id="{60C79011-4C1D-914B-9C3C-FE5B70E7CF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93" name="Freeform 345">
                  <a:extLst>
                    <a:ext uri="{FF2B5EF4-FFF2-40B4-BE49-F238E27FC236}">
                      <a16:creationId xmlns:a16="http://schemas.microsoft.com/office/drawing/2014/main" id="{0B4EF86A-E9E3-AF4F-AF00-0FFBA28A0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5" name="Group 324">
                <a:extLst>
                  <a:ext uri="{FF2B5EF4-FFF2-40B4-BE49-F238E27FC236}">
                    <a16:creationId xmlns:a16="http://schemas.microsoft.com/office/drawing/2014/main" id="{2673A4BA-650C-7149-9DE2-861D5AD316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7735" y="4200508"/>
                <a:ext cx="490538" cy="457200"/>
                <a:chOff x="2110" y="1699"/>
                <a:chExt cx="309" cy="288"/>
              </a:xfrm>
            </p:grpSpPr>
            <p:grpSp>
              <p:nvGrpSpPr>
                <p:cNvPr id="387" name="Group 126">
                  <a:extLst>
                    <a:ext uri="{FF2B5EF4-FFF2-40B4-BE49-F238E27FC236}">
                      <a16:creationId xmlns:a16="http://schemas.microsoft.com/office/drawing/2014/main" id="{05EC0B77-5654-404A-8F49-F4417CCEB4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89" name="Line 127">
                    <a:extLst>
                      <a:ext uri="{FF2B5EF4-FFF2-40B4-BE49-F238E27FC236}">
                        <a16:creationId xmlns:a16="http://schemas.microsoft.com/office/drawing/2014/main" id="{BEB807DF-0099-E141-BBDC-079A9F00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0" name="Line 128">
                    <a:extLst>
                      <a:ext uri="{FF2B5EF4-FFF2-40B4-BE49-F238E27FC236}">
                        <a16:creationId xmlns:a16="http://schemas.microsoft.com/office/drawing/2014/main" id="{02EB5F2D-10BE-3847-86A2-B0776C34DA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1" name="Line 129">
                    <a:extLst>
                      <a:ext uri="{FF2B5EF4-FFF2-40B4-BE49-F238E27FC236}">
                        <a16:creationId xmlns:a16="http://schemas.microsoft.com/office/drawing/2014/main" id="{A0E1EDD5-848E-6149-BF34-5CCDAE4A72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88" name="Freeform 323">
                  <a:extLst>
                    <a:ext uri="{FF2B5EF4-FFF2-40B4-BE49-F238E27FC236}">
                      <a16:creationId xmlns:a16="http://schemas.microsoft.com/office/drawing/2014/main" id="{F5258D19-E9F3-9D48-A855-DC3143887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6" name="Group 346">
                <a:extLst>
                  <a:ext uri="{FF2B5EF4-FFF2-40B4-BE49-F238E27FC236}">
                    <a16:creationId xmlns:a16="http://schemas.microsoft.com/office/drawing/2014/main" id="{1A22FA70-71C7-4347-843F-D356E34F59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656" y="3547450"/>
                <a:ext cx="2038354" cy="914400"/>
                <a:chOff x="4074" y="1930"/>
                <a:chExt cx="1284" cy="576"/>
              </a:xfrm>
            </p:grpSpPr>
            <p:grpSp>
              <p:nvGrpSpPr>
                <p:cNvPr id="379" name="Group 134">
                  <a:extLst>
                    <a:ext uri="{FF2B5EF4-FFF2-40B4-BE49-F238E27FC236}">
                      <a16:creationId xmlns:a16="http://schemas.microsoft.com/office/drawing/2014/main" id="{3B733264-4483-A241-AA21-5C75EE3D96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74" y="1930"/>
                  <a:ext cx="1284" cy="576"/>
                  <a:chOff x="1769" y="2160"/>
                  <a:chExt cx="1284" cy="576"/>
                </a:xfrm>
              </p:grpSpPr>
              <p:grpSp>
                <p:nvGrpSpPr>
                  <p:cNvPr id="381" name="Group 135">
                    <a:extLst>
                      <a:ext uri="{FF2B5EF4-FFF2-40B4-BE49-F238E27FC236}">
                        <a16:creationId xmlns:a16="http://schemas.microsoft.com/office/drawing/2014/main" id="{102DE524-9DF5-C74A-8135-168A4DECF1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07" y="2160"/>
                    <a:ext cx="346" cy="576"/>
                    <a:chOff x="2707" y="2736"/>
                    <a:chExt cx="346" cy="576"/>
                  </a:xfrm>
                </p:grpSpPr>
                <p:sp>
                  <p:nvSpPr>
                    <p:cNvPr id="383" name="Line 136">
                      <a:extLst>
                        <a:ext uri="{FF2B5EF4-FFF2-40B4-BE49-F238E27FC236}">
                          <a16:creationId xmlns:a16="http://schemas.microsoft.com/office/drawing/2014/main" id="{B6A53A83-33ED-6C4F-B004-92EBFDC7A7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2966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84" name="Line 137">
                      <a:extLst>
                        <a:ext uri="{FF2B5EF4-FFF2-40B4-BE49-F238E27FC236}">
                          <a16:creationId xmlns:a16="http://schemas.microsoft.com/office/drawing/2014/main" id="{5A0AD917-DE0D-BC4B-B317-5F19E221FB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736"/>
                      <a:ext cx="0" cy="2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85" name="Line 138">
                      <a:extLst>
                        <a:ext uri="{FF2B5EF4-FFF2-40B4-BE49-F238E27FC236}">
                          <a16:creationId xmlns:a16="http://schemas.microsoft.com/office/drawing/2014/main" id="{791D34C1-C5BB-4047-A568-B555EC4333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3024"/>
                      <a:ext cx="0" cy="28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86" name="Line 139">
                      <a:extLst>
                        <a:ext uri="{FF2B5EF4-FFF2-40B4-BE49-F238E27FC236}">
                          <a16:creationId xmlns:a16="http://schemas.microsoft.com/office/drawing/2014/main" id="{01E75A95-AE13-0F4F-9471-6783AE132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3024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</p:grpSp>
              <p:sp>
                <p:nvSpPr>
                  <p:cNvPr id="382" name="Text Box 140">
                    <a:extLst>
                      <a:ext uri="{FF2B5EF4-FFF2-40B4-BE49-F238E27FC236}">
                        <a16:creationId xmlns:a16="http://schemas.microsoft.com/office/drawing/2014/main" id="{A14B7BC8-4304-B043-BF99-B350AA3532A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9" y="2435"/>
                    <a:ext cx="579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1600" b="1" dirty="0"/>
                      <a:t>C </a:t>
                    </a:r>
                    <a:r>
                      <a:rPr lang="en-US" sz="1600" b="1" baseline="-25000" dirty="0" err="1"/>
                      <a:t>Det</a:t>
                    </a:r>
                    <a:endParaRPr lang="en-US" sz="1600" b="1" baseline="-25000" dirty="0"/>
                  </a:p>
                </p:txBody>
              </p:sp>
            </p:grpSp>
            <p:sp>
              <p:nvSpPr>
                <p:cNvPr id="380" name="Freeform 345">
                  <a:extLst>
                    <a:ext uri="{FF2B5EF4-FFF2-40B4-BE49-F238E27FC236}">
                      <a16:creationId xmlns:a16="http://schemas.microsoft.com/office/drawing/2014/main" id="{C3524FD5-31BE-BD46-AC09-028C4A41A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7" name="Group 324">
                <a:extLst>
                  <a:ext uri="{FF2B5EF4-FFF2-40B4-BE49-F238E27FC236}">
                    <a16:creationId xmlns:a16="http://schemas.microsoft.com/office/drawing/2014/main" id="{E4C6A5EA-70C8-8B45-92D3-F0D38D26D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9661" y="4202008"/>
                <a:ext cx="490538" cy="457200"/>
                <a:chOff x="2110" y="1699"/>
                <a:chExt cx="309" cy="288"/>
              </a:xfrm>
            </p:grpSpPr>
            <p:grpSp>
              <p:nvGrpSpPr>
                <p:cNvPr id="374" name="Group 126">
                  <a:extLst>
                    <a:ext uri="{FF2B5EF4-FFF2-40B4-BE49-F238E27FC236}">
                      <a16:creationId xmlns:a16="http://schemas.microsoft.com/office/drawing/2014/main" id="{C0B974F9-D643-4447-AC93-C3642AB61F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76" name="Line 127">
                    <a:extLst>
                      <a:ext uri="{FF2B5EF4-FFF2-40B4-BE49-F238E27FC236}">
                        <a16:creationId xmlns:a16="http://schemas.microsoft.com/office/drawing/2014/main" id="{AA5AFEDC-B7B4-494D-B1E7-3AD7A5A008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7" name="Line 128">
                    <a:extLst>
                      <a:ext uri="{FF2B5EF4-FFF2-40B4-BE49-F238E27FC236}">
                        <a16:creationId xmlns:a16="http://schemas.microsoft.com/office/drawing/2014/main" id="{4A9339ED-ACE6-1747-B333-0B02CE3DAF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8" name="Line 129">
                    <a:extLst>
                      <a:ext uri="{FF2B5EF4-FFF2-40B4-BE49-F238E27FC236}">
                        <a16:creationId xmlns:a16="http://schemas.microsoft.com/office/drawing/2014/main" id="{9B6D2263-5077-7D47-ABA3-EEC9BBE502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75" name="Freeform 323">
                  <a:extLst>
                    <a:ext uri="{FF2B5EF4-FFF2-40B4-BE49-F238E27FC236}">
                      <a16:creationId xmlns:a16="http://schemas.microsoft.com/office/drawing/2014/main" id="{DE2F3B50-913C-824E-963F-7A0D996A7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8" name="Group 367">
                <a:extLst>
                  <a:ext uri="{FF2B5EF4-FFF2-40B4-BE49-F238E27FC236}">
                    <a16:creationId xmlns:a16="http://schemas.microsoft.com/office/drawing/2014/main" id="{6A537073-CE6E-4643-8271-3D9BD4D27D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255847" y="3079349"/>
                <a:ext cx="184150" cy="914400"/>
                <a:chOff x="691" y="3197"/>
                <a:chExt cx="116" cy="576"/>
              </a:xfrm>
            </p:grpSpPr>
            <p:sp>
              <p:nvSpPr>
                <p:cNvPr id="372" name="Freeform 244">
                  <a:extLst>
                    <a:ext uri="{FF2B5EF4-FFF2-40B4-BE49-F238E27FC236}">
                      <a16:creationId xmlns:a16="http://schemas.microsoft.com/office/drawing/2014/main" id="{924CA3FA-7394-7846-A071-207054620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73" name="Freeform 366">
                  <a:extLst>
                    <a:ext uri="{FF2B5EF4-FFF2-40B4-BE49-F238E27FC236}">
                      <a16:creationId xmlns:a16="http://schemas.microsoft.com/office/drawing/2014/main" id="{488411CD-4B1A-BE44-841A-F09569862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9" name="Group 346">
                <a:extLst>
                  <a:ext uri="{FF2B5EF4-FFF2-40B4-BE49-F238E27FC236}">
                    <a16:creationId xmlns:a16="http://schemas.microsoft.com/office/drawing/2014/main" id="{49DCC7FE-42D6-AE48-8FDB-0206BB9A46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9367" y="3548950"/>
                <a:ext cx="549276" cy="914400"/>
                <a:chOff x="5012" y="1930"/>
                <a:chExt cx="346" cy="576"/>
              </a:xfrm>
            </p:grpSpPr>
            <p:grpSp>
              <p:nvGrpSpPr>
                <p:cNvPr id="366" name="Group 135">
                  <a:extLst>
                    <a:ext uri="{FF2B5EF4-FFF2-40B4-BE49-F238E27FC236}">
                      <a16:creationId xmlns:a16="http://schemas.microsoft.com/office/drawing/2014/main" id="{CCEF364E-E125-B746-8A58-CB318D9CA2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368" name="Line 136">
                    <a:extLst>
                      <a:ext uri="{FF2B5EF4-FFF2-40B4-BE49-F238E27FC236}">
                        <a16:creationId xmlns:a16="http://schemas.microsoft.com/office/drawing/2014/main" id="{EE86E5A2-03FF-D446-9C3A-F9E8E17FD0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69" name="Line 137">
                    <a:extLst>
                      <a:ext uri="{FF2B5EF4-FFF2-40B4-BE49-F238E27FC236}">
                        <a16:creationId xmlns:a16="http://schemas.microsoft.com/office/drawing/2014/main" id="{9471409D-BE54-B148-B60B-2A2C6AFEFD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0" name="Line 138">
                    <a:extLst>
                      <a:ext uri="{FF2B5EF4-FFF2-40B4-BE49-F238E27FC236}">
                        <a16:creationId xmlns:a16="http://schemas.microsoft.com/office/drawing/2014/main" id="{E28D4A56-5896-2F47-85B8-E74A1DCC8B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1" name="Line 139">
                    <a:extLst>
                      <a:ext uri="{FF2B5EF4-FFF2-40B4-BE49-F238E27FC236}">
                        <a16:creationId xmlns:a16="http://schemas.microsoft.com/office/drawing/2014/main" id="{8BEB1E95-41A8-FD4E-B740-963F626284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67" name="Freeform 345">
                  <a:extLst>
                    <a:ext uri="{FF2B5EF4-FFF2-40B4-BE49-F238E27FC236}">
                      <a16:creationId xmlns:a16="http://schemas.microsoft.com/office/drawing/2014/main" id="{76A36080-EA2B-214D-B7EC-35896B01B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0" name="Group 324">
                <a:extLst>
                  <a:ext uri="{FF2B5EF4-FFF2-40B4-BE49-F238E27FC236}">
                    <a16:creationId xmlns:a16="http://schemas.microsoft.com/office/drawing/2014/main" id="{E646581B-6BC8-CE4F-9EBE-D817145D5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1295" y="4203508"/>
                <a:ext cx="490538" cy="457200"/>
                <a:chOff x="2110" y="1699"/>
                <a:chExt cx="309" cy="288"/>
              </a:xfrm>
            </p:grpSpPr>
            <p:grpSp>
              <p:nvGrpSpPr>
                <p:cNvPr id="361" name="Group 126">
                  <a:extLst>
                    <a:ext uri="{FF2B5EF4-FFF2-40B4-BE49-F238E27FC236}">
                      <a16:creationId xmlns:a16="http://schemas.microsoft.com/office/drawing/2014/main" id="{AE01B31A-CAE0-BC4F-B5AD-CE8C6FA98E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63" name="Line 127">
                    <a:extLst>
                      <a:ext uri="{FF2B5EF4-FFF2-40B4-BE49-F238E27FC236}">
                        <a16:creationId xmlns:a16="http://schemas.microsoft.com/office/drawing/2014/main" id="{857BA751-69DA-DA48-8B49-887D827E10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64" name="Line 128">
                    <a:extLst>
                      <a:ext uri="{FF2B5EF4-FFF2-40B4-BE49-F238E27FC236}">
                        <a16:creationId xmlns:a16="http://schemas.microsoft.com/office/drawing/2014/main" id="{C98247D0-2381-A649-9E46-40973D019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65" name="Line 129">
                    <a:extLst>
                      <a:ext uri="{FF2B5EF4-FFF2-40B4-BE49-F238E27FC236}">
                        <a16:creationId xmlns:a16="http://schemas.microsoft.com/office/drawing/2014/main" id="{0A2CB0D2-1B94-D143-B975-6C476473CD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62" name="Freeform 323">
                  <a:extLst>
                    <a:ext uri="{FF2B5EF4-FFF2-40B4-BE49-F238E27FC236}">
                      <a16:creationId xmlns:a16="http://schemas.microsoft.com/office/drawing/2014/main" id="{DDCA93BB-768E-1240-BB5D-F6961F6A6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1" name="Group 367">
                <a:extLst>
                  <a:ext uri="{FF2B5EF4-FFF2-40B4-BE49-F238E27FC236}">
                    <a16:creationId xmlns:a16="http://schemas.microsoft.com/office/drawing/2014/main" id="{D1BA8AB8-B27C-AD4B-9434-53EC2C4966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137481" y="3080849"/>
                <a:ext cx="184150" cy="914400"/>
                <a:chOff x="691" y="3197"/>
                <a:chExt cx="116" cy="576"/>
              </a:xfrm>
            </p:grpSpPr>
            <p:sp>
              <p:nvSpPr>
                <p:cNvPr id="359" name="Freeform 244">
                  <a:extLst>
                    <a:ext uri="{FF2B5EF4-FFF2-40B4-BE49-F238E27FC236}">
                      <a16:creationId xmlns:a16="http://schemas.microsoft.com/office/drawing/2014/main" id="{880B55B8-2EC1-6747-9A22-5ACE8C01F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60" name="Freeform 366">
                  <a:extLst>
                    <a:ext uri="{FF2B5EF4-FFF2-40B4-BE49-F238E27FC236}">
                      <a16:creationId xmlns:a16="http://schemas.microsoft.com/office/drawing/2014/main" id="{268480CA-5FE4-6B4B-8B34-EEFB9AA84C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2" name="Group 346">
                <a:extLst>
                  <a:ext uri="{FF2B5EF4-FFF2-40B4-BE49-F238E27FC236}">
                    <a16:creationId xmlns:a16="http://schemas.microsoft.com/office/drawing/2014/main" id="{D765FE4E-92AC-A04B-AAAD-0F11793DEE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1001" y="3550450"/>
                <a:ext cx="549276" cy="914400"/>
                <a:chOff x="5012" y="1930"/>
                <a:chExt cx="346" cy="576"/>
              </a:xfrm>
            </p:grpSpPr>
            <p:grpSp>
              <p:nvGrpSpPr>
                <p:cNvPr id="353" name="Group 135">
                  <a:extLst>
                    <a:ext uri="{FF2B5EF4-FFF2-40B4-BE49-F238E27FC236}">
                      <a16:creationId xmlns:a16="http://schemas.microsoft.com/office/drawing/2014/main" id="{DCB3A907-B3CC-2C4A-8417-C2CD1F7263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355" name="Line 136">
                    <a:extLst>
                      <a:ext uri="{FF2B5EF4-FFF2-40B4-BE49-F238E27FC236}">
                        <a16:creationId xmlns:a16="http://schemas.microsoft.com/office/drawing/2014/main" id="{51420BF1-1F2E-F344-8043-83975DE0E9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6" name="Line 137">
                    <a:extLst>
                      <a:ext uri="{FF2B5EF4-FFF2-40B4-BE49-F238E27FC236}">
                        <a16:creationId xmlns:a16="http://schemas.microsoft.com/office/drawing/2014/main" id="{A53393C8-1FD8-6048-9476-CE845FF65E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7" name="Line 138">
                    <a:extLst>
                      <a:ext uri="{FF2B5EF4-FFF2-40B4-BE49-F238E27FC236}">
                        <a16:creationId xmlns:a16="http://schemas.microsoft.com/office/drawing/2014/main" id="{CFEF94B8-FB02-FE4A-85D3-EC526B0A49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8" name="Line 139">
                    <a:extLst>
                      <a:ext uri="{FF2B5EF4-FFF2-40B4-BE49-F238E27FC236}">
                        <a16:creationId xmlns:a16="http://schemas.microsoft.com/office/drawing/2014/main" id="{4C579A07-A693-6941-AD32-3E06852867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54" name="Freeform 345">
                  <a:extLst>
                    <a:ext uri="{FF2B5EF4-FFF2-40B4-BE49-F238E27FC236}">
                      <a16:creationId xmlns:a16="http://schemas.microsoft.com/office/drawing/2014/main" id="{D3BAE26B-7652-A443-A761-5538DF3BE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3" name="Group 324">
                <a:extLst>
                  <a:ext uri="{FF2B5EF4-FFF2-40B4-BE49-F238E27FC236}">
                    <a16:creationId xmlns:a16="http://schemas.microsoft.com/office/drawing/2014/main" id="{417F8DC2-30A3-F545-998C-12722F8865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2929" y="4205008"/>
                <a:ext cx="490538" cy="457200"/>
                <a:chOff x="2110" y="1699"/>
                <a:chExt cx="309" cy="288"/>
              </a:xfrm>
            </p:grpSpPr>
            <p:grpSp>
              <p:nvGrpSpPr>
                <p:cNvPr id="348" name="Group 126">
                  <a:extLst>
                    <a:ext uri="{FF2B5EF4-FFF2-40B4-BE49-F238E27FC236}">
                      <a16:creationId xmlns:a16="http://schemas.microsoft.com/office/drawing/2014/main" id="{7A4707CC-2AD2-274A-A91F-044A8E4F55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50" name="Line 127">
                    <a:extLst>
                      <a:ext uri="{FF2B5EF4-FFF2-40B4-BE49-F238E27FC236}">
                        <a16:creationId xmlns:a16="http://schemas.microsoft.com/office/drawing/2014/main" id="{9364146A-618A-4B40-B896-021D4C7A36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1" name="Line 128">
                    <a:extLst>
                      <a:ext uri="{FF2B5EF4-FFF2-40B4-BE49-F238E27FC236}">
                        <a16:creationId xmlns:a16="http://schemas.microsoft.com/office/drawing/2014/main" id="{796AA24F-95B3-6E49-A769-FF0C4A3942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2" name="Line 129">
                    <a:extLst>
                      <a:ext uri="{FF2B5EF4-FFF2-40B4-BE49-F238E27FC236}">
                        <a16:creationId xmlns:a16="http://schemas.microsoft.com/office/drawing/2014/main" id="{BE820EEC-0284-164B-AB18-EA13FA7F22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49" name="Freeform 323">
                  <a:extLst>
                    <a:ext uri="{FF2B5EF4-FFF2-40B4-BE49-F238E27FC236}">
                      <a16:creationId xmlns:a16="http://schemas.microsoft.com/office/drawing/2014/main" id="{20AF4F77-9263-E744-8C2C-01F4B2D64C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4" name="Group 367">
                <a:extLst>
                  <a:ext uri="{FF2B5EF4-FFF2-40B4-BE49-F238E27FC236}">
                    <a16:creationId xmlns:a16="http://schemas.microsoft.com/office/drawing/2014/main" id="{F8797687-5D95-8946-AE02-88AADD36BB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019115" y="3082349"/>
                <a:ext cx="184150" cy="914400"/>
                <a:chOff x="691" y="3197"/>
                <a:chExt cx="116" cy="576"/>
              </a:xfrm>
            </p:grpSpPr>
            <p:sp>
              <p:nvSpPr>
                <p:cNvPr id="346" name="Freeform 244">
                  <a:extLst>
                    <a:ext uri="{FF2B5EF4-FFF2-40B4-BE49-F238E27FC236}">
                      <a16:creationId xmlns:a16="http://schemas.microsoft.com/office/drawing/2014/main" id="{3B5376FC-F595-074C-BCA0-F8090E182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47" name="Freeform 366">
                  <a:extLst>
                    <a:ext uri="{FF2B5EF4-FFF2-40B4-BE49-F238E27FC236}">
                      <a16:creationId xmlns:a16="http://schemas.microsoft.com/office/drawing/2014/main" id="{DD67CC84-BC77-814B-963D-5D28A01BC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5" name="Group 346">
                <a:extLst>
                  <a:ext uri="{FF2B5EF4-FFF2-40B4-BE49-F238E27FC236}">
                    <a16:creationId xmlns:a16="http://schemas.microsoft.com/office/drawing/2014/main" id="{2A863FBC-7A48-344B-BC4B-6FE8147C10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42053" y="3545600"/>
                <a:ext cx="1236665" cy="920750"/>
                <a:chOff x="5012" y="1926"/>
                <a:chExt cx="779" cy="580"/>
              </a:xfrm>
            </p:grpSpPr>
            <p:grpSp>
              <p:nvGrpSpPr>
                <p:cNvPr id="339" name="Group 135">
                  <a:extLst>
                    <a:ext uri="{FF2B5EF4-FFF2-40B4-BE49-F238E27FC236}">
                      <a16:creationId xmlns:a16="http://schemas.microsoft.com/office/drawing/2014/main" id="{4426B4CC-AB32-2046-B79B-B6DD436795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26"/>
                  <a:ext cx="779" cy="580"/>
                  <a:chOff x="2707" y="2732"/>
                  <a:chExt cx="779" cy="580"/>
                </a:xfrm>
              </p:grpSpPr>
              <p:sp>
                <p:nvSpPr>
                  <p:cNvPr id="341" name="Line 136">
                    <a:extLst>
                      <a:ext uri="{FF2B5EF4-FFF2-40B4-BE49-F238E27FC236}">
                        <a16:creationId xmlns:a16="http://schemas.microsoft.com/office/drawing/2014/main" id="{D0067B10-C959-CC46-A907-92B02D896C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2" name="Line 137">
                    <a:extLst>
                      <a:ext uri="{FF2B5EF4-FFF2-40B4-BE49-F238E27FC236}">
                        <a16:creationId xmlns:a16="http://schemas.microsoft.com/office/drawing/2014/main" id="{44CABBD0-4E82-8546-91C4-32BA55EDF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3" name="Line 138">
                    <a:extLst>
                      <a:ext uri="{FF2B5EF4-FFF2-40B4-BE49-F238E27FC236}">
                        <a16:creationId xmlns:a16="http://schemas.microsoft.com/office/drawing/2014/main" id="{5F3838AE-2246-AD4B-B4FD-DC901AE5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4" name="Line 139">
                    <a:extLst>
                      <a:ext uri="{FF2B5EF4-FFF2-40B4-BE49-F238E27FC236}">
                        <a16:creationId xmlns:a16="http://schemas.microsoft.com/office/drawing/2014/main" id="{878771D5-A7A4-E94B-8E29-F77F0ED64B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5" name="Line 138">
                    <a:extLst>
                      <a:ext uri="{FF2B5EF4-FFF2-40B4-BE49-F238E27FC236}">
                        <a16:creationId xmlns:a16="http://schemas.microsoft.com/office/drawing/2014/main" id="{4FC0FC5D-9ECB-6441-B523-E2CDE4DBC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86" y="2732"/>
                    <a:ext cx="0" cy="58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40" name="Freeform 345">
                  <a:extLst>
                    <a:ext uri="{FF2B5EF4-FFF2-40B4-BE49-F238E27FC236}">
                      <a16:creationId xmlns:a16="http://schemas.microsoft.com/office/drawing/2014/main" id="{9FF303BE-BD15-0F41-A76E-1F26577DC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6" name="Group 324">
                <a:extLst>
                  <a:ext uri="{FF2B5EF4-FFF2-40B4-BE49-F238E27FC236}">
                    <a16:creationId xmlns:a16="http://schemas.microsoft.com/office/drawing/2014/main" id="{A289AEF2-B985-1542-9239-6C18A90624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4563" y="4206508"/>
                <a:ext cx="490538" cy="457200"/>
                <a:chOff x="2110" y="1699"/>
                <a:chExt cx="309" cy="288"/>
              </a:xfrm>
            </p:grpSpPr>
            <p:grpSp>
              <p:nvGrpSpPr>
                <p:cNvPr id="334" name="Group 126">
                  <a:extLst>
                    <a:ext uri="{FF2B5EF4-FFF2-40B4-BE49-F238E27FC236}">
                      <a16:creationId xmlns:a16="http://schemas.microsoft.com/office/drawing/2014/main" id="{D6B70618-4F3D-1749-BF6A-815501C770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36" name="Line 127">
                    <a:extLst>
                      <a:ext uri="{FF2B5EF4-FFF2-40B4-BE49-F238E27FC236}">
                        <a16:creationId xmlns:a16="http://schemas.microsoft.com/office/drawing/2014/main" id="{F1D1EBEE-43B7-344C-AFEE-A0AA79B262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7" name="Line 128">
                    <a:extLst>
                      <a:ext uri="{FF2B5EF4-FFF2-40B4-BE49-F238E27FC236}">
                        <a16:creationId xmlns:a16="http://schemas.microsoft.com/office/drawing/2014/main" id="{EB955753-9E11-DC43-BCAF-EBC93567D9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8" name="Line 129">
                    <a:extLst>
                      <a:ext uri="{FF2B5EF4-FFF2-40B4-BE49-F238E27FC236}">
                        <a16:creationId xmlns:a16="http://schemas.microsoft.com/office/drawing/2014/main" id="{36D68EC8-22C4-484B-A97A-5F1B7712CB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35" name="Freeform 323">
                  <a:extLst>
                    <a:ext uri="{FF2B5EF4-FFF2-40B4-BE49-F238E27FC236}">
                      <a16:creationId xmlns:a16="http://schemas.microsoft.com/office/drawing/2014/main" id="{856ED006-7A57-924E-B722-BDD7B3CC1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7" name="Group 324">
                <a:extLst>
                  <a:ext uri="{FF2B5EF4-FFF2-40B4-BE49-F238E27FC236}">
                    <a16:creationId xmlns:a16="http://schemas.microsoft.com/office/drawing/2014/main" id="{2B73BA11-D886-9B42-9C89-9B3915DCD4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29503" y="4220133"/>
                <a:ext cx="490538" cy="457200"/>
                <a:chOff x="2110" y="1699"/>
                <a:chExt cx="309" cy="288"/>
              </a:xfrm>
            </p:grpSpPr>
            <p:grpSp>
              <p:nvGrpSpPr>
                <p:cNvPr id="329" name="Group 126">
                  <a:extLst>
                    <a:ext uri="{FF2B5EF4-FFF2-40B4-BE49-F238E27FC236}">
                      <a16:creationId xmlns:a16="http://schemas.microsoft.com/office/drawing/2014/main" id="{82F1B89B-3076-344B-BD2B-CC5405AFA8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31" name="Line 127">
                    <a:extLst>
                      <a:ext uri="{FF2B5EF4-FFF2-40B4-BE49-F238E27FC236}">
                        <a16:creationId xmlns:a16="http://schemas.microsoft.com/office/drawing/2014/main" id="{D9570A3C-2984-9941-861E-4CB55A2367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2" name="Line 128">
                    <a:extLst>
                      <a:ext uri="{FF2B5EF4-FFF2-40B4-BE49-F238E27FC236}">
                        <a16:creationId xmlns:a16="http://schemas.microsoft.com/office/drawing/2014/main" id="{E945894C-BE9A-274C-9D79-AF00A0120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3" name="Line 129">
                    <a:extLst>
                      <a:ext uri="{FF2B5EF4-FFF2-40B4-BE49-F238E27FC236}">
                        <a16:creationId xmlns:a16="http://schemas.microsoft.com/office/drawing/2014/main" id="{C9A01A0A-11EC-7543-9110-3F73999EC9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30" name="Freeform 323">
                  <a:extLst>
                    <a:ext uri="{FF2B5EF4-FFF2-40B4-BE49-F238E27FC236}">
                      <a16:creationId xmlns:a16="http://schemas.microsoft.com/office/drawing/2014/main" id="{EA770339-AF12-A341-85B6-F9A734975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8" name="Group 346">
                <a:extLst>
                  <a:ext uri="{FF2B5EF4-FFF2-40B4-BE49-F238E27FC236}">
                    <a16:creationId xmlns:a16="http://schemas.microsoft.com/office/drawing/2014/main" id="{FFBA98B8-E105-854A-8A37-B8D5EA4E5B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2517" y="2110485"/>
                <a:ext cx="3043246" cy="1435101"/>
                <a:chOff x="4434" y="1930"/>
                <a:chExt cx="1917" cy="576"/>
              </a:xfrm>
            </p:grpSpPr>
            <p:grpSp>
              <p:nvGrpSpPr>
                <p:cNvPr id="320" name="Group 134">
                  <a:extLst>
                    <a:ext uri="{FF2B5EF4-FFF2-40B4-BE49-F238E27FC236}">
                      <a16:creationId xmlns:a16="http://schemas.microsoft.com/office/drawing/2014/main" id="{A0453479-636A-274D-AFE3-CC34697D7F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34" y="1930"/>
                  <a:ext cx="1917" cy="576"/>
                  <a:chOff x="2129" y="2160"/>
                  <a:chExt cx="1917" cy="576"/>
                </a:xfrm>
              </p:grpSpPr>
              <p:grpSp>
                <p:nvGrpSpPr>
                  <p:cNvPr id="322" name="Group 135">
                    <a:extLst>
                      <a:ext uri="{FF2B5EF4-FFF2-40B4-BE49-F238E27FC236}">
                        <a16:creationId xmlns:a16="http://schemas.microsoft.com/office/drawing/2014/main" id="{E9116372-0B6E-B84B-BE8A-FA5D3C13C2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07" y="2160"/>
                    <a:ext cx="1339" cy="576"/>
                    <a:chOff x="2707" y="2736"/>
                    <a:chExt cx="1339" cy="576"/>
                  </a:xfrm>
                </p:grpSpPr>
                <p:sp>
                  <p:nvSpPr>
                    <p:cNvPr id="324" name="Line 136">
                      <a:extLst>
                        <a:ext uri="{FF2B5EF4-FFF2-40B4-BE49-F238E27FC236}">
                          <a16:creationId xmlns:a16="http://schemas.microsoft.com/office/drawing/2014/main" id="{F50FA844-B0ED-4A4A-BF82-42BC9F24D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2966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5" name="Line 137">
                      <a:extLst>
                        <a:ext uri="{FF2B5EF4-FFF2-40B4-BE49-F238E27FC236}">
                          <a16:creationId xmlns:a16="http://schemas.microsoft.com/office/drawing/2014/main" id="{32668832-7EEB-5C41-83D1-D81180F826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736"/>
                      <a:ext cx="0" cy="2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6" name="Line 138">
                      <a:extLst>
                        <a:ext uri="{FF2B5EF4-FFF2-40B4-BE49-F238E27FC236}">
                          <a16:creationId xmlns:a16="http://schemas.microsoft.com/office/drawing/2014/main" id="{E158553A-7C4B-EA44-9A01-C44A094872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3024"/>
                      <a:ext cx="0" cy="28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7" name="Line 139">
                      <a:extLst>
                        <a:ext uri="{FF2B5EF4-FFF2-40B4-BE49-F238E27FC236}">
                          <a16:creationId xmlns:a16="http://schemas.microsoft.com/office/drawing/2014/main" id="{92B1AA44-0A70-8A48-9B7D-B9E7687946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3024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8" name="Line 137">
                      <a:extLst>
                        <a:ext uri="{FF2B5EF4-FFF2-40B4-BE49-F238E27FC236}">
                          <a16:creationId xmlns:a16="http://schemas.microsoft.com/office/drawing/2014/main" id="{968B4F97-CDBE-7846-8E7C-3B900769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0" y="2741"/>
                      <a:ext cx="116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</p:grpSp>
              <p:sp>
                <p:nvSpPr>
                  <p:cNvPr id="323" name="Text Box 140">
                    <a:extLst>
                      <a:ext uri="{FF2B5EF4-FFF2-40B4-BE49-F238E27FC236}">
                        <a16:creationId xmlns:a16="http://schemas.microsoft.com/office/drawing/2014/main" id="{714068B5-EC11-FF4B-94DB-F26194EF749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9" y="2342"/>
                    <a:ext cx="557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1600" b="1" dirty="0"/>
                      <a:t>C </a:t>
                    </a:r>
                    <a:r>
                      <a:rPr lang="en-US" sz="1600" b="1" baseline="-25000" dirty="0"/>
                      <a:t>AC</a:t>
                    </a:r>
                  </a:p>
                </p:txBody>
              </p:sp>
            </p:grpSp>
            <p:sp>
              <p:nvSpPr>
                <p:cNvPr id="321" name="Freeform 345">
                  <a:extLst>
                    <a:ext uri="{FF2B5EF4-FFF2-40B4-BE49-F238E27FC236}">
                      <a16:creationId xmlns:a16="http://schemas.microsoft.com/office/drawing/2014/main" id="{94D76550-D924-9A41-94D7-8586CEFEC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9" name="Group 367">
                <a:extLst>
                  <a:ext uri="{FF2B5EF4-FFF2-40B4-BE49-F238E27FC236}">
                    <a16:creationId xmlns:a16="http://schemas.microsoft.com/office/drawing/2014/main" id="{1EE5CF7B-8800-E14A-9A36-5D73E0A3BE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5004" y="2138219"/>
                <a:ext cx="407619" cy="606824"/>
                <a:chOff x="691" y="3197"/>
                <a:chExt cx="116" cy="576"/>
              </a:xfrm>
            </p:grpSpPr>
            <p:sp>
              <p:nvSpPr>
                <p:cNvPr id="318" name="Freeform 244">
                  <a:extLst>
                    <a:ext uri="{FF2B5EF4-FFF2-40B4-BE49-F238E27FC236}">
                      <a16:creationId xmlns:a16="http://schemas.microsoft.com/office/drawing/2014/main" id="{3B712B96-DCE0-674A-98E2-59AA4C89C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19" name="Freeform 366">
                  <a:extLst>
                    <a:ext uri="{FF2B5EF4-FFF2-40B4-BE49-F238E27FC236}">
                      <a16:creationId xmlns:a16="http://schemas.microsoft.com/office/drawing/2014/main" id="{8B94AEAC-96E3-7F4A-BDA7-F864C69A8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10" name="Group 324">
                <a:extLst>
                  <a:ext uri="{FF2B5EF4-FFF2-40B4-BE49-F238E27FC236}">
                    <a16:creationId xmlns:a16="http://schemas.microsoft.com/office/drawing/2014/main" id="{B14E893E-F009-3941-A728-10B95C770F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1493" y="2491061"/>
                <a:ext cx="490538" cy="457200"/>
                <a:chOff x="2110" y="1699"/>
                <a:chExt cx="309" cy="288"/>
              </a:xfrm>
            </p:grpSpPr>
            <p:grpSp>
              <p:nvGrpSpPr>
                <p:cNvPr id="313" name="Group 126">
                  <a:extLst>
                    <a:ext uri="{FF2B5EF4-FFF2-40B4-BE49-F238E27FC236}">
                      <a16:creationId xmlns:a16="http://schemas.microsoft.com/office/drawing/2014/main" id="{9199586E-5A11-3F4C-8C94-18D88DF6A0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15" name="Line 127">
                    <a:extLst>
                      <a:ext uri="{FF2B5EF4-FFF2-40B4-BE49-F238E27FC236}">
                        <a16:creationId xmlns:a16="http://schemas.microsoft.com/office/drawing/2014/main" id="{C802484D-E9ED-2F42-8610-5FC340612A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16" name="Line 128">
                    <a:extLst>
                      <a:ext uri="{FF2B5EF4-FFF2-40B4-BE49-F238E27FC236}">
                        <a16:creationId xmlns:a16="http://schemas.microsoft.com/office/drawing/2014/main" id="{0CACAF9A-4AC4-EF45-8EA5-C6566BEB9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17" name="Line 129">
                    <a:extLst>
                      <a:ext uri="{FF2B5EF4-FFF2-40B4-BE49-F238E27FC236}">
                        <a16:creationId xmlns:a16="http://schemas.microsoft.com/office/drawing/2014/main" id="{CD32B3EE-8901-A943-A537-CE88BB74AC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14" name="Freeform 323">
                  <a:extLst>
                    <a:ext uri="{FF2B5EF4-FFF2-40B4-BE49-F238E27FC236}">
                      <a16:creationId xmlns:a16="http://schemas.microsoft.com/office/drawing/2014/main" id="{FFC9D63B-57F1-3B43-A6BE-07B4B4A5F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89183D4C-1D21-C340-8087-695E392838E2}"/>
                  </a:ext>
                </a:extLst>
              </p:cNvPr>
              <p:cNvSpPr txBox="1"/>
              <p:nvPr/>
            </p:nvSpPr>
            <p:spPr>
              <a:xfrm>
                <a:off x="5171265" y="2472844"/>
                <a:ext cx="1024211" cy="433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R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Ampl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F0E04205-2571-5148-9EFE-E22A9EE319CB}"/>
                  </a:ext>
                </a:extLst>
              </p:cNvPr>
              <p:cNvSpPr txBox="1"/>
              <p:nvPr/>
            </p:nvSpPr>
            <p:spPr>
              <a:xfrm>
                <a:off x="1141415" y="3015681"/>
                <a:ext cx="1067726" cy="433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R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Sheet</a:t>
                </a:r>
              </a:p>
            </p:txBody>
          </p:sp>
        </p:grp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BEE4CFA1-DC16-8B49-BC54-15518CB202B4}"/>
                </a:ext>
              </a:extLst>
            </p:cNvPr>
            <p:cNvSpPr txBox="1"/>
            <p:nvPr/>
          </p:nvSpPr>
          <p:spPr>
            <a:xfrm>
              <a:off x="9353534" y="1818533"/>
              <a:ext cx="1823332" cy="50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>
                  <a:solidFill>
                    <a:srgbClr val="FF0000"/>
                  </a:solidFill>
                </a:rPr>
                <a:t>Signal high impedance path to ground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35F7115D-E6EC-1D43-9741-46E8252D2720}"/>
                </a:ext>
              </a:extLst>
            </p:cNvPr>
            <p:cNvSpPr txBox="1"/>
            <p:nvPr/>
          </p:nvSpPr>
          <p:spPr>
            <a:xfrm>
              <a:off x="9393845" y="1001960"/>
              <a:ext cx="1724730" cy="50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>
                  <a:solidFill>
                    <a:srgbClr val="221AC0"/>
                  </a:solidFill>
                </a:rPr>
                <a:t>Signal low impedance path to ground</a:t>
              </a:r>
            </a:p>
          </p:txBody>
        </p:sp>
        <p:sp>
          <p:nvSpPr>
            <p:cNvPr id="284" name="Bent Arrow 283">
              <a:extLst>
                <a:ext uri="{FF2B5EF4-FFF2-40B4-BE49-F238E27FC236}">
                  <a16:creationId xmlns:a16="http://schemas.microsoft.com/office/drawing/2014/main" id="{7EBCA84F-03CA-E94E-8775-C25406080DCF}"/>
                </a:ext>
              </a:extLst>
            </p:cNvPr>
            <p:cNvSpPr/>
            <p:nvPr/>
          </p:nvSpPr>
          <p:spPr>
            <a:xfrm flipV="1">
              <a:off x="8194218" y="1971239"/>
              <a:ext cx="972343" cy="377735"/>
            </a:xfrm>
            <a:prstGeom prst="bentArrow">
              <a:avLst>
                <a:gd name="adj1" fmla="val 7756"/>
                <a:gd name="adj2" fmla="val 20743"/>
                <a:gd name="adj3" fmla="val 50000"/>
                <a:gd name="adj4" fmla="val 6753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5" name="U-Turn Arrow 284">
              <a:extLst>
                <a:ext uri="{FF2B5EF4-FFF2-40B4-BE49-F238E27FC236}">
                  <a16:creationId xmlns:a16="http://schemas.microsoft.com/office/drawing/2014/main" id="{C32671B8-75AF-414C-A600-F1C7FDBE46F9}"/>
                </a:ext>
              </a:extLst>
            </p:cNvPr>
            <p:cNvSpPr/>
            <p:nvPr/>
          </p:nvSpPr>
          <p:spPr>
            <a:xfrm>
              <a:off x="8183301" y="1135759"/>
              <a:ext cx="886968" cy="1120693"/>
            </a:xfrm>
            <a:prstGeom prst="uturnArrow">
              <a:avLst>
                <a:gd name="adj1" fmla="val 5242"/>
                <a:gd name="adj2" fmla="val 12474"/>
                <a:gd name="adj3" fmla="val 25000"/>
                <a:gd name="adj4" fmla="val 43750"/>
                <a:gd name="adj5" fmla="val 63123"/>
              </a:avLst>
            </a:prstGeom>
            <a:solidFill>
              <a:srgbClr val="221AC0"/>
            </a:solidFill>
            <a:ln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4780A14-5047-1E47-94A2-9104C3D03877}"/>
                </a:ext>
              </a:extLst>
            </p:cNvPr>
            <p:cNvSpPr txBox="1"/>
            <p:nvPr/>
          </p:nvSpPr>
          <p:spPr>
            <a:xfrm>
              <a:off x="5900829" y="3556359"/>
              <a:ext cx="2293389" cy="288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>
                  <a:solidFill>
                    <a:schemeClr val="accent1"/>
                  </a:solidFill>
                </a:rPr>
                <a:t>Volume seen by the frontend</a:t>
              </a: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8537692D-2CCF-5047-BB5B-5E5A936C3E0B}"/>
                </a:ext>
              </a:extLst>
            </p:cNvPr>
            <p:cNvSpPr/>
            <p:nvPr/>
          </p:nvSpPr>
          <p:spPr>
            <a:xfrm>
              <a:off x="7614562" y="2336114"/>
              <a:ext cx="721675" cy="120902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8" name="Straight Arrow Connector 287">
              <a:extLst>
                <a:ext uri="{FF2B5EF4-FFF2-40B4-BE49-F238E27FC236}">
                  <a16:creationId xmlns:a16="http://schemas.microsoft.com/office/drawing/2014/main" id="{39A9D230-A9D7-E845-A016-2959CA653EEA}"/>
                </a:ext>
              </a:extLst>
            </p:cNvPr>
            <p:cNvCxnSpPr>
              <a:stCxn id="286" idx="0"/>
            </p:cNvCxnSpPr>
            <p:nvPr/>
          </p:nvCxnSpPr>
          <p:spPr>
            <a:xfrm flipV="1">
              <a:off x="7047524" y="3152298"/>
              <a:ext cx="500479" cy="4040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30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89F3D-D866-6045-A78D-98F65880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of signal sharing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E1D7-F533-304D-9F56-7A62A0B697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1930A-9609-CD41-B54C-E5543070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12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611F58-93A3-7A48-81D5-04AD19D128B5}"/>
              </a:ext>
            </a:extLst>
          </p:cNvPr>
          <p:cNvGrpSpPr/>
          <p:nvPr/>
        </p:nvGrpSpPr>
        <p:grpSpPr>
          <a:xfrm>
            <a:off x="2153894" y="687327"/>
            <a:ext cx="8261790" cy="5631625"/>
            <a:chOff x="6233193" y="2069510"/>
            <a:chExt cx="3783784" cy="309452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406017-3DB4-7D47-B72C-31A8ABDE1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3748" y="2112855"/>
              <a:ext cx="1694758" cy="14507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B8CCC2-E4A6-9E46-A1F7-B8DE07FED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1470" y="2112855"/>
              <a:ext cx="1735507" cy="14507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415758-4464-5F4A-95FE-49774FE89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0784" y="3497100"/>
              <a:ext cx="1875557" cy="14507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F4E7C6-5CB3-5346-A9C1-2AB4740DB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8140" y="3500562"/>
              <a:ext cx="1804703" cy="145076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4C8ABF-7A9A-BE49-913F-0B7BDBA1DF54}"/>
                </a:ext>
              </a:extLst>
            </p:cNvPr>
            <p:cNvSpPr/>
            <p:nvPr/>
          </p:nvSpPr>
          <p:spPr>
            <a:xfrm>
              <a:off x="7920905" y="2134098"/>
              <a:ext cx="360565" cy="459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1B3070-7A87-1C44-A5FA-15B4EB9C50A3}"/>
                </a:ext>
              </a:extLst>
            </p:cNvPr>
            <p:cNvSpPr/>
            <p:nvPr/>
          </p:nvSpPr>
          <p:spPr>
            <a:xfrm>
              <a:off x="9587524" y="2141008"/>
              <a:ext cx="415319" cy="4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BEB5F-8684-CA4D-B388-707CEDEF5006}"/>
                </a:ext>
              </a:extLst>
            </p:cNvPr>
            <p:cNvSpPr/>
            <p:nvPr/>
          </p:nvSpPr>
          <p:spPr>
            <a:xfrm>
              <a:off x="9566656" y="3567079"/>
              <a:ext cx="415319" cy="4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2DA8E-B41B-CE4C-B0F1-FBC1607DE7A5}"/>
                </a:ext>
              </a:extLst>
            </p:cNvPr>
            <p:cNvSpPr txBox="1"/>
            <p:nvPr/>
          </p:nvSpPr>
          <p:spPr>
            <a:xfrm>
              <a:off x="7393435" y="22668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42D99E-97D3-B74D-9ED8-37E3BACAC96D}"/>
                </a:ext>
              </a:extLst>
            </p:cNvPr>
            <p:cNvSpPr txBox="1"/>
            <p:nvPr/>
          </p:nvSpPr>
          <p:spPr>
            <a:xfrm>
              <a:off x="9348376" y="22668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917C21-201B-AD4B-AAF1-C5C9443B8E3E}"/>
                </a:ext>
              </a:extLst>
            </p:cNvPr>
            <p:cNvSpPr txBox="1"/>
            <p:nvPr/>
          </p:nvSpPr>
          <p:spPr>
            <a:xfrm>
              <a:off x="9348376" y="36536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0531940-9509-DB49-995D-120222FD9E7A}"/>
                </a:ext>
              </a:extLst>
            </p:cNvPr>
            <p:cNvSpPr txBox="1"/>
            <p:nvPr/>
          </p:nvSpPr>
          <p:spPr>
            <a:xfrm>
              <a:off x="6684644" y="3665027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3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D30D624-5BD5-A54E-B896-DFF12A1F2C01}"/>
                </a:ext>
              </a:extLst>
            </p:cNvPr>
            <p:cNvGrpSpPr/>
            <p:nvPr/>
          </p:nvGrpSpPr>
          <p:grpSpPr>
            <a:xfrm>
              <a:off x="6551897" y="4812241"/>
              <a:ext cx="1508406" cy="347996"/>
              <a:chOff x="8626969" y="4574839"/>
              <a:chExt cx="1508406" cy="34799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25163C2-7CD4-4942-86DF-6A031BB7DF25}"/>
                  </a:ext>
                </a:extLst>
              </p:cNvPr>
              <p:cNvSpPr txBox="1"/>
              <p:nvPr/>
            </p:nvSpPr>
            <p:spPr>
              <a:xfrm>
                <a:off x="8626969" y="4574839"/>
                <a:ext cx="1508406" cy="209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050" b="1" dirty="0"/>
                  <a:t>0          2         4          6          8        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1F88E0D-C2BE-0E4C-A011-806639FA1BD3}"/>
                  </a:ext>
                </a:extLst>
              </p:cNvPr>
              <p:cNvSpPr txBox="1"/>
              <p:nvPr/>
            </p:nvSpPr>
            <p:spPr>
              <a:xfrm>
                <a:off x="9196170" y="4706930"/>
                <a:ext cx="495115" cy="21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/>
                  <a:t>Time [ns]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97D9F85-E003-174C-AB7B-70BE5298D35F}"/>
                </a:ext>
              </a:extLst>
            </p:cNvPr>
            <p:cNvGrpSpPr/>
            <p:nvPr/>
          </p:nvGrpSpPr>
          <p:grpSpPr>
            <a:xfrm>
              <a:off x="8220549" y="4822421"/>
              <a:ext cx="1629519" cy="341610"/>
              <a:chOff x="8626969" y="4574839"/>
              <a:chExt cx="1629519" cy="341610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2CBBDF3-E8E4-6A4C-8D2E-4A0A86EC6454}"/>
                  </a:ext>
                </a:extLst>
              </p:cNvPr>
              <p:cNvSpPr txBox="1"/>
              <p:nvPr/>
            </p:nvSpPr>
            <p:spPr>
              <a:xfrm>
                <a:off x="8626969" y="4574839"/>
                <a:ext cx="1604327" cy="209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050" b="1" dirty="0"/>
                  <a:t>0          2         4          6          8        10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03805F5-14DB-F74F-B2C7-B97E737C9F70}"/>
                  </a:ext>
                </a:extLst>
              </p:cNvPr>
              <p:cNvSpPr txBox="1"/>
              <p:nvPr/>
            </p:nvSpPr>
            <p:spPr>
              <a:xfrm>
                <a:off x="9761373" y="4700544"/>
                <a:ext cx="495115" cy="21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/>
                  <a:t>Time [ns]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DD019E-3296-8741-B233-71621C49E15D}"/>
                </a:ext>
              </a:extLst>
            </p:cNvPr>
            <p:cNvSpPr txBox="1"/>
            <p:nvPr/>
          </p:nvSpPr>
          <p:spPr>
            <a:xfrm>
              <a:off x="8214117" y="3395690"/>
              <a:ext cx="1604327" cy="2092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0          2         4          6          8        10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639665-0440-D843-9D90-EFD7F2FB8B76}"/>
                </a:ext>
              </a:extLst>
            </p:cNvPr>
            <p:cNvSpPr txBox="1"/>
            <p:nvPr/>
          </p:nvSpPr>
          <p:spPr>
            <a:xfrm>
              <a:off x="6591342" y="3422599"/>
              <a:ext cx="1604327" cy="2092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0          2         4          6          8        10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E3578C0-B027-E742-80F8-765A8A9CD69D}"/>
                </a:ext>
              </a:extLst>
            </p:cNvPr>
            <p:cNvGrpSpPr/>
            <p:nvPr/>
          </p:nvGrpSpPr>
          <p:grpSpPr>
            <a:xfrm>
              <a:off x="6233193" y="2164947"/>
              <a:ext cx="480261" cy="1474970"/>
              <a:chOff x="8571824" y="4568481"/>
              <a:chExt cx="480261" cy="1474970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13B5211-6124-0245-B4BD-F33B9B236B90}"/>
                  </a:ext>
                </a:extLst>
              </p:cNvPr>
              <p:cNvSpPr txBox="1"/>
              <p:nvPr/>
            </p:nvSpPr>
            <p:spPr>
              <a:xfrm>
                <a:off x="8714076" y="4574839"/>
                <a:ext cx="338009" cy="146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60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         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-20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3677D33-D571-2048-A43E-692ED73F0E30}"/>
                  </a:ext>
                </a:extLst>
              </p:cNvPr>
              <p:cNvSpPr txBox="1"/>
              <p:nvPr/>
            </p:nvSpPr>
            <p:spPr>
              <a:xfrm rot="16200000">
                <a:off x="8193678" y="4946627"/>
                <a:ext cx="939686" cy="183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100" b="1" dirty="0"/>
                  <a:t>Amplitude [mV]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6422B6-B84F-5A4F-89C1-C3A085DDAD54}"/>
                </a:ext>
              </a:extLst>
            </p:cNvPr>
            <p:cNvSpPr txBox="1"/>
            <p:nvPr/>
          </p:nvSpPr>
          <p:spPr>
            <a:xfrm>
              <a:off x="8071975" y="2156412"/>
              <a:ext cx="306590" cy="146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050" b="1" dirty="0"/>
                <a:t>60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         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40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20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-20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680554-4CE6-5B41-A09E-B682FA963FA3}"/>
                </a:ext>
              </a:extLst>
            </p:cNvPr>
            <p:cNvGrpSpPr/>
            <p:nvPr/>
          </p:nvGrpSpPr>
          <p:grpSpPr>
            <a:xfrm>
              <a:off x="6233193" y="3547348"/>
              <a:ext cx="417642" cy="1474970"/>
              <a:chOff x="8634443" y="4568481"/>
              <a:chExt cx="417642" cy="147497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5FC9384-3E6F-F642-8BDA-31AF987251EB}"/>
                  </a:ext>
                </a:extLst>
              </p:cNvPr>
              <p:cNvSpPr txBox="1"/>
              <p:nvPr/>
            </p:nvSpPr>
            <p:spPr>
              <a:xfrm>
                <a:off x="8714076" y="4574839"/>
                <a:ext cx="338009" cy="146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60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         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-20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5FCFF95-E43E-FF49-A20F-FF4AD52BE654}"/>
                  </a:ext>
                </a:extLst>
              </p:cNvPr>
              <p:cNvSpPr txBox="1"/>
              <p:nvPr/>
            </p:nvSpPr>
            <p:spPr>
              <a:xfrm rot="16200000">
                <a:off x="8256297" y="4946627"/>
                <a:ext cx="939686" cy="183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100" b="1" dirty="0"/>
                  <a:t>Amplitude [mV]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5E8FF9-6BB1-A246-9C9E-DF728E41062A}"/>
                </a:ext>
              </a:extLst>
            </p:cNvPr>
            <p:cNvSpPr txBox="1"/>
            <p:nvPr/>
          </p:nvSpPr>
          <p:spPr>
            <a:xfrm>
              <a:off x="7997686" y="3560495"/>
              <a:ext cx="324202" cy="146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050" b="1" dirty="0"/>
                <a:t>60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         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40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20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-20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F060EC9-321A-A943-BCC7-A5EB9B6CFB1A}"/>
                </a:ext>
              </a:extLst>
            </p:cNvPr>
            <p:cNvGrpSpPr/>
            <p:nvPr/>
          </p:nvGrpSpPr>
          <p:grpSpPr>
            <a:xfrm>
              <a:off x="7239237" y="3233231"/>
              <a:ext cx="1243268" cy="1023454"/>
              <a:chOff x="9530950" y="3160832"/>
              <a:chExt cx="873669" cy="77737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D3EEEAD-8AE9-A44C-BEDB-13BFE870D800}"/>
                  </a:ext>
                </a:extLst>
              </p:cNvPr>
              <p:cNvGrpSpPr/>
              <p:nvPr/>
            </p:nvGrpSpPr>
            <p:grpSpPr>
              <a:xfrm>
                <a:off x="9530950" y="3160832"/>
                <a:ext cx="873669" cy="777377"/>
                <a:chOff x="4910536" y="1755827"/>
                <a:chExt cx="2907912" cy="2496412"/>
              </a:xfrm>
            </p:grpSpPr>
            <p:pic>
              <p:nvPicPr>
                <p:cNvPr id="53" name="Immagine 10" descr="Immagine che contiene sedendo, nero, monitor, computer&#10;&#10;Descrizione generata automaticamente">
                  <a:extLst>
                    <a:ext uri="{FF2B5EF4-FFF2-40B4-BE49-F238E27FC236}">
                      <a16:creationId xmlns:a16="http://schemas.microsoft.com/office/drawing/2014/main" id="{87024F96-0249-4B40-8496-C7C10432A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10536" y="1755827"/>
                  <a:ext cx="2907912" cy="249641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4" name="Ovale 6">
                  <a:extLst>
                    <a:ext uri="{FF2B5EF4-FFF2-40B4-BE49-F238E27FC236}">
                      <a16:creationId xmlns:a16="http://schemas.microsoft.com/office/drawing/2014/main" id="{A6016112-FA3B-C34C-A29E-E9B25BCA787D}"/>
                    </a:ext>
                  </a:extLst>
                </p:cNvPr>
                <p:cNvSpPr/>
                <p:nvPr/>
              </p:nvSpPr>
              <p:spPr>
                <a:xfrm>
                  <a:off x="6033969" y="3188043"/>
                  <a:ext cx="153229" cy="217023"/>
                </a:xfrm>
                <a:custGeom>
                  <a:avLst/>
                  <a:gdLst>
                    <a:gd name="connsiteX0" fmla="*/ 0 w 153229"/>
                    <a:gd name="connsiteY0" fmla="*/ 108512 h 217023"/>
                    <a:gd name="connsiteX1" fmla="*/ 76615 w 153229"/>
                    <a:gd name="connsiteY1" fmla="*/ 0 h 217023"/>
                    <a:gd name="connsiteX2" fmla="*/ 153230 w 153229"/>
                    <a:gd name="connsiteY2" fmla="*/ 108512 h 217023"/>
                    <a:gd name="connsiteX3" fmla="*/ 76615 w 153229"/>
                    <a:gd name="connsiteY3" fmla="*/ 217024 h 217023"/>
                    <a:gd name="connsiteX4" fmla="*/ 0 w 153229"/>
                    <a:gd name="connsiteY4" fmla="*/ 108512 h 217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229" h="217023" fill="none" extrusionOk="0">
                      <a:moveTo>
                        <a:pt x="0" y="108512"/>
                      </a:moveTo>
                      <a:cubicBezTo>
                        <a:pt x="2628" y="48894"/>
                        <a:pt x="34872" y="-1174"/>
                        <a:pt x="76615" y="0"/>
                      </a:cubicBezTo>
                      <a:cubicBezTo>
                        <a:pt x="113304" y="-861"/>
                        <a:pt x="147347" y="54121"/>
                        <a:pt x="153230" y="108512"/>
                      </a:cubicBezTo>
                      <a:cubicBezTo>
                        <a:pt x="153153" y="167712"/>
                        <a:pt x="115875" y="221267"/>
                        <a:pt x="76615" y="217024"/>
                      </a:cubicBezTo>
                      <a:cubicBezTo>
                        <a:pt x="43334" y="222081"/>
                        <a:pt x="700" y="168610"/>
                        <a:pt x="0" y="108512"/>
                      </a:cubicBezTo>
                      <a:close/>
                    </a:path>
                    <a:path w="153229" h="217023" stroke="0" extrusionOk="0">
                      <a:moveTo>
                        <a:pt x="0" y="108512"/>
                      </a:moveTo>
                      <a:cubicBezTo>
                        <a:pt x="-4993" y="45502"/>
                        <a:pt x="33525" y="292"/>
                        <a:pt x="76615" y="0"/>
                      </a:cubicBezTo>
                      <a:cubicBezTo>
                        <a:pt x="126645" y="1625"/>
                        <a:pt x="152506" y="48605"/>
                        <a:pt x="153230" y="108512"/>
                      </a:cubicBezTo>
                      <a:cubicBezTo>
                        <a:pt x="149739" y="171851"/>
                        <a:pt x="118014" y="222076"/>
                        <a:pt x="76615" y="217024"/>
                      </a:cubicBezTo>
                      <a:cubicBezTo>
                        <a:pt x="28626" y="213918"/>
                        <a:pt x="10389" y="173406"/>
                        <a:pt x="0" y="1085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D9CA2B5-2F17-BA45-955F-AB10DEB95130}"/>
                    </a:ext>
                  </a:extLst>
                </p:cNvPr>
                <p:cNvSpPr/>
                <p:nvPr/>
              </p:nvSpPr>
              <p:spPr>
                <a:xfrm>
                  <a:off x="6214117" y="2823403"/>
                  <a:ext cx="297076" cy="249075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C03B8DD2-73F3-F54E-B6C6-8C67BBCD2AD2}"/>
                    </a:ext>
                  </a:extLst>
                </p:cNvPr>
                <p:cNvSpPr/>
                <p:nvPr/>
              </p:nvSpPr>
              <p:spPr>
                <a:xfrm>
                  <a:off x="6217319" y="3394294"/>
                  <a:ext cx="297076" cy="24907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8EB3A3C-A410-4049-9367-876DB8C87F6A}"/>
                    </a:ext>
                  </a:extLst>
                </p:cNvPr>
                <p:cNvSpPr/>
                <p:nvPr/>
              </p:nvSpPr>
              <p:spPr>
                <a:xfrm>
                  <a:off x="5603144" y="3405066"/>
                  <a:ext cx="297076" cy="24907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CA4FB3E-28FE-7F43-BDAC-CA6C83713D74}"/>
                    </a:ext>
                  </a:extLst>
                </p:cNvPr>
                <p:cNvSpPr/>
                <p:nvPr/>
              </p:nvSpPr>
              <p:spPr>
                <a:xfrm>
                  <a:off x="5597579" y="2825462"/>
                  <a:ext cx="297076" cy="24907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9C2DFD-022A-F44C-8483-43133E46486F}"/>
                  </a:ext>
                </a:extLst>
              </p:cNvPr>
              <p:cNvSpPr txBox="1"/>
              <p:nvPr/>
            </p:nvSpPr>
            <p:spPr>
              <a:xfrm>
                <a:off x="9628995" y="3348127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BF0F3-41F7-E14C-8C30-21FA79483D5A}"/>
                  </a:ext>
                </a:extLst>
              </p:cNvPr>
              <p:cNvSpPr txBox="1"/>
              <p:nvPr/>
            </p:nvSpPr>
            <p:spPr>
              <a:xfrm>
                <a:off x="9976619" y="3344233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05959D-EB71-D840-9C3F-B8AF4220B47B}"/>
                  </a:ext>
                </a:extLst>
              </p:cNvPr>
              <p:cNvSpPr txBox="1"/>
              <p:nvPr/>
            </p:nvSpPr>
            <p:spPr>
              <a:xfrm>
                <a:off x="9979797" y="3580460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01A6BD-8410-7347-97DF-48679133EBFE}"/>
                  </a:ext>
                </a:extLst>
              </p:cNvPr>
              <p:cNvSpPr txBox="1"/>
              <p:nvPr/>
            </p:nvSpPr>
            <p:spPr>
              <a:xfrm>
                <a:off x="9617767" y="3585998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9AD35B-B060-5B46-A706-B125D04B7B20}"/>
                </a:ext>
              </a:extLst>
            </p:cNvPr>
            <p:cNvSpPr txBox="1"/>
            <p:nvPr/>
          </p:nvSpPr>
          <p:spPr>
            <a:xfrm>
              <a:off x="7207248" y="2096020"/>
              <a:ext cx="439775" cy="158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>
                  <a:solidFill>
                    <a:schemeClr val="bg1"/>
                  </a:solidFill>
                </a:rPr>
                <a:t>P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3D54FE-FEF3-D34E-9141-BAE4108721A5}"/>
                </a:ext>
              </a:extLst>
            </p:cNvPr>
            <p:cNvSpPr txBox="1"/>
            <p:nvPr/>
          </p:nvSpPr>
          <p:spPr>
            <a:xfrm>
              <a:off x="8842640" y="2069510"/>
              <a:ext cx="516071" cy="1681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Pad 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B87558E-60E9-824A-8FC8-2A760112C773}"/>
              </a:ext>
            </a:extLst>
          </p:cNvPr>
          <p:cNvSpPr txBox="1"/>
          <p:nvPr/>
        </p:nvSpPr>
        <p:spPr>
          <a:xfrm>
            <a:off x="2662744" y="6289659"/>
            <a:ext cx="7423155" cy="3771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laser is shot at the position of the red dot: the signal is seen in 4 pads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7B04F0C-37CD-C54B-81CD-525B2226279F}"/>
              </a:ext>
            </a:extLst>
          </p:cNvPr>
          <p:cNvSpPr txBox="1"/>
          <p:nvPr/>
        </p:nvSpPr>
        <p:spPr>
          <a:xfrm>
            <a:off x="10118572" y="1770610"/>
            <a:ext cx="2023758" cy="697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50-mm thick RSD,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Gain ~ 20</a:t>
            </a:r>
          </a:p>
        </p:txBody>
      </p:sp>
    </p:spTree>
    <p:extLst>
      <p:ext uri="{BB962C8B-B14F-4D97-AF65-F5344CB8AC3E}">
        <p14:creationId xmlns:p14="http://schemas.microsoft.com/office/powerpoint/2010/main" val="202251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89F3D-D866-6045-A78D-98F65880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 and DC signal at beam test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E1D7-F533-304D-9F56-7A62A0B697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1930A-9609-CD41-B54C-E5543070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A6F541EF-CB97-674C-ACD9-40124C3CEA96}"/>
              </a:ext>
            </a:extLst>
          </p:cNvPr>
          <p:cNvSpPr txBox="1"/>
          <p:nvPr/>
        </p:nvSpPr>
        <p:spPr>
          <a:xfrm>
            <a:off x="8963057" y="2911962"/>
            <a:ext cx="2958011" cy="5460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Fast signal: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visible only on the  AC pads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009274-A26E-EE44-BCDA-FB9441DE8D98}"/>
              </a:ext>
            </a:extLst>
          </p:cNvPr>
          <p:cNvGrpSpPr/>
          <p:nvPr/>
        </p:nvGrpSpPr>
        <p:grpSpPr>
          <a:xfrm>
            <a:off x="988385" y="144965"/>
            <a:ext cx="10592808" cy="5939867"/>
            <a:chOff x="988385" y="192465"/>
            <a:chExt cx="10592808" cy="59398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E72FA-6850-8F40-BEB4-408202614FC6}"/>
                </a:ext>
              </a:extLst>
            </p:cNvPr>
            <p:cNvGrpSpPr/>
            <p:nvPr/>
          </p:nvGrpSpPr>
          <p:grpSpPr>
            <a:xfrm>
              <a:off x="988385" y="192465"/>
              <a:ext cx="10592808" cy="5939867"/>
              <a:chOff x="956158" y="196724"/>
              <a:chExt cx="10592808" cy="593986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948384B-FBC1-A844-B044-97F3CD6B27F9}"/>
                  </a:ext>
                </a:extLst>
              </p:cNvPr>
              <p:cNvGrpSpPr/>
              <p:nvPr/>
            </p:nvGrpSpPr>
            <p:grpSpPr>
              <a:xfrm>
                <a:off x="956158" y="196724"/>
                <a:ext cx="10592808" cy="5939867"/>
                <a:chOff x="584058" y="939258"/>
                <a:chExt cx="10592808" cy="5939867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4CB891D-A741-FE46-81A1-9FBF4FC1E1EA}"/>
                    </a:ext>
                  </a:extLst>
                </p:cNvPr>
                <p:cNvSpPr/>
                <p:nvPr/>
              </p:nvSpPr>
              <p:spPr>
                <a:xfrm>
                  <a:off x="584058" y="939258"/>
                  <a:ext cx="10592808" cy="59187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577FAFA-01D3-9141-B718-16DE3B98F197}"/>
                    </a:ext>
                  </a:extLst>
                </p:cNvPr>
                <p:cNvGrpSpPr/>
                <p:nvPr/>
              </p:nvGrpSpPr>
              <p:grpSpPr>
                <a:xfrm>
                  <a:off x="695315" y="956068"/>
                  <a:ext cx="10481551" cy="5923057"/>
                  <a:chOff x="754340" y="869791"/>
                  <a:chExt cx="10481551" cy="5923057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5D3EEEAD-8AE9-A44C-BEDB-13BFE870D800}"/>
                      </a:ext>
                    </a:extLst>
                  </p:cNvPr>
                  <p:cNvGrpSpPr/>
                  <p:nvPr/>
                </p:nvGrpSpPr>
                <p:grpSpPr>
                  <a:xfrm>
                    <a:off x="7316147" y="4795098"/>
                    <a:ext cx="2765322" cy="1935606"/>
                    <a:chOff x="4910536" y="1755827"/>
                    <a:chExt cx="2907912" cy="2496412"/>
                  </a:xfrm>
                </p:grpSpPr>
                <p:pic>
                  <p:nvPicPr>
                    <p:cNvPr id="53" name="Immagine 10" descr="Immagine che contiene sedendo, nero, monitor, computer&#10;&#10;Descrizione generata automaticamente">
                      <a:extLst>
                        <a:ext uri="{FF2B5EF4-FFF2-40B4-BE49-F238E27FC236}">
                          <a16:creationId xmlns:a16="http://schemas.microsoft.com/office/drawing/2014/main" id="{87024F96-0249-4B40-8496-C7C10432A8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910536" y="1755827"/>
                      <a:ext cx="2907912" cy="249641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54" name="Ovale 6">
                      <a:extLst>
                        <a:ext uri="{FF2B5EF4-FFF2-40B4-BE49-F238E27FC236}">
                          <a16:creationId xmlns:a16="http://schemas.microsoft.com/office/drawing/2014/main" id="{A6016112-FA3B-C34C-A29E-E9B25BCA7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231" y="3137500"/>
                      <a:ext cx="189281" cy="232152"/>
                    </a:xfrm>
                    <a:custGeom>
                      <a:avLst/>
                      <a:gdLst>
                        <a:gd name="connsiteX0" fmla="*/ 0 w 189281"/>
                        <a:gd name="connsiteY0" fmla="*/ 116076 h 232152"/>
                        <a:gd name="connsiteX1" fmla="*/ 94641 w 189281"/>
                        <a:gd name="connsiteY1" fmla="*/ 0 h 232152"/>
                        <a:gd name="connsiteX2" fmla="*/ 189282 w 189281"/>
                        <a:gd name="connsiteY2" fmla="*/ 116076 h 232152"/>
                        <a:gd name="connsiteX3" fmla="*/ 94641 w 189281"/>
                        <a:gd name="connsiteY3" fmla="*/ 232152 h 232152"/>
                        <a:gd name="connsiteX4" fmla="*/ 0 w 189281"/>
                        <a:gd name="connsiteY4" fmla="*/ 116076 h 232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9281" h="232152" fill="none" extrusionOk="0">
                          <a:moveTo>
                            <a:pt x="0" y="116076"/>
                          </a:moveTo>
                          <a:cubicBezTo>
                            <a:pt x="2956" y="52320"/>
                            <a:pt x="42835" y="-953"/>
                            <a:pt x="94641" y="0"/>
                          </a:cubicBezTo>
                          <a:cubicBezTo>
                            <a:pt x="143613" y="-505"/>
                            <a:pt x="183822" y="57110"/>
                            <a:pt x="189282" y="116076"/>
                          </a:cubicBezTo>
                          <a:cubicBezTo>
                            <a:pt x="188885" y="176398"/>
                            <a:pt x="144432" y="235595"/>
                            <a:pt x="94641" y="232152"/>
                          </a:cubicBezTo>
                          <a:cubicBezTo>
                            <a:pt x="51871" y="237470"/>
                            <a:pt x="6870" y="181835"/>
                            <a:pt x="0" y="116076"/>
                          </a:cubicBezTo>
                          <a:close/>
                        </a:path>
                        <a:path w="189281" h="232152" stroke="0" extrusionOk="0">
                          <a:moveTo>
                            <a:pt x="0" y="116076"/>
                          </a:moveTo>
                          <a:cubicBezTo>
                            <a:pt x="-4348" y="49287"/>
                            <a:pt x="36611" y="2162"/>
                            <a:pt x="94641" y="0"/>
                          </a:cubicBezTo>
                          <a:cubicBezTo>
                            <a:pt x="149897" y="629"/>
                            <a:pt x="182737" y="52177"/>
                            <a:pt x="189282" y="116076"/>
                          </a:cubicBezTo>
                          <a:cubicBezTo>
                            <a:pt x="186780" y="182626"/>
                            <a:pt x="145536" y="239747"/>
                            <a:pt x="94641" y="232152"/>
                          </a:cubicBezTo>
                          <a:cubicBezTo>
                            <a:pt x="35256" y="228259"/>
                            <a:pt x="945" y="180635"/>
                            <a:pt x="0" y="116076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>
                      <a:solidFill>
                        <a:schemeClr val="bg1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ellipse">
                              <a:avLst/>
                            </a:prstGeom>
                            <ask:type>
                              <ask:lineSketchCurve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400" dirty="0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C03B8DD2-73F3-F54E-B6C6-8C67BBCD2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7319" y="3394294"/>
                      <a:ext cx="227138" cy="23215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1E45FD9B-492B-B842-8F90-BBB8CDE50132}"/>
                      </a:ext>
                    </a:extLst>
                  </p:cNvPr>
                  <p:cNvSpPr txBox="1"/>
                  <p:nvPr/>
                </p:nvSpPr>
                <p:spPr>
                  <a:xfrm>
                    <a:off x="6826212" y="869791"/>
                    <a:ext cx="4278200" cy="3415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Particle impact point in the inner sensor region</a:t>
                    </a: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935A340D-3FFC-1049-A75E-ED6F5CD0732C}"/>
                      </a:ext>
                    </a:extLst>
                  </p:cNvPr>
                  <p:cNvGrpSpPr/>
                  <p:nvPr/>
                </p:nvGrpSpPr>
                <p:grpSpPr>
                  <a:xfrm>
                    <a:off x="5760234" y="1187253"/>
                    <a:ext cx="5475657" cy="3443868"/>
                    <a:chOff x="5954670" y="1110967"/>
                    <a:chExt cx="5475657" cy="3443868"/>
                  </a:xfrm>
                </p:grpSpPr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E7184F1A-0150-C147-A31F-2AC7EE0C82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14564" y="3919926"/>
                      <a:ext cx="1610998" cy="3151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b="1" dirty="0"/>
                    </a:p>
                  </p:txBody>
                </p:sp>
                <p:pic>
                  <p:nvPicPr>
                    <p:cNvPr id="202" name="Picture 201">
                      <a:extLst>
                        <a:ext uri="{FF2B5EF4-FFF2-40B4-BE49-F238E27FC236}">
                          <a16:creationId xmlns:a16="http://schemas.microsoft.com/office/drawing/2014/main" id="{6433B9F9-D0E0-534F-A6EC-4673BEF61C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-1286"/>
                    <a:stretch/>
                  </p:blipFill>
                  <p:spPr>
                    <a:xfrm>
                      <a:off x="6464125" y="1110967"/>
                      <a:ext cx="4966202" cy="32391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3" name="TextBox 202">
                      <a:extLst>
                        <a:ext uri="{FF2B5EF4-FFF2-40B4-BE49-F238E27FC236}">
                          <a16:creationId xmlns:a16="http://schemas.microsoft.com/office/drawing/2014/main" id="{85D28108-8C3B-5448-A1E0-9FCE89ED11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83957" y="4248854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Time [ns]</a:t>
                      </a:r>
                    </a:p>
                  </p:txBody>
                </p:sp>
                <p:sp>
                  <p:nvSpPr>
                    <p:cNvPr id="204" name="TextBox 203">
                      <a:extLst>
                        <a:ext uri="{FF2B5EF4-FFF2-40B4-BE49-F238E27FC236}">
                          <a16:creationId xmlns:a16="http://schemas.microsoft.com/office/drawing/2014/main" id="{190CE6DB-12FF-9844-9DE1-F9219CE048E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5544181" y="1635151"/>
                      <a:ext cx="112696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Signal [mV]</a:t>
                      </a:r>
                    </a:p>
                  </p:txBody>
                </p:sp>
                <p:sp>
                  <p:nvSpPr>
                    <p:cNvPr id="205" name="TextBox 204">
                      <a:extLst>
                        <a:ext uri="{FF2B5EF4-FFF2-40B4-BE49-F238E27FC236}">
                          <a16:creationId xmlns:a16="http://schemas.microsoft.com/office/drawing/2014/main" id="{7F510950-AF0E-1848-BF7A-D7322F620B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3245" y="2535526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>
                          <a:solidFill>
                            <a:srgbClr val="221AC0"/>
                          </a:solidFill>
                        </a:rPr>
                        <a:t>DC pad</a:t>
                      </a:r>
                    </a:p>
                  </p:txBody>
                </p:sp>
                <p:sp>
                  <p:nvSpPr>
                    <p:cNvPr id="206" name="TextBox 205">
                      <a:extLst>
                        <a:ext uri="{FF2B5EF4-FFF2-40B4-BE49-F238E27FC236}">
                          <a16:creationId xmlns:a16="http://schemas.microsoft.com/office/drawing/2014/main" id="{4CC56061-CC07-244A-8D1F-5E7B8AA63F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99550" y="1339095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AC pad</a:t>
                      </a:r>
                    </a:p>
                  </p:txBody>
                </p:sp>
                <p:sp>
                  <p:nvSpPr>
                    <p:cNvPr id="207" name="TextBox 206">
                      <a:extLst>
                        <a:ext uri="{FF2B5EF4-FFF2-40B4-BE49-F238E27FC236}">
                          <a16:creationId xmlns:a16="http://schemas.microsoft.com/office/drawing/2014/main" id="{0A45EA49-A0B3-544E-9299-3B8509AD6D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32385" y="4052764"/>
                      <a:ext cx="429123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0                5              10              15             20             25</a:t>
                      </a:r>
                    </a:p>
                  </p:txBody>
                </p:sp>
                <p:sp>
                  <p:nvSpPr>
                    <p:cNvPr id="208" name="TextBox 207">
                      <a:extLst>
                        <a:ext uri="{FF2B5EF4-FFF2-40B4-BE49-F238E27FC236}">
                          <a16:creationId xmlns:a16="http://schemas.microsoft.com/office/drawing/2014/main" id="{94A62C80-2ABF-754A-95B4-765A39184C0F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10802560" y="3581719"/>
                      <a:ext cx="686594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/>
                    </a:p>
                  </p:txBody>
                </p:sp>
                <p:sp>
                  <p:nvSpPr>
                    <p:cNvPr id="209" name="TextBox 208">
                      <a:extLst>
                        <a:ext uri="{FF2B5EF4-FFF2-40B4-BE49-F238E27FC236}">
                          <a16:creationId xmlns:a16="http://schemas.microsoft.com/office/drawing/2014/main" id="{A9D94C5E-BB08-D246-9EF8-B9BE6BF4B5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6514" y="1288349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10</a:t>
                      </a:r>
                    </a:p>
                  </p:txBody>
                </p:sp>
                <p:sp>
                  <p:nvSpPr>
                    <p:cNvPr id="210" name="TextBox 209">
                      <a:extLst>
                        <a:ext uri="{FF2B5EF4-FFF2-40B4-BE49-F238E27FC236}">
                          <a16:creationId xmlns:a16="http://schemas.microsoft.com/office/drawing/2014/main" id="{61333A70-02B4-EF40-BA26-9193C8FD28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3739" y="1718342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0</a:t>
                      </a:r>
                    </a:p>
                  </p:txBody>
                </p:sp>
                <p:sp>
                  <p:nvSpPr>
                    <p:cNvPr id="211" name="TextBox 210">
                      <a:extLst>
                        <a:ext uri="{FF2B5EF4-FFF2-40B4-BE49-F238E27FC236}">
                          <a16:creationId xmlns:a16="http://schemas.microsoft.com/office/drawing/2014/main" id="{90716DE8-B3AC-1643-942E-A8F204DA9B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82146" y="2148336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-10</a:t>
                      </a:r>
                    </a:p>
                  </p:txBody>
                </p:sp>
                <p:sp>
                  <p:nvSpPr>
                    <p:cNvPr id="212" name="TextBox 211">
                      <a:extLst>
                        <a:ext uri="{FF2B5EF4-FFF2-40B4-BE49-F238E27FC236}">
                          <a16:creationId xmlns:a16="http://schemas.microsoft.com/office/drawing/2014/main" id="{2DCEDB54-8866-FA41-A542-8AC74004D2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9371" y="2560711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-20</a:t>
                      </a:r>
                    </a:p>
                  </p:txBody>
                </p:sp>
                <p:sp>
                  <p:nvSpPr>
                    <p:cNvPr id="213" name="TextBox 212">
                      <a:extLst>
                        <a:ext uri="{FF2B5EF4-FFF2-40B4-BE49-F238E27FC236}">
                          <a16:creationId xmlns:a16="http://schemas.microsoft.com/office/drawing/2014/main" id="{E4ADE988-3D25-864A-843A-9C77F2D868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6596" y="2990704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-30</a:t>
                      </a:r>
                    </a:p>
                  </p:txBody>
                </p:sp>
                <p:sp>
                  <p:nvSpPr>
                    <p:cNvPr id="214" name="TextBox 213">
                      <a:extLst>
                        <a:ext uri="{FF2B5EF4-FFF2-40B4-BE49-F238E27FC236}">
                          <a16:creationId xmlns:a16="http://schemas.microsoft.com/office/drawing/2014/main" id="{7726A2BD-1777-E444-9072-1DEF228470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3820" y="3429508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-40</a:t>
                      </a:r>
                    </a:p>
                  </p:txBody>
                </p:sp>
                <p:sp>
                  <p:nvSpPr>
                    <p:cNvPr id="215" name="TextBox 214">
                      <a:extLst>
                        <a:ext uri="{FF2B5EF4-FFF2-40B4-BE49-F238E27FC236}">
                          <a16:creationId xmlns:a16="http://schemas.microsoft.com/office/drawing/2014/main" id="{1037B9A4-7015-EB44-A318-6A0EA91871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1045" y="3815454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-50</a:t>
                      </a:r>
                    </a:p>
                  </p:txBody>
                </p: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0E55A0F4-BB98-A54F-A4B3-0C325483AB5C}"/>
                        </a:ext>
                      </a:extLst>
                    </p:cNvPr>
                    <p:cNvCxnSpPr>
                      <a:cxnSpLocks/>
                      <a:stCxn id="205" idx="0"/>
                    </p:cNvCxnSpPr>
                    <p:nvPr/>
                  </p:nvCxnSpPr>
                  <p:spPr>
                    <a:xfrm flipH="1" flipV="1">
                      <a:off x="8771899" y="2343698"/>
                      <a:ext cx="836586" cy="191828"/>
                    </a:xfrm>
                    <a:prstGeom prst="straightConnector1">
                      <a:avLst/>
                    </a:prstGeom>
                    <a:ln>
                      <a:solidFill>
                        <a:srgbClr val="221AC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A2E5CCCB-3B5B-8B47-B4BE-742FBBCC9F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775921" y="1515302"/>
                      <a:ext cx="568971" cy="141712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Arrow Connector 74">
                      <a:extLst>
                        <a:ext uri="{FF2B5EF4-FFF2-40B4-BE49-F238E27FC236}">
                          <a16:creationId xmlns:a16="http://schemas.microsoft.com/office/drawing/2014/main" id="{4ED0B2C5-C2F5-014D-9FD9-6D2E026EF1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849008" y="3363252"/>
                      <a:ext cx="917643" cy="13714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92350AB5-A6A2-0F40-9501-DE53BD0AE5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3244" y="3126738"/>
                      <a:ext cx="1430482" cy="5460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Fast signal only on the AC pad</a:t>
                      </a:r>
                    </a:p>
                  </p:txBody>
                </p:sp>
              </p:grpSp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2BA61692-BDE6-914A-8A90-FB2DA5FC2039}"/>
                      </a:ext>
                    </a:extLst>
                  </p:cNvPr>
                  <p:cNvGrpSpPr/>
                  <p:nvPr/>
                </p:nvGrpSpPr>
                <p:grpSpPr>
                  <a:xfrm>
                    <a:off x="754340" y="1234430"/>
                    <a:ext cx="5464358" cy="3508258"/>
                    <a:chOff x="578458" y="1574958"/>
                    <a:chExt cx="5464358" cy="3384870"/>
                  </a:xfrm>
                </p:grpSpPr>
                <p:pic>
                  <p:nvPicPr>
                    <p:cNvPr id="7" name="Picture 6">
                      <a:extLst>
                        <a:ext uri="{FF2B5EF4-FFF2-40B4-BE49-F238E27FC236}">
                          <a16:creationId xmlns:a16="http://schemas.microsoft.com/office/drawing/2014/main" id="{9C6AF5B4-0492-4C42-91DA-0200D778E9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202" t="6956" r="53842" b="9985"/>
                    <a:stretch/>
                  </p:blipFill>
                  <p:spPr>
                    <a:xfrm>
                      <a:off x="1289801" y="1574958"/>
                      <a:ext cx="3961859" cy="283149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6" name="TextBox 175">
                      <a:extLst>
                        <a:ext uri="{FF2B5EF4-FFF2-40B4-BE49-F238E27FC236}">
                          <a16:creationId xmlns:a16="http://schemas.microsoft.com/office/drawing/2014/main" id="{165D1AB2-5ECF-9D41-9796-63E1E652124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67969" y="2049625"/>
                      <a:ext cx="112696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Signal [mV]</a:t>
                      </a:r>
                    </a:p>
                  </p:txBody>
                </p:sp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9087BB42-69F9-694F-8839-163F3F3DE4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0796" y="1885182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0</a:t>
                      </a:r>
                    </a:p>
                  </p:txBody>
                </p:sp>
                <p:sp>
                  <p:nvSpPr>
                    <p:cNvPr id="225" name="TextBox 224">
                      <a:extLst>
                        <a:ext uri="{FF2B5EF4-FFF2-40B4-BE49-F238E27FC236}">
                          <a16:creationId xmlns:a16="http://schemas.microsoft.com/office/drawing/2014/main" id="{FD219F27-CDB4-784D-9F7F-0F87129640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5934" y="2390580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-20</a:t>
                      </a:r>
                    </a:p>
                  </p:txBody>
                </p:sp>
                <p:sp>
                  <p:nvSpPr>
                    <p:cNvPr id="226" name="TextBox 225">
                      <a:extLst>
                        <a:ext uri="{FF2B5EF4-FFF2-40B4-BE49-F238E27FC236}">
                          <a16:creationId xmlns:a16="http://schemas.microsoft.com/office/drawing/2014/main" id="{BC0E92FA-5CBB-8649-AF2B-ABC765F75D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2988" y="2893116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-40</a:t>
                      </a:r>
                    </a:p>
                  </p:txBody>
                </p:sp>
                <p:sp>
                  <p:nvSpPr>
                    <p:cNvPr id="227" name="TextBox 226">
                      <a:extLst>
                        <a:ext uri="{FF2B5EF4-FFF2-40B4-BE49-F238E27FC236}">
                          <a16:creationId xmlns:a16="http://schemas.microsoft.com/office/drawing/2014/main" id="{8AB990A6-7476-4849-A63A-A55BA8FD52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1286" y="3391412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-60</a:t>
                      </a:r>
                    </a:p>
                  </p:txBody>
                </p:sp>
                <p:sp>
                  <p:nvSpPr>
                    <p:cNvPr id="228" name="TextBox 227">
                      <a:extLst>
                        <a:ext uri="{FF2B5EF4-FFF2-40B4-BE49-F238E27FC236}">
                          <a16:creationId xmlns:a16="http://schemas.microsoft.com/office/drawing/2014/main" id="{6DD8BCDB-F3C2-7943-8F27-5F46DD3FC2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2060" y="3901383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-80</a:t>
                      </a:r>
                    </a:p>
                  </p:txBody>
                </p:sp>
                <p:sp>
                  <p:nvSpPr>
                    <p:cNvPr id="230" name="TextBox 229">
                      <a:extLst>
                        <a:ext uri="{FF2B5EF4-FFF2-40B4-BE49-F238E27FC236}">
                          <a16:creationId xmlns:a16="http://schemas.microsoft.com/office/drawing/2014/main" id="{82FEE1F5-5C92-B74F-8888-9CFCF23B96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8551" y="4414881"/>
                      <a:ext cx="1610998" cy="3151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b="1" dirty="0"/>
                    </a:p>
                  </p:txBody>
                </p:sp>
                <p:sp>
                  <p:nvSpPr>
                    <p:cNvPr id="231" name="TextBox 230">
                      <a:extLst>
                        <a:ext uri="{FF2B5EF4-FFF2-40B4-BE49-F238E27FC236}">
                          <a16:creationId xmlns:a16="http://schemas.microsoft.com/office/drawing/2014/main" id="{4AC0B7F0-41E0-4F45-86B0-8FEFEE40A3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1770" y="4653847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Time [ns]</a:t>
                      </a:r>
                    </a:p>
                  </p:txBody>
                </p:sp>
                <p:sp>
                  <p:nvSpPr>
                    <p:cNvPr id="232" name="TextBox 231">
                      <a:extLst>
                        <a:ext uri="{FF2B5EF4-FFF2-40B4-BE49-F238E27FC236}">
                          <a16:creationId xmlns:a16="http://schemas.microsoft.com/office/drawing/2014/main" id="{6A63D607-782F-E44B-94A8-DA16F38B87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51586" y="4399654"/>
                      <a:ext cx="429123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0                5           10                15          20       </a:t>
                      </a:r>
                    </a:p>
                  </p:txBody>
                </p:sp>
              </p:grpSp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E9F9513E-7135-3142-81A6-B39448041A8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3796" y="900606"/>
                    <a:ext cx="4496438" cy="3415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Particle impact point in the outer sensor region</a:t>
                    </a:r>
                  </a:p>
                </p:txBody>
              </p:sp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C872640A-C9F2-8544-A773-216AE3EF3D90}"/>
                      </a:ext>
                    </a:extLst>
                  </p:cNvPr>
                  <p:cNvSpPr txBox="1"/>
                  <p:nvPr/>
                </p:nvSpPr>
                <p:spPr>
                  <a:xfrm>
                    <a:off x="3520019" y="2355446"/>
                    <a:ext cx="1430482" cy="30598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221AC0"/>
                        </a:solidFill>
                      </a:rPr>
                      <a:t>DC pad</a:t>
                    </a:r>
                  </a:p>
                </p:txBody>
              </p:sp>
              <p:sp>
                <p:nvSpPr>
                  <p:cNvPr id="258" name="TextBox 257">
                    <a:extLst>
                      <a:ext uri="{FF2B5EF4-FFF2-40B4-BE49-F238E27FC236}">
                        <a16:creationId xmlns:a16="http://schemas.microsoft.com/office/drawing/2014/main" id="{EAB8E38A-E2A2-BE4F-9EBE-81CBD8D3309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7746" y="1330311"/>
                    <a:ext cx="841211" cy="30598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AC pad</a:t>
                    </a:r>
                  </a:p>
                </p:txBody>
              </p:sp>
              <p:cxnSp>
                <p:nvCxnSpPr>
                  <p:cNvPr id="259" name="Straight Arrow Connector 258">
                    <a:extLst>
                      <a:ext uri="{FF2B5EF4-FFF2-40B4-BE49-F238E27FC236}">
                        <a16:creationId xmlns:a16="http://schemas.microsoft.com/office/drawing/2014/main" id="{7A9D03E5-DD28-1747-91C8-EBF16391F8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035443" y="2139492"/>
                    <a:ext cx="836586" cy="191828"/>
                  </a:xfrm>
                  <a:prstGeom prst="straightConnector1">
                    <a:avLst/>
                  </a:prstGeom>
                  <a:ln>
                    <a:solidFill>
                      <a:srgbClr val="221AC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Arrow Connector 259">
                    <a:extLst>
                      <a:ext uri="{FF2B5EF4-FFF2-40B4-BE49-F238E27FC236}">
                        <a16:creationId xmlns:a16="http://schemas.microsoft.com/office/drawing/2014/main" id="{8892D8D6-C4D4-0542-A017-FB14A28B98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4766" y="1487861"/>
                    <a:ext cx="761989" cy="8200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Arrow Connector 260">
                    <a:extLst>
                      <a:ext uri="{FF2B5EF4-FFF2-40B4-BE49-F238E27FC236}">
                        <a16:creationId xmlns:a16="http://schemas.microsoft.com/office/drawing/2014/main" id="{86AE846C-D313-6D45-9EF0-A34846D993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652356" y="2779776"/>
                    <a:ext cx="1013266" cy="56924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2" name="TextBox 261">
                    <a:extLst>
                      <a:ext uri="{FF2B5EF4-FFF2-40B4-BE49-F238E27FC236}">
                        <a16:creationId xmlns:a16="http://schemas.microsoft.com/office/drawing/2014/main" id="{FD5A6B88-0AD6-5749-AC62-BC7D2E733EA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089" y="3172043"/>
                    <a:ext cx="1828224" cy="5460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Fast signal on the AC  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221AC0"/>
                        </a:solidFill>
                      </a:rPr>
                      <a:t>and DC pad</a:t>
                    </a:r>
                  </a:p>
                </p:txBody>
              </p:sp>
              <p:cxnSp>
                <p:nvCxnSpPr>
                  <p:cNvPr id="264" name="Straight Arrow Connector 263">
                    <a:extLst>
                      <a:ext uri="{FF2B5EF4-FFF2-40B4-BE49-F238E27FC236}">
                        <a16:creationId xmlns:a16="http://schemas.microsoft.com/office/drawing/2014/main" id="{946BF619-2327-AB42-9B12-40A0BFA387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678406" y="3480769"/>
                    <a:ext cx="718315" cy="138610"/>
                  </a:xfrm>
                  <a:prstGeom prst="straightConnector1">
                    <a:avLst/>
                  </a:prstGeom>
                  <a:ln>
                    <a:solidFill>
                      <a:srgbClr val="221AC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AF459B5C-4ABF-D241-B923-B9A2A22CBD12}"/>
                      </a:ext>
                    </a:extLst>
                  </p:cNvPr>
                  <p:cNvGrpSpPr/>
                  <p:nvPr/>
                </p:nvGrpSpPr>
                <p:grpSpPr>
                  <a:xfrm>
                    <a:off x="2008166" y="4795098"/>
                    <a:ext cx="2778794" cy="1997750"/>
                    <a:chOff x="4910536" y="1755827"/>
                    <a:chExt cx="2870788" cy="2541067"/>
                  </a:xfrm>
                </p:grpSpPr>
                <p:pic>
                  <p:nvPicPr>
                    <p:cNvPr id="266" name="Immagine 10" descr="Immagine che contiene sedendo, nero, monitor, computer&#10;&#10;Descrizione generata automaticamente">
                      <a:extLst>
                        <a:ext uri="{FF2B5EF4-FFF2-40B4-BE49-F238E27FC236}">
                          <a16:creationId xmlns:a16="http://schemas.microsoft.com/office/drawing/2014/main" id="{6E6CF977-04AB-624D-8151-B6A462835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910536" y="1755827"/>
                      <a:ext cx="2870788" cy="254106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267" name="Ovale 6">
                      <a:extLst>
                        <a:ext uri="{FF2B5EF4-FFF2-40B4-BE49-F238E27FC236}">
                          <a16:creationId xmlns:a16="http://schemas.microsoft.com/office/drawing/2014/main" id="{352B96A3-738E-DE4A-BAFF-284C6516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6448" y="3509900"/>
                      <a:ext cx="185959" cy="228954"/>
                    </a:xfrm>
                    <a:custGeom>
                      <a:avLst/>
                      <a:gdLst>
                        <a:gd name="connsiteX0" fmla="*/ 0 w 185959"/>
                        <a:gd name="connsiteY0" fmla="*/ 114477 h 228954"/>
                        <a:gd name="connsiteX1" fmla="*/ 92980 w 185959"/>
                        <a:gd name="connsiteY1" fmla="*/ 0 h 228954"/>
                        <a:gd name="connsiteX2" fmla="*/ 185960 w 185959"/>
                        <a:gd name="connsiteY2" fmla="*/ 114477 h 228954"/>
                        <a:gd name="connsiteX3" fmla="*/ 92980 w 185959"/>
                        <a:gd name="connsiteY3" fmla="*/ 228954 h 228954"/>
                        <a:gd name="connsiteX4" fmla="*/ 0 w 185959"/>
                        <a:gd name="connsiteY4" fmla="*/ 114477 h 228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5959" h="228954" fill="none" extrusionOk="0">
                          <a:moveTo>
                            <a:pt x="0" y="114477"/>
                          </a:moveTo>
                          <a:cubicBezTo>
                            <a:pt x="7406" y="52132"/>
                            <a:pt x="42398" y="-1582"/>
                            <a:pt x="92980" y="0"/>
                          </a:cubicBezTo>
                          <a:cubicBezTo>
                            <a:pt x="133020" y="-1732"/>
                            <a:pt x="178631" y="58153"/>
                            <a:pt x="185960" y="114477"/>
                          </a:cubicBezTo>
                          <a:cubicBezTo>
                            <a:pt x="185132" y="169807"/>
                            <a:pt x="143651" y="229899"/>
                            <a:pt x="92980" y="228954"/>
                          </a:cubicBezTo>
                          <a:cubicBezTo>
                            <a:pt x="50235" y="233772"/>
                            <a:pt x="10445" y="180212"/>
                            <a:pt x="0" y="114477"/>
                          </a:cubicBezTo>
                          <a:close/>
                        </a:path>
                        <a:path w="185959" h="228954" stroke="0" extrusionOk="0">
                          <a:moveTo>
                            <a:pt x="0" y="114477"/>
                          </a:moveTo>
                          <a:cubicBezTo>
                            <a:pt x="-1043" y="50610"/>
                            <a:pt x="36787" y="1817"/>
                            <a:pt x="92980" y="0"/>
                          </a:cubicBezTo>
                          <a:cubicBezTo>
                            <a:pt x="146545" y="466"/>
                            <a:pt x="183813" y="51321"/>
                            <a:pt x="185960" y="114477"/>
                          </a:cubicBezTo>
                          <a:cubicBezTo>
                            <a:pt x="183950" y="179664"/>
                            <a:pt x="142843" y="237180"/>
                            <a:pt x="92980" y="228954"/>
                          </a:cubicBezTo>
                          <a:cubicBezTo>
                            <a:pt x="40506" y="228339"/>
                            <a:pt x="2526" y="178908"/>
                            <a:pt x="0" y="114477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>
                      <a:solidFill>
                        <a:schemeClr val="bg1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ellipse">
                              <a:avLst/>
                            </a:prstGeom>
                            <ask:type>
                              <ask:lineSketchCurve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400" dirty="0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EFCEB160-D268-804C-96D5-76869A355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3308" y="3394294"/>
                      <a:ext cx="240082" cy="24907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02C21FD-C5CA-BC40-B1A3-D6D5AA335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8010" y="5255257"/>
                <a:ext cx="1569637" cy="367542"/>
              </a:xfrm>
              <a:prstGeom prst="straightConnector1">
                <a:avLst/>
              </a:prstGeom>
              <a:ln>
                <a:solidFill>
                  <a:srgbClr val="221A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AFA6EFE5-BBD2-E943-91DE-6170A2C317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09908" y="5255257"/>
                <a:ext cx="1688102" cy="442611"/>
              </a:xfrm>
              <a:prstGeom prst="straightConnector1">
                <a:avLst/>
              </a:prstGeom>
              <a:ln>
                <a:solidFill>
                  <a:srgbClr val="221A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8B2E0A-C0F8-D34A-A03B-2C30B54120C6}"/>
                  </a:ext>
                </a:extLst>
              </p:cNvPr>
              <p:cNvSpPr txBox="1"/>
              <p:nvPr/>
            </p:nvSpPr>
            <p:spPr>
              <a:xfrm>
                <a:off x="5716838" y="4821576"/>
                <a:ext cx="1322798" cy="377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>
                    <a:solidFill>
                      <a:srgbClr val="221AC0"/>
                    </a:solidFill>
                  </a:rPr>
                  <a:t>DC contact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AF3EE7-A069-A34E-B066-0A52AEE799B8}"/>
                </a:ext>
              </a:extLst>
            </p:cNvPr>
            <p:cNvGrpSpPr/>
            <p:nvPr/>
          </p:nvGrpSpPr>
          <p:grpSpPr>
            <a:xfrm>
              <a:off x="2691302" y="4335018"/>
              <a:ext cx="7343521" cy="1529692"/>
              <a:chOff x="2659075" y="4322487"/>
              <a:chExt cx="7343521" cy="1529692"/>
            </a:xfrm>
          </p:grpSpPr>
          <p:sp>
            <p:nvSpPr>
              <p:cNvPr id="5" name="Frame 4">
                <a:extLst>
                  <a:ext uri="{FF2B5EF4-FFF2-40B4-BE49-F238E27FC236}">
                    <a16:creationId xmlns:a16="http://schemas.microsoft.com/office/drawing/2014/main" id="{0A82A570-D585-264B-A85C-FD94780B65D7}"/>
                  </a:ext>
                </a:extLst>
              </p:cNvPr>
              <p:cNvSpPr/>
              <p:nvPr/>
            </p:nvSpPr>
            <p:spPr>
              <a:xfrm>
                <a:off x="2659075" y="4361109"/>
                <a:ext cx="2011201" cy="1491070"/>
              </a:xfrm>
              <a:prstGeom prst="frame">
                <a:avLst>
                  <a:gd name="adj1" fmla="val 4350"/>
                </a:avLst>
              </a:prstGeom>
              <a:solidFill>
                <a:srgbClr val="221AC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ame 59">
                <a:extLst>
                  <a:ext uri="{FF2B5EF4-FFF2-40B4-BE49-F238E27FC236}">
                    <a16:creationId xmlns:a16="http://schemas.microsoft.com/office/drawing/2014/main" id="{AC27578A-00EE-B246-885F-50A2C915AF49}"/>
                  </a:ext>
                </a:extLst>
              </p:cNvPr>
              <p:cNvSpPr/>
              <p:nvPr/>
            </p:nvSpPr>
            <p:spPr>
              <a:xfrm>
                <a:off x="7991395" y="4322487"/>
                <a:ext cx="2011201" cy="1491070"/>
              </a:xfrm>
              <a:prstGeom prst="frame">
                <a:avLst>
                  <a:gd name="adj1" fmla="val 4350"/>
                </a:avLst>
              </a:prstGeom>
              <a:solidFill>
                <a:srgbClr val="221AC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2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15" name="Title 114">
            <a:extLst>
              <a:ext uri="{FF2B5EF4-FFF2-40B4-BE49-F238E27FC236}">
                <a16:creationId xmlns:a16="http://schemas.microsoft.com/office/drawing/2014/main" id="{8BC9CAC6-9A7E-8C4F-8A8E-E0961272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Charge sharing in RSD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817514" y="1107938"/>
            <a:ext cx="9642383" cy="413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signal sees several impedances in parallel, and it is split according to Ohm’s law.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2879177" y="2332663"/>
                <a:ext cx="1412951" cy="18201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77" y="2332663"/>
                <a:ext cx="1412951" cy="1820114"/>
              </a:xfrm>
              <a:prstGeom prst="rect">
                <a:avLst/>
              </a:prstGeom>
              <a:blipFill>
                <a:blip r:embed="rId2"/>
                <a:stretch>
                  <a:fillRect l="-3571" r="-1786" b="-40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914AE82-CED5-4E49-AF8D-6C3A3DF6B0FD}"/>
              </a:ext>
            </a:extLst>
          </p:cNvPr>
          <p:cNvSpPr txBox="1"/>
          <p:nvPr/>
        </p:nvSpPr>
        <p:spPr>
          <a:xfrm>
            <a:off x="789717" y="1514210"/>
            <a:ext cx="4493484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Each pad gets a share of the total signal, exactly as in a current divider</a:t>
            </a:r>
          </a:p>
        </p:txBody>
      </p:sp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E5BEB-C994-5947-88A5-B8824132DED2}"/>
              </a:ext>
            </a:extLst>
          </p:cNvPr>
          <p:cNvGrpSpPr/>
          <p:nvPr/>
        </p:nvGrpSpPr>
        <p:grpSpPr>
          <a:xfrm>
            <a:off x="2454663" y="2565739"/>
            <a:ext cx="9667286" cy="3722915"/>
            <a:chOff x="2156118" y="2674071"/>
            <a:chExt cx="9667286" cy="37229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E0C171-D254-2A4D-B8D0-9D342543B9BB}"/>
                </a:ext>
              </a:extLst>
            </p:cNvPr>
            <p:cNvGrpSpPr/>
            <p:nvPr/>
          </p:nvGrpSpPr>
          <p:grpSpPr>
            <a:xfrm>
              <a:off x="2156118" y="2674071"/>
              <a:ext cx="9667286" cy="3722915"/>
              <a:chOff x="1910752" y="2806806"/>
              <a:chExt cx="9667286" cy="3722915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D0934601-72CA-AD41-A750-98D62911921D}"/>
                  </a:ext>
                </a:extLst>
              </p:cNvPr>
              <p:cNvSpPr/>
              <p:nvPr/>
            </p:nvSpPr>
            <p:spPr>
              <a:xfrm>
                <a:off x="1910752" y="2806806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78E81615-C1D9-A746-BA0A-9E38BFFB4B22}"/>
                  </a:ext>
                </a:extLst>
              </p:cNvPr>
              <p:cNvSpPr/>
              <p:nvPr/>
            </p:nvSpPr>
            <p:spPr>
              <a:xfrm>
                <a:off x="6417129" y="4970763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171FBD65-8163-A443-ADF3-2486ADF50673}"/>
                  </a:ext>
                </a:extLst>
              </p:cNvPr>
              <p:cNvSpPr/>
              <p:nvPr/>
            </p:nvSpPr>
            <p:spPr>
              <a:xfrm>
                <a:off x="8120744" y="309704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05FC486D-EE55-7243-A5E9-4BCEF2D79E27}"/>
                  </a:ext>
                </a:extLst>
              </p:cNvPr>
              <p:cNvSpPr/>
              <p:nvPr/>
            </p:nvSpPr>
            <p:spPr>
              <a:xfrm>
                <a:off x="4645715" y="3097041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6ED8D3C9-D23A-7646-9896-7E7821F3B9F9}"/>
                  </a:ext>
                </a:extLst>
              </p:cNvPr>
              <p:cNvSpPr/>
              <p:nvPr/>
            </p:nvSpPr>
            <p:spPr>
              <a:xfrm>
                <a:off x="2942100" y="497076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18" name="Group 367">
              <a:extLst>
                <a:ext uri="{FF2B5EF4-FFF2-40B4-BE49-F238E27FC236}">
                  <a16:creationId xmlns:a16="http://schemas.microsoft.com/office/drawing/2014/main" id="{9D6F578D-57DA-714C-B7DA-8CBAB7ECF7E4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692385" y="3696775"/>
              <a:ext cx="184150" cy="914400"/>
              <a:chOff x="691" y="3197"/>
              <a:chExt cx="116" cy="576"/>
            </a:xfrm>
          </p:grpSpPr>
          <p:sp>
            <p:nvSpPr>
              <p:cNvPr id="21" name="Freeform 244">
                <a:extLst>
                  <a:ext uri="{FF2B5EF4-FFF2-40B4-BE49-F238E27FC236}">
                    <a16:creationId xmlns:a16="http://schemas.microsoft.com/office/drawing/2014/main" id="{A2AC3763-B5C7-4D4B-8C7B-A31AB868A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367">
              <a:extLst>
                <a:ext uri="{FF2B5EF4-FFF2-40B4-BE49-F238E27FC236}">
                  <a16:creationId xmlns:a16="http://schemas.microsoft.com/office/drawing/2014/main" id="{B1424B81-5CED-9D4E-8AB9-501E11B1780D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656335" y="3725453"/>
              <a:ext cx="285566" cy="1171309"/>
              <a:chOff x="691" y="3197"/>
              <a:chExt cx="116" cy="576"/>
            </a:xfrm>
          </p:grpSpPr>
          <p:sp>
            <p:nvSpPr>
              <p:cNvPr id="24" name="Freeform 244">
                <a:extLst>
                  <a:ext uri="{FF2B5EF4-FFF2-40B4-BE49-F238E27FC236}">
                    <a16:creationId xmlns:a16="http://schemas.microsoft.com/office/drawing/2014/main" id="{933268FF-386C-1A41-B905-2A98E608F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" name="Group 367">
              <a:extLst>
                <a:ext uri="{FF2B5EF4-FFF2-40B4-BE49-F238E27FC236}">
                  <a16:creationId xmlns:a16="http://schemas.microsoft.com/office/drawing/2014/main" id="{7C441BA3-0684-4C49-A939-65A01C2F8976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291238" y="4342672"/>
              <a:ext cx="267506" cy="867380"/>
              <a:chOff x="691" y="3197"/>
              <a:chExt cx="116" cy="576"/>
            </a:xfrm>
          </p:grpSpPr>
          <p:sp>
            <p:nvSpPr>
              <p:cNvPr id="27" name="Freeform 244">
                <a:extLst>
                  <a:ext uri="{FF2B5EF4-FFF2-40B4-BE49-F238E27FC236}">
                    <a16:creationId xmlns:a16="http://schemas.microsoft.com/office/drawing/2014/main" id="{74918618-1718-C24A-B3D8-DF6DA7072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367">
              <a:extLst>
                <a:ext uri="{FF2B5EF4-FFF2-40B4-BE49-F238E27FC236}">
                  <a16:creationId xmlns:a16="http://schemas.microsoft.com/office/drawing/2014/main" id="{36019D34-DA7A-0C4A-81F3-0634C8D54C3A}"/>
                </a:ext>
              </a:extLst>
            </p:cNvPr>
            <p:cNvGrpSpPr>
              <a:grpSpLocks/>
            </p:cNvGrpSpPr>
            <p:nvPr/>
          </p:nvGrpSpPr>
          <p:grpSpPr bwMode="auto">
            <a:xfrm rot="4391373">
              <a:off x="6175939" y="3942446"/>
              <a:ext cx="289523" cy="1483044"/>
              <a:chOff x="691" y="3197"/>
              <a:chExt cx="116" cy="576"/>
            </a:xfrm>
          </p:grpSpPr>
          <p:sp>
            <p:nvSpPr>
              <p:cNvPr id="30" name="Freeform 244">
                <a:extLst>
                  <a:ext uri="{FF2B5EF4-FFF2-40B4-BE49-F238E27FC236}">
                    <a16:creationId xmlns:a16="http://schemas.microsoft.com/office/drawing/2014/main" id="{3AE3CD04-3CDB-8D4B-AA43-77C77C400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ECC2FA5-FADA-DB43-B161-470A8615E00B}"/>
                </a:ext>
              </a:extLst>
            </p:cNvPr>
            <p:cNvSpPr/>
            <p:nvPr/>
          </p:nvSpPr>
          <p:spPr>
            <a:xfrm>
              <a:off x="7041203" y="4365523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" name="Group 324">
              <a:extLst>
                <a:ext uri="{FF2B5EF4-FFF2-40B4-BE49-F238E27FC236}">
                  <a16:creationId xmlns:a16="http://schemas.microsoft.com/office/drawing/2014/main" id="{E62B17A7-E240-4B47-92E5-1A5717283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471" y="5537549"/>
              <a:ext cx="1062039" cy="457200"/>
              <a:chOff x="2110" y="1699"/>
              <a:chExt cx="669" cy="288"/>
            </a:xfrm>
          </p:grpSpPr>
          <p:grpSp>
            <p:nvGrpSpPr>
              <p:cNvPr id="37" name="Group 125">
                <a:extLst>
                  <a:ext uri="{FF2B5EF4-FFF2-40B4-BE49-F238E27FC236}">
                    <a16:creationId xmlns:a16="http://schemas.microsoft.com/office/drawing/2014/main" id="{C4BF53CC-B18C-9F4A-A14F-35C3AF8D8C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39" name="Group 126">
                  <a:extLst>
                    <a:ext uri="{FF2B5EF4-FFF2-40B4-BE49-F238E27FC236}">
                      <a16:creationId xmlns:a16="http://schemas.microsoft.com/office/drawing/2014/main" id="{87A13247-383C-C643-ABE1-662AE8A014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41" name="Line 127">
                    <a:extLst>
                      <a:ext uri="{FF2B5EF4-FFF2-40B4-BE49-F238E27FC236}">
                        <a16:creationId xmlns:a16="http://schemas.microsoft.com/office/drawing/2014/main" id="{FF99E4A5-FFC0-5E48-9949-93BCF2EA0F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2" name="Line 128">
                    <a:extLst>
                      <a:ext uri="{FF2B5EF4-FFF2-40B4-BE49-F238E27FC236}">
                        <a16:creationId xmlns:a16="http://schemas.microsoft.com/office/drawing/2014/main" id="{3F228BC7-94A6-6C4E-B2D2-BF95B5CCD9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3" name="Line 129">
                    <a:extLst>
                      <a:ext uri="{FF2B5EF4-FFF2-40B4-BE49-F238E27FC236}">
                        <a16:creationId xmlns:a16="http://schemas.microsoft.com/office/drawing/2014/main" id="{15FD4653-34ED-B041-A285-FA8AF7B191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40" name="Line 130">
                  <a:extLst>
                    <a:ext uri="{FF2B5EF4-FFF2-40B4-BE49-F238E27FC236}">
                      <a16:creationId xmlns:a16="http://schemas.microsoft.com/office/drawing/2014/main" id="{BB68B865-0FA7-8641-AFBA-9E8BE933F5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4" name="Line 130">
                  <a:extLst>
                    <a:ext uri="{FF2B5EF4-FFF2-40B4-BE49-F238E27FC236}">
                      <a16:creationId xmlns:a16="http://schemas.microsoft.com/office/drawing/2014/main" id="{91E1F33B-301A-154D-BAAC-4D3BC3E33E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5" name="Line 130">
                  <a:extLst>
                    <a:ext uri="{FF2B5EF4-FFF2-40B4-BE49-F238E27FC236}">
                      <a16:creationId xmlns:a16="http://schemas.microsoft.com/office/drawing/2014/main" id="{CD486C0A-E38B-FC40-92F7-11B4C03F0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8" name="Freeform 323">
                <a:extLst>
                  <a:ext uri="{FF2B5EF4-FFF2-40B4-BE49-F238E27FC236}">
                    <a16:creationId xmlns:a16="http://schemas.microsoft.com/office/drawing/2014/main" id="{0BFFF07C-BBAD-664F-A818-2B5065F7C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" name="Group 324">
              <a:extLst>
                <a:ext uri="{FF2B5EF4-FFF2-40B4-BE49-F238E27FC236}">
                  <a16:creationId xmlns:a16="http://schemas.microsoft.com/office/drawing/2014/main" id="{CB290F08-B1C6-FB4D-B8B6-258832E58C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2269" y="2827641"/>
              <a:ext cx="1062039" cy="457200"/>
              <a:chOff x="2110" y="1699"/>
              <a:chExt cx="669" cy="288"/>
            </a:xfrm>
          </p:grpSpPr>
          <p:grpSp>
            <p:nvGrpSpPr>
              <p:cNvPr id="47" name="Group 125">
                <a:extLst>
                  <a:ext uri="{FF2B5EF4-FFF2-40B4-BE49-F238E27FC236}">
                    <a16:creationId xmlns:a16="http://schemas.microsoft.com/office/drawing/2014/main" id="{BC6694C4-10AC-104C-BAEC-2A1AAC3A00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49" name="Group 126">
                  <a:extLst>
                    <a:ext uri="{FF2B5EF4-FFF2-40B4-BE49-F238E27FC236}">
                      <a16:creationId xmlns:a16="http://schemas.microsoft.com/office/drawing/2014/main" id="{F4A1275B-01E2-D747-A961-9E8EABC380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53" name="Line 127">
                    <a:extLst>
                      <a:ext uri="{FF2B5EF4-FFF2-40B4-BE49-F238E27FC236}">
                        <a16:creationId xmlns:a16="http://schemas.microsoft.com/office/drawing/2014/main" id="{E44C8B4B-24F6-3B47-81F4-25F024F8BF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4" name="Line 128">
                    <a:extLst>
                      <a:ext uri="{FF2B5EF4-FFF2-40B4-BE49-F238E27FC236}">
                        <a16:creationId xmlns:a16="http://schemas.microsoft.com/office/drawing/2014/main" id="{2AEA4E1F-5AB8-8A4F-8362-DA3522E818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5" name="Line 129">
                    <a:extLst>
                      <a:ext uri="{FF2B5EF4-FFF2-40B4-BE49-F238E27FC236}">
                        <a16:creationId xmlns:a16="http://schemas.microsoft.com/office/drawing/2014/main" id="{7F4ECF27-E051-2244-96FF-2F6550158E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0" name="Line 130">
                  <a:extLst>
                    <a:ext uri="{FF2B5EF4-FFF2-40B4-BE49-F238E27FC236}">
                      <a16:creationId xmlns:a16="http://schemas.microsoft.com/office/drawing/2014/main" id="{31CB1036-B0F1-CE4B-A85C-46AC04B5B3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1" name="Line 130">
                  <a:extLst>
                    <a:ext uri="{FF2B5EF4-FFF2-40B4-BE49-F238E27FC236}">
                      <a16:creationId xmlns:a16="http://schemas.microsoft.com/office/drawing/2014/main" id="{0A582EAA-370C-4740-9D4B-39256B21A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2" name="Line 130">
                  <a:extLst>
                    <a:ext uri="{FF2B5EF4-FFF2-40B4-BE49-F238E27FC236}">
                      <a16:creationId xmlns:a16="http://schemas.microsoft.com/office/drawing/2014/main" id="{77DE79BF-F7DE-4545-94C0-A2C57B5DCB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8" name="Freeform 323">
                <a:extLst>
                  <a:ext uri="{FF2B5EF4-FFF2-40B4-BE49-F238E27FC236}">
                    <a16:creationId xmlns:a16="http://schemas.microsoft.com/office/drawing/2014/main" id="{73AC7D24-0FCE-E548-B304-EBD983ED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" name="Group 324">
              <a:extLst>
                <a:ext uri="{FF2B5EF4-FFF2-40B4-BE49-F238E27FC236}">
                  <a16:creationId xmlns:a16="http://schemas.microsoft.com/office/drawing/2014/main" id="{2906F5AC-CEF7-0242-B6E8-B34ECC48D50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408624" y="2800265"/>
              <a:ext cx="897551" cy="457200"/>
              <a:chOff x="2110" y="1699"/>
              <a:chExt cx="669" cy="288"/>
            </a:xfrm>
          </p:grpSpPr>
          <p:grpSp>
            <p:nvGrpSpPr>
              <p:cNvPr id="57" name="Group 125">
                <a:extLst>
                  <a:ext uri="{FF2B5EF4-FFF2-40B4-BE49-F238E27FC236}">
                    <a16:creationId xmlns:a16="http://schemas.microsoft.com/office/drawing/2014/main" id="{0F4019ED-76F6-AC44-8A85-5F54757338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59" name="Group 126">
                  <a:extLst>
                    <a:ext uri="{FF2B5EF4-FFF2-40B4-BE49-F238E27FC236}">
                      <a16:creationId xmlns:a16="http://schemas.microsoft.com/office/drawing/2014/main" id="{3907BEDD-E883-564D-B1D2-7B1D71D1DB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63" name="Line 127">
                    <a:extLst>
                      <a:ext uri="{FF2B5EF4-FFF2-40B4-BE49-F238E27FC236}">
                        <a16:creationId xmlns:a16="http://schemas.microsoft.com/office/drawing/2014/main" id="{E776A5B0-62E8-1244-9E3E-817FB7B327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4" name="Line 128">
                    <a:extLst>
                      <a:ext uri="{FF2B5EF4-FFF2-40B4-BE49-F238E27FC236}">
                        <a16:creationId xmlns:a16="http://schemas.microsoft.com/office/drawing/2014/main" id="{28D91E5A-06ED-DF43-B2F3-BFE644A43A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5" name="Line 129">
                    <a:extLst>
                      <a:ext uri="{FF2B5EF4-FFF2-40B4-BE49-F238E27FC236}">
                        <a16:creationId xmlns:a16="http://schemas.microsoft.com/office/drawing/2014/main" id="{8697668E-E500-594E-B890-A926D8687F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0" name="Line 130">
                  <a:extLst>
                    <a:ext uri="{FF2B5EF4-FFF2-40B4-BE49-F238E27FC236}">
                      <a16:creationId xmlns:a16="http://schemas.microsoft.com/office/drawing/2014/main" id="{8AEE4E51-FCFA-DE4B-86D4-B0FFDECB4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1" name="Line 130">
                  <a:extLst>
                    <a:ext uri="{FF2B5EF4-FFF2-40B4-BE49-F238E27FC236}">
                      <a16:creationId xmlns:a16="http://schemas.microsoft.com/office/drawing/2014/main" id="{FCADC49E-63AE-704D-9C33-ACD805A1C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2" name="Line 130">
                  <a:extLst>
                    <a:ext uri="{FF2B5EF4-FFF2-40B4-BE49-F238E27FC236}">
                      <a16:creationId xmlns:a16="http://schemas.microsoft.com/office/drawing/2014/main" id="{E5245A65-5652-9D4A-B389-4C10B5C5B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8" name="Freeform 323">
                <a:extLst>
                  <a:ext uri="{FF2B5EF4-FFF2-40B4-BE49-F238E27FC236}">
                    <a16:creationId xmlns:a16="http://schemas.microsoft.com/office/drawing/2014/main" id="{D11F3D3B-D854-224E-AB4B-E3AA9A4BB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" name="Group 324">
              <a:extLst>
                <a:ext uri="{FF2B5EF4-FFF2-40B4-BE49-F238E27FC236}">
                  <a16:creationId xmlns:a16="http://schemas.microsoft.com/office/drawing/2014/main" id="{748BE910-CF1C-D946-926E-2584B380631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2241" y="5633319"/>
              <a:ext cx="897551" cy="457200"/>
              <a:chOff x="2110" y="1699"/>
              <a:chExt cx="669" cy="288"/>
            </a:xfrm>
          </p:grpSpPr>
          <p:grpSp>
            <p:nvGrpSpPr>
              <p:cNvPr id="67" name="Group 125">
                <a:extLst>
                  <a:ext uri="{FF2B5EF4-FFF2-40B4-BE49-F238E27FC236}">
                    <a16:creationId xmlns:a16="http://schemas.microsoft.com/office/drawing/2014/main" id="{500C1BEA-CA5D-FB48-AF23-934D4C66B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69" name="Group 126">
                  <a:extLst>
                    <a:ext uri="{FF2B5EF4-FFF2-40B4-BE49-F238E27FC236}">
                      <a16:creationId xmlns:a16="http://schemas.microsoft.com/office/drawing/2014/main" id="{FD2C8F56-8B57-EC48-A734-20743AC8A3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73" name="Line 127">
                    <a:extLst>
                      <a:ext uri="{FF2B5EF4-FFF2-40B4-BE49-F238E27FC236}">
                        <a16:creationId xmlns:a16="http://schemas.microsoft.com/office/drawing/2014/main" id="{7AECF743-C83B-B140-B140-191D0CA6BF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4" name="Line 128">
                    <a:extLst>
                      <a:ext uri="{FF2B5EF4-FFF2-40B4-BE49-F238E27FC236}">
                        <a16:creationId xmlns:a16="http://schemas.microsoft.com/office/drawing/2014/main" id="{DC239D43-B3BD-0443-949A-84C1DF7CE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5" name="Line 129">
                    <a:extLst>
                      <a:ext uri="{FF2B5EF4-FFF2-40B4-BE49-F238E27FC236}">
                        <a16:creationId xmlns:a16="http://schemas.microsoft.com/office/drawing/2014/main" id="{8136A1ED-47BA-7945-9085-E3CDF20919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70" name="Line 130">
                  <a:extLst>
                    <a:ext uri="{FF2B5EF4-FFF2-40B4-BE49-F238E27FC236}">
                      <a16:creationId xmlns:a16="http://schemas.microsoft.com/office/drawing/2014/main" id="{B6173E7D-73A6-0544-BC3A-2B898906D5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1" name="Line 130">
                  <a:extLst>
                    <a:ext uri="{FF2B5EF4-FFF2-40B4-BE49-F238E27FC236}">
                      <a16:creationId xmlns:a16="http://schemas.microsoft.com/office/drawing/2014/main" id="{6EDA0D25-4579-7843-89B4-F96581D21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2" name="Line 130">
                  <a:extLst>
                    <a:ext uri="{FF2B5EF4-FFF2-40B4-BE49-F238E27FC236}">
                      <a16:creationId xmlns:a16="http://schemas.microsoft.com/office/drawing/2014/main" id="{D6CC8281-03A8-0049-BBEE-0ADB1DBF30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8" name="Freeform 323">
                <a:extLst>
                  <a:ext uri="{FF2B5EF4-FFF2-40B4-BE49-F238E27FC236}">
                    <a16:creationId xmlns:a16="http://schemas.microsoft.com/office/drawing/2014/main" id="{26D48827-B0C2-814C-A124-3859CF47A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40FF543-54BD-474E-848C-852056B5F4FD}"/>
                    </a:ext>
                  </a:extLst>
                </p:cNvPr>
                <p:cNvSpPr txBox="1"/>
                <p:nvPr/>
              </p:nvSpPr>
              <p:spPr>
                <a:xfrm>
                  <a:off x="6821959" y="3694363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40FF543-54BD-474E-848C-852056B5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959" y="3694363"/>
                  <a:ext cx="320537" cy="360099"/>
                </a:xfrm>
                <a:prstGeom prst="rect">
                  <a:avLst/>
                </a:prstGeom>
                <a:blipFill>
                  <a:blip r:embed="rId3"/>
                  <a:stretch>
                    <a:fillRect l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E8DD93C-C631-7648-B382-F11E6371E36C}"/>
                    </a:ext>
                  </a:extLst>
                </p:cNvPr>
                <p:cNvSpPr txBox="1"/>
                <p:nvPr/>
              </p:nvSpPr>
              <p:spPr>
                <a:xfrm>
                  <a:off x="7584126" y="3766567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E8DD93C-C631-7648-B382-F11E6371E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126" y="3766567"/>
                  <a:ext cx="320537" cy="360099"/>
                </a:xfrm>
                <a:prstGeom prst="rect">
                  <a:avLst/>
                </a:prstGeom>
                <a:blipFill>
                  <a:blip r:embed="rId4"/>
                  <a:stretch>
                    <a:fillRect l="-11111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2C8BF2F7-6A20-7843-B147-5523ADDC614B}"/>
                    </a:ext>
                  </a:extLst>
                </p:cNvPr>
                <p:cNvSpPr txBox="1"/>
                <p:nvPr/>
              </p:nvSpPr>
              <p:spPr>
                <a:xfrm>
                  <a:off x="7070060" y="4810262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2C8BF2F7-6A20-7843-B147-5523ADDC61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060" y="4810262"/>
                  <a:ext cx="320537" cy="360099"/>
                </a:xfrm>
                <a:prstGeom prst="rect">
                  <a:avLst/>
                </a:prstGeom>
                <a:blipFill>
                  <a:blip r:embed="rId5"/>
                  <a:stretch>
                    <a:fillRect l="-11538" r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78B4E85-99E3-A442-9A8B-C70E7E7F5358}"/>
                    </a:ext>
                  </a:extLst>
                </p:cNvPr>
                <p:cNvSpPr txBox="1"/>
                <p:nvPr/>
              </p:nvSpPr>
              <p:spPr>
                <a:xfrm>
                  <a:off x="6181183" y="4795588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78B4E85-99E3-A442-9A8B-C70E7E7F5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183" y="4795588"/>
                  <a:ext cx="320537" cy="360099"/>
                </a:xfrm>
                <a:prstGeom prst="rect">
                  <a:avLst/>
                </a:prstGeom>
                <a:blipFill>
                  <a:blip r:embed="rId6"/>
                  <a:stretch>
                    <a:fillRect l="-16000" r="-4000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2359F0A-027E-3348-A803-75835A912656}"/>
                  </a:ext>
                </a:extLst>
              </p:cNvPr>
              <p:cNvSpPr txBox="1"/>
              <p:nvPr/>
            </p:nvSpPr>
            <p:spPr>
              <a:xfrm>
                <a:off x="519958" y="3305361"/>
                <a:ext cx="320537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2359F0A-027E-3348-A803-75835A912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58" y="3305361"/>
                <a:ext cx="320537" cy="360099"/>
              </a:xfrm>
              <a:prstGeom prst="rect">
                <a:avLst/>
              </a:prstGeom>
              <a:blipFill>
                <a:blip r:embed="rId7"/>
                <a:stretch>
                  <a:fillRect l="-11538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7AFEFEB-8660-2949-AAF5-F1445F258633}"/>
              </a:ext>
            </a:extLst>
          </p:cNvPr>
          <p:cNvGrpSpPr/>
          <p:nvPr/>
        </p:nvGrpSpPr>
        <p:grpSpPr>
          <a:xfrm>
            <a:off x="833200" y="2530490"/>
            <a:ext cx="1732942" cy="1806474"/>
            <a:chOff x="789716" y="2170508"/>
            <a:chExt cx="1732942" cy="1806474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1618168" y="2170508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7" name="Group 367">
              <a:extLst>
                <a:ext uri="{FF2B5EF4-FFF2-40B4-BE49-F238E27FC236}">
                  <a16:creationId xmlns:a16="http://schemas.microsoft.com/office/drawing/2014/main" id="{31674BB8-44DA-2544-955D-5FA3F905C3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716" y="2603553"/>
              <a:ext cx="184150" cy="914400"/>
              <a:chOff x="691" y="3197"/>
              <a:chExt cx="116" cy="576"/>
            </a:xfrm>
          </p:grpSpPr>
          <p:sp>
            <p:nvSpPr>
              <p:cNvPr id="78" name="Freeform 244">
                <a:extLst>
                  <a:ext uri="{FF2B5EF4-FFF2-40B4-BE49-F238E27FC236}">
                    <a16:creationId xmlns:a16="http://schemas.microsoft.com/office/drawing/2014/main" id="{B8694414-C2C3-EF48-99E2-EBB12748F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366">
                <a:extLst>
                  <a:ext uri="{FF2B5EF4-FFF2-40B4-BE49-F238E27FC236}">
                    <a16:creationId xmlns:a16="http://schemas.microsoft.com/office/drawing/2014/main" id="{E8EE3777-C0C1-544E-8B5C-2C86FB7C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" name="Group 367">
              <a:extLst>
                <a:ext uri="{FF2B5EF4-FFF2-40B4-BE49-F238E27FC236}">
                  <a16:creationId xmlns:a16="http://schemas.microsoft.com/office/drawing/2014/main" id="{F074158C-A806-1E4B-AFC5-06FC292D8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5864" y="2603553"/>
              <a:ext cx="184150" cy="914400"/>
              <a:chOff x="691" y="3197"/>
              <a:chExt cx="116" cy="576"/>
            </a:xfrm>
          </p:grpSpPr>
          <p:sp>
            <p:nvSpPr>
              <p:cNvPr id="84" name="Freeform 244">
                <a:extLst>
                  <a:ext uri="{FF2B5EF4-FFF2-40B4-BE49-F238E27FC236}">
                    <a16:creationId xmlns:a16="http://schemas.microsoft.com/office/drawing/2014/main" id="{FFC459E7-1181-9B43-8E10-FC86B1B32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366">
                <a:extLst>
                  <a:ext uri="{FF2B5EF4-FFF2-40B4-BE49-F238E27FC236}">
                    <a16:creationId xmlns:a16="http://schemas.microsoft.com/office/drawing/2014/main" id="{89C359F3-CE75-3045-ACA0-D57B9433F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" name="Group 367">
              <a:extLst>
                <a:ext uri="{FF2B5EF4-FFF2-40B4-BE49-F238E27FC236}">
                  <a16:creationId xmlns:a16="http://schemas.microsoft.com/office/drawing/2014/main" id="{D5C9D5F5-3202-BA40-8F18-5724B9D27F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9444" y="2603553"/>
              <a:ext cx="184150" cy="914400"/>
              <a:chOff x="691" y="3197"/>
              <a:chExt cx="116" cy="576"/>
            </a:xfrm>
          </p:grpSpPr>
          <p:sp>
            <p:nvSpPr>
              <p:cNvPr id="87" name="Freeform 244">
                <a:extLst>
                  <a:ext uri="{FF2B5EF4-FFF2-40B4-BE49-F238E27FC236}">
                    <a16:creationId xmlns:a16="http://schemas.microsoft.com/office/drawing/2014/main" id="{67A66D12-F576-9346-BB9B-D83AE3EEE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366">
                <a:extLst>
                  <a:ext uri="{FF2B5EF4-FFF2-40B4-BE49-F238E27FC236}">
                    <a16:creationId xmlns:a16="http://schemas.microsoft.com/office/drawing/2014/main" id="{D2EFF1AC-AAE7-E24D-8CB2-01339994E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367">
              <a:extLst>
                <a:ext uri="{FF2B5EF4-FFF2-40B4-BE49-F238E27FC236}">
                  <a16:creationId xmlns:a16="http://schemas.microsoft.com/office/drawing/2014/main" id="{AC98D332-ECE7-DC42-BF34-15A152D86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8508" y="2603553"/>
              <a:ext cx="184150" cy="914400"/>
              <a:chOff x="691" y="3197"/>
              <a:chExt cx="116" cy="576"/>
            </a:xfrm>
          </p:grpSpPr>
          <p:sp>
            <p:nvSpPr>
              <p:cNvPr id="90" name="Freeform 244">
                <a:extLst>
                  <a:ext uri="{FF2B5EF4-FFF2-40B4-BE49-F238E27FC236}">
                    <a16:creationId xmlns:a16="http://schemas.microsoft.com/office/drawing/2014/main" id="{2FBA5521-1A6C-0D4E-8242-494E0B095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4D35C5DE-BAE4-7145-80FA-07245E22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480" y="2341857"/>
              <a:ext cx="1598614" cy="1635125"/>
              <a:chOff x="1986" y="957"/>
              <a:chExt cx="1007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6" y="957"/>
                <a:ext cx="1007" cy="1030"/>
                <a:chOff x="1461" y="1245"/>
                <a:chExt cx="1007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477" y="1987"/>
                  <a:ext cx="972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1" y="1418"/>
                  <a:ext cx="1007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C825718-DD47-2544-B174-690AE7B9388E}"/>
                    </a:ext>
                  </a:extLst>
                </p:cNvPr>
                <p:cNvSpPr txBox="1"/>
                <p:nvPr/>
              </p:nvSpPr>
              <p:spPr>
                <a:xfrm>
                  <a:off x="1047870" y="2945379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C825718-DD47-2544-B174-690AE7B938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870" y="2945379"/>
                  <a:ext cx="320537" cy="360099"/>
                </a:xfrm>
                <a:prstGeom prst="rect">
                  <a:avLst/>
                </a:prstGeom>
                <a:blipFill>
                  <a:blip r:embed="rId8"/>
                  <a:stretch>
                    <a:fillRect l="-15385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CCCBCD22-1A4D-7E40-80E1-22B53A0A99B5}"/>
                    </a:ext>
                  </a:extLst>
                </p:cNvPr>
                <p:cNvSpPr txBox="1"/>
                <p:nvPr/>
              </p:nvSpPr>
              <p:spPr>
                <a:xfrm>
                  <a:off x="2056210" y="2937584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CCCBCD22-1A4D-7E40-80E1-22B53A0A99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6210" y="2937584"/>
                  <a:ext cx="320537" cy="360099"/>
                </a:xfrm>
                <a:prstGeom prst="rect">
                  <a:avLst/>
                </a:prstGeom>
                <a:blipFill>
                  <a:blip r:embed="rId9"/>
                  <a:stretch>
                    <a:fillRect l="-11538" r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C4FBB8AD-75FC-8242-8FDB-96FA5CD39329}"/>
                    </a:ext>
                  </a:extLst>
                </p:cNvPr>
                <p:cNvSpPr txBox="1"/>
                <p:nvPr/>
              </p:nvSpPr>
              <p:spPr>
                <a:xfrm>
                  <a:off x="1582062" y="2930705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C4FBB8AD-75FC-8242-8FDB-96FA5CD393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062" y="2930705"/>
                  <a:ext cx="320537" cy="360099"/>
                </a:xfrm>
                <a:prstGeom prst="rect">
                  <a:avLst/>
                </a:prstGeom>
                <a:blipFill>
                  <a:blip r:embed="rId10"/>
                  <a:stretch>
                    <a:fillRect l="-15385" r="-3846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7EB180D-4276-594A-AC4B-807ACD754CF1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7450361" y="1719778"/>
            <a:ext cx="218454" cy="2537413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8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A17A48EA-BF3C-A344-9EDE-E94291D36F3D}"/>
              </a:ext>
            </a:extLst>
          </p:cNvPr>
          <p:cNvGrpSpPr/>
          <p:nvPr/>
        </p:nvGrpSpPr>
        <p:grpSpPr>
          <a:xfrm>
            <a:off x="5285141" y="3378009"/>
            <a:ext cx="6906859" cy="2580102"/>
            <a:chOff x="2008415" y="3240694"/>
            <a:chExt cx="9667286" cy="3300867"/>
          </a:xfrm>
        </p:grpSpPr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B1E98414-C2F0-3144-BD69-46D143680BDE}"/>
                </a:ext>
              </a:extLst>
            </p:cNvPr>
            <p:cNvSpPr/>
            <p:nvPr/>
          </p:nvSpPr>
          <p:spPr>
            <a:xfrm>
              <a:off x="2008415" y="3240694"/>
              <a:ext cx="9667286" cy="3300867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Parallelogram 107">
              <a:extLst>
                <a:ext uri="{FF2B5EF4-FFF2-40B4-BE49-F238E27FC236}">
                  <a16:creationId xmlns:a16="http://schemas.microsoft.com/office/drawing/2014/main" id="{8C62EB32-8D34-3949-8668-8041488B95EB}"/>
                </a:ext>
              </a:extLst>
            </p:cNvPr>
            <p:cNvSpPr/>
            <p:nvPr/>
          </p:nvSpPr>
          <p:spPr>
            <a:xfrm>
              <a:off x="4026797" y="3444708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to calculate </a:t>
            </a:r>
            <a:r>
              <a:rPr lang="en-US" sz="3200" dirty="0" err="1"/>
              <a:t>Z</a:t>
            </a:r>
            <a:r>
              <a:rPr lang="en-US" sz="3200" baseline="-25000" dirty="0" err="1"/>
              <a:t>i</a:t>
            </a:r>
            <a:endParaRPr lang="en-US" sz="3200" baseline="-25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AA4F9E-90BB-2A4E-8344-5B86CF36FFE1}"/>
              </a:ext>
            </a:extLst>
          </p:cNvPr>
          <p:cNvGrpSpPr/>
          <p:nvPr/>
        </p:nvGrpSpPr>
        <p:grpSpPr>
          <a:xfrm rot="668575">
            <a:off x="7279846" y="3351314"/>
            <a:ext cx="2861380" cy="2421230"/>
            <a:chOff x="5621072" y="1343170"/>
            <a:chExt cx="4756345" cy="37465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9292E3-BC9A-974B-AED3-D0AD17187386}"/>
                </a:ext>
              </a:extLst>
            </p:cNvPr>
            <p:cNvGrpSpPr/>
            <p:nvPr/>
          </p:nvGrpSpPr>
          <p:grpSpPr>
            <a:xfrm>
              <a:off x="5621072" y="1343170"/>
              <a:ext cx="4756345" cy="3746555"/>
              <a:chOff x="3348632" y="1321834"/>
              <a:chExt cx="4756345" cy="374655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B807D49-9993-5E4F-8D13-B2DEA49260CA}"/>
                  </a:ext>
                </a:extLst>
              </p:cNvPr>
              <p:cNvSpPr/>
              <p:nvPr/>
            </p:nvSpPr>
            <p:spPr>
              <a:xfrm>
                <a:off x="7835612" y="3991741"/>
                <a:ext cx="269365" cy="312784"/>
              </a:xfrm>
              <a:prstGeom prst="ellipse">
                <a:avLst/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0F8FA2C-5FDD-9C41-84D3-D454DDC17462}"/>
                  </a:ext>
                </a:extLst>
              </p:cNvPr>
              <p:cNvGrpSpPr/>
              <p:nvPr/>
            </p:nvGrpSpPr>
            <p:grpSpPr>
              <a:xfrm rot="2724140">
                <a:off x="3807675" y="862791"/>
                <a:ext cx="3746555" cy="4664642"/>
                <a:chOff x="5746637" y="638322"/>
                <a:chExt cx="3067532" cy="3635899"/>
              </a:xfrm>
            </p:grpSpPr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658E869D-880F-0C49-B6EF-B3320B98FC30}"/>
                    </a:ext>
                  </a:extLst>
                </p:cNvPr>
                <p:cNvSpPr/>
                <p:nvPr/>
              </p:nvSpPr>
              <p:spPr>
                <a:xfrm rot="13372423">
                  <a:off x="8182610" y="1910833"/>
                  <a:ext cx="631559" cy="289342"/>
                </a:xfrm>
                <a:prstGeom prst="arc">
                  <a:avLst/>
                </a:prstGeom>
                <a:noFill/>
                <a:ln w="28575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3303F9BF-CA75-9C42-808E-B061E206DA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875860">
                  <a:off x="6247696" y="842421"/>
                  <a:ext cx="2520023" cy="211182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A32F7680-6696-DB4C-9843-59CEEBF81A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875860">
                  <a:off x="5997363" y="2194492"/>
                  <a:ext cx="3310564" cy="8488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33DFE9F9-0B7A-CA43-BCAF-4F305A6B32E2}"/>
                    </a:ext>
                  </a:extLst>
                </p:cNvPr>
                <p:cNvSpPr/>
                <p:nvPr/>
              </p:nvSpPr>
              <p:spPr>
                <a:xfrm rot="13372423">
                  <a:off x="5746637" y="1998513"/>
                  <a:ext cx="2253624" cy="1607057"/>
                </a:xfrm>
                <a:prstGeom prst="arc">
                  <a:avLst>
                    <a:gd name="adj1" fmla="val 16200000"/>
                    <a:gd name="adj2" fmla="val 21509604"/>
                  </a:avLst>
                </a:prstGeom>
                <a:ln w="2857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B69E0CB-CDE1-5340-9EA7-F0D77447EA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05499" y="2082260"/>
              <a:ext cx="4207714" cy="20126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367">
              <a:extLst>
                <a:ext uri="{FF2B5EF4-FFF2-40B4-BE49-F238E27FC236}">
                  <a16:creationId xmlns:a16="http://schemas.microsoft.com/office/drawing/2014/main" id="{D0988D98-1630-644A-8A6A-74AF29E71941}"/>
                </a:ext>
              </a:extLst>
            </p:cNvPr>
            <p:cNvGrpSpPr>
              <a:grpSpLocks/>
            </p:cNvGrpSpPr>
            <p:nvPr/>
          </p:nvGrpSpPr>
          <p:grpSpPr bwMode="auto">
            <a:xfrm rot="17673285">
              <a:off x="9487244" y="3315939"/>
              <a:ext cx="401637" cy="914400"/>
              <a:chOff x="691" y="3197"/>
              <a:chExt cx="253" cy="576"/>
            </a:xfrm>
          </p:grpSpPr>
          <p:grpSp>
            <p:nvGrpSpPr>
              <p:cNvPr id="44" name="Group 243">
                <a:extLst>
                  <a:ext uri="{FF2B5EF4-FFF2-40B4-BE49-F238E27FC236}">
                    <a16:creationId xmlns:a16="http://schemas.microsoft.com/office/drawing/2014/main" id="{C137C332-EE88-6341-8089-E047FC118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46" name="Freeform 244">
                  <a:extLst>
                    <a:ext uri="{FF2B5EF4-FFF2-40B4-BE49-F238E27FC236}">
                      <a16:creationId xmlns:a16="http://schemas.microsoft.com/office/drawing/2014/main" id="{37A93A08-8D16-8544-B639-AAD8E7CC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Text Box 245">
                  <a:extLst>
                    <a:ext uri="{FF2B5EF4-FFF2-40B4-BE49-F238E27FC236}">
                      <a16:creationId xmlns:a16="http://schemas.microsoft.com/office/drawing/2014/main" id="{560E9049-59A8-0C43-9D51-9B6A41EE6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45" name="Freeform 366">
                <a:extLst>
                  <a:ext uri="{FF2B5EF4-FFF2-40B4-BE49-F238E27FC236}">
                    <a16:creationId xmlns:a16="http://schemas.microsoft.com/office/drawing/2014/main" id="{53DD9177-1AA8-894B-A29E-9D826C98F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" name="Group 367">
              <a:extLst>
                <a:ext uri="{FF2B5EF4-FFF2-40B4-BE49-F238E27FC236}">
                  <a16:creationId xmlns:a16="http://schemas.microsoft.com/office/drawing/2014/main" id="{D4771C5E-691D-5548-A862-5DFCC172406A}"/>
                </a:ext>
              </a:extLst>
            </p:cNvPr>
            <p:cNvGrpSpPr>
              <a:grpSpLocks/>
            </p:cNvGrpSpPr>
            <p:nvPr/>
          </p:nvGrpSpPr>
          <p:grpSpPr bwMode="auto">
            <a:xfrm rot="18943706">
              <a:off x="8694059" y="2776421"/>
              <a:ext cx="401637" cy="914400"/>
              <a:chOff x="691" y="3197"/>
              <a:chExt cx="253" cy="576"/>
            </a:xfrm>
          </p:grpSpPr>
          <p:grpSp>
            <p:nvGrpSpPr>
              <p:cNvPr id="50" name="Group 243">
                <a:extLst>
                  <a:ext uri="{FF2B5EF4-FFF2-40B4-BE49-F238E27FC236}">
                    <a16:creationId xmlns:a16="http://schemas.microsoft.com/office/drawing/2014/main" id="{0C55AE6D-11D8-D240-9332-D47E1C8E44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52" name="Freeform 244">
                  <a:extLst>
                    <a:ext uri="{FF2B5EF4-FFF2-40B4-BE49-F238E27FC236}">
                      <a16:creationId xmlns:a16="http://schemas.microsoft.com/office/drawing/2014/main" id="{E960D980-5456-E743-AACF-C179EFA44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Text Box 245">
                  <a:extLst>
                    <a:ext uri="{FF2B5EF4-FFF2-40B4-BE49-F238E27FC236}">
                      <a16:creationId xmlns:a16="http://schemas.microsoft.com/office/drawing/2014/main" id="{24ABE5A5-B4E5-8246-BE07-8837D0D1C4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51" name="Freeform 366">
                <a:extLst>
                  <a:ext uri="{FF2B5EF4-FFF2-40B4-BE49-F238E27FC236}">
                    <a16:creationId xmlns:a16="http://schemas.microsoft.com/office/drawing/2014/main" id="{CB146BD3-5028-F246-B6C6-513EE058D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4" name="Group 367">
              <a:extLst>
                <a:ext uri="{FF2B5EF4-FFF2-40B4-BE49-F238E27FC236}">
                  <a16:creationId xmlns:a16="http://schemas.microsoft.com/office/drawing/2014/main" id="{FAE33423-00A0-4149-82A9-AC1D28E55B0E}"/>
                </a:ext>
              </a:extLst>
            </p:cNvPr>
            <p:cNvGrpSpPr>
              <a:grpSpLocks/>
            </p:cNvGrpSpPr>
            <p:nvPr/>
          </p:nvGrpSpPr>
          <p:grpSpPr bwMode="auto">
            <a:xfrm rot="17193233" flipH="1">
              <a:off x="8414270" y="3293610"/>
              <a:ext cx="458091" cy="914400"/>
              <a:chOff x="691" y="3197"/>
              <a:chExt cx="253" cy="576"/>
            </a:xfrm>
          </p:grpSpPr>
          <p:grpSp>
            <p:nvGrpSpPr>
              <p:cNvPr id="55" name="Group 243">
                <a:extLst>
                  <a:ext uri="{FF2B5EF4-FFF2-40B4-BE49-F238E27FC236}">
                    <a16:creationId xmlns:a16="http://schemas.microsoft.com/office/drawing/2014/main" id="{699500EE-AD15-704B-8C36-33296377C5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57" name="Freeform 244">
                  <a:extLst>
                    <a:ext uri="{FF2B5EF4-FFF2-40B4-BE49-F238E27FC236}">
                      <a16:creationId xmlns:a16="http://schemas.microsoft.com/office/drawing/2014/main" id="{4DBF8C9F-7EDF-A842-8614-F77F67F39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Text Box 245">
                  <a:extLst>
                    <a:ext uri="{FF2B5EF4-FFF2-40B4-BE49-F238E27FC236}">
                      <a16:creationId xmlns:a16="http://schemas.microsoft.com/office/drawing/2014/main" id="{CE9A4485-B2CE-1341-B5F4-735609EFB0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56" name="Freeform 366">
                <a:extLst>
                  <a:ext uri="{FF2B5EF4-FFF2-40B4-BE49-F238E27FC236}">
                    <a16:creationId xmlns:a16="http://schemas.microsoft.com/office/drawing/2014/main" id="{BCF4FF07-ADA3-7442-87E2-A8E24029E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" name="Group 367">
              <a:extLst>
                <a:ext uri="{FF2B5EF4-FFF2-40B4-BE49-F238E27FC236}">
                  <a16:creationId xmlns:a16="http://schemas.microsoft.com/office/drawing/2014/main" id="{E685342C-A75E-224C-A2A5-197D7D61F2FD}"/>
                </a:ext>
              </a:extLst>
            </p:cNvPr>
            <p:cNvGrpSpPr>
              <a:grpSpLocks/>
            </p:cNvGrpSpPr>
            <p:nvPr/>
          </p:nvGrpSpPr>
          <p:grpSpPr bwMode="auto">
            <a:xfrm rot="18284170">
              <a:off x="7954316" y="2211323"/>
              <a:ext cx="401637" cy="914400"/>
              <a:chOff x="691" y="3197"/>
              <a:chExt cx="253" cy="576"/>
            </a:xfrm>
          </p:grpSpPr>
          <p:grpSp>
            <p:nvGrpSpPr>
              <p:cNvPr id="60" name="Group 243">
                <a:extLst>
                  <a:ext uri="{FF2B5EF4-FFF2-40B4-BE49-F238E27FC236}">
                    <a16:creationId xmlns:a16="http://schemas.microsoft.com/office/drawing/2014/main" id="{ED103766-5D03-914B-BBEC-B7F89C35B2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62" name="Freeform 244">
                  <a:extLst>
                    <a:ext uri="{FF2B5EF4-FFF2-40B4-BE49-F238E27FC236}">
                      <a16:creationId xmlns:a16="http://schemas.microsoft.com/office/drawing/2014/main" id="{9C0A0C4F-215A-FA40-8352-2FADFA1EA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Text Box 245">
                  <a:extLst>
                    <a:ext uri="{FF2B5EF4-FFF2-40B4-BE49-F238E27FC236}">
                      <a16:creationId xmlns:a16="http://schemas.microsoft.com/office/drawing/2014/main" id="{39A80E18-3702-074F-98C2-940D53C96D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61" name="Freeform 366">
                <a:extLst>
                  <a:ext uri="{FF2B5EF4-FFF2-40B4-BE49-F238E27FC236}">
                    <a16:creationId xmlns:a16="http://schemas.microsoft.com/office/drawing/2014/main" id="{491CBD6B-9C96-7341-AFC4-5C8D03EFD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" name="Group 367">
              <a:extLst>
                <a:ext uri="{FF2B5EF4-FFF2-40B4-BE49-F238E27FC236}">
                  <a16:creationId xmlns:a16="http://schemas.microsoft.com/office/drawing/2014/main" id="{44427B6E-BA20-794E-9C71-FBAF4D3CC6A6}"/>
                </a:ext>
              </a:extLst>
            </p:cNvPr>
            <p:cNvGrpSpPr>
              <a:grpSpLocks/>
            </p:cNvGrpSpPr>
            <p:nvPr/>
          </p:nvGrpSpPr>
          <p:grpSpPr bwMode="auto">
            <a:xfrm rot="17904598">
              <a:off x="7744871" y="2537177"/>
              <a:ext cx="401637" cy="914400"/>
              <a:chOff x="691" y="3197"/>
              <a:chExt cx="253" cy="576"/>
            </a:xfrm>
          </p:grpSpPr>
          <p:grpSp>
            <p:nvGrpSpPr>
              <p:cNvPr id="65" name="Group 243">
                <a:extLst>
                  <a:ext uri="{FF2B5EF4-FFF2-40B4-BE49-F238E27FC236}">
                    <a16:creationId xmlns:a16="http://schemas.microsoft.com/office/drawing/2014/main" id="{EA95702D-C299-074E-BDDB-BA8442833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67" name="Freeform 244">
                  <a:extLst>
                    <a:ext uri="{FF2B5EF4-FFF2-40B4-BE49-F238E27FC236}">
                      <a16:creationId xmlns:a16="http://schemas.microsoft.com/office/drawing/2014/main" id="{A2E3A2C2-C7C9-F04C-A197-B6123E0E0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Text Box 245">
                  <a:extLst>
                    <a:ext uri="{FF2B5EF4-FFF2-40B4-BE49-F238E27FC236}">
                      <a16:creationId xmlns:a16="http://schemas.microsoft.com/office/drawing/2014/main" id="{408B2FAA-2285-2643-AF35-27C99FA13F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66" name="Freeform 366">
                <a:extLst>
                  <a:ext uri="{FF2B5EF4-FFF2-40B4-BE49-F238E27FC236}">
                    <a16:creationId xmlns:a16="http://schemas.microsoft.com/office/drawing/2014/main" id="{679483EC-AD31-C045-9FBF-483E379A2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9" name="Group 367">
              <a:extLst>
                <a:ext uri="{FF2B5EF4-FFF2-40B4-BE49-F238E27FC236}">
                  <a16:creationId xmlns:a16="http://schemas.microsoft.com/office/drawing/2014/main" id="{2151AF24-3AE2-6D4C-A6C4-EC8EBDC8F4E1}"/>
                </a:ext>
              </a:extLst>
            </p:cNvPr>
            <p:cNvGrpSpPr>
              <a:grpSpLocks/>
            </p:cNvGrpSpPr>
            <p:nvPr/>
          </p:nvGrpSpPr>
          <p:grpSpPr bwMode="auto">
            <a:xfrm rot="17426648">
              <a:off x="7568218" y="2804725"/>
              <a:ext cx="401637" cy="914400"/>
              <a:chOff x="691" y="3197"/>
              <a:chExt cx="253" cy="576"/>
            </a:xfrm>
          </p:grpSpPr>
          <p:grpSp>
            <p:nvGrpSpPr>
              <p:cNvPr id="70" name="Group 243">
                <a:extLst>
                  <a:ext uri="{FF2B5EF4-FFF2-40B4-BE49-F238E27FC236}">
                    <a16:creationId xmlns:a16="http://schemas.microsoft.com/office/drawing/2014/main" id="{40904B65-4C84-FE4C-A738-626153BAE1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72" name="Freeform 244">
                  <a:extLst>
                    <a:ext uri="{FF2B5EF4-FFF2-40B4-BE49-F238E27FC236}">
                      <a16:creationId xmlns:a16="http://schemas.microsoft.com/office/drawing/2014/main" id="{84BECF2E-7D88-C747-8048-FDBABE951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Text Box 245">
                  <a:extLst>
                    <a:ext uri="{FF2B5EF4-FFF2-40B4-BE49-F238E27FC236}">
                      <a16:creationId xmlns:a16="http://schemas.microsoft.com/office/drawing/2014/main" id="{70E6B424-6359-3343-B68C-568869F347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71" name="Freeform 366">
                <a:extLst>
                  <a:ext uri="{FF2B5EF4-FFF2-40B4-BE49-F238E27FC236}">
                    <a16:creationId xmlns:a16="http://schemas.microsoft.com/office/drawing/2014/main" id="{21268ED2-84A3-4447-AEC2-F9C058485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" name="Group 367">
              <a:extLst>
                <a:ext uri="{FF2B5EF4-FFF2-40B4-BE49-F238E27FC236}">
                  <a16:creationId xmlns:a16="http://schemas.microsoft.com/office/drawing/2014/main" id="{0B4AD079-E074-9C43-9E06-E7FD6715BD42}"/>
                </a:ext>
              </a:extLst>
            </p:cNvPr>
            <p:cNvGrpSpPr>
              <a:grpSpLocks/>
            </p:cNvGrpSpPr>
            <p:nvPr/>
          </p:nvGrpSpPr>
          <p:grpSpPr bwMode="auto">
            <a:xfrm rot="18284170">
              <a:off x="7238692" y="1598281"/>
              <a:ext cx="401637" cy="914400"/>
              <a:chOff x="691" y="3197"/>
              <a:chExt cx="253" cy="576"/>
            </a:xfrm>
          </p:grpSpPr>
          <p:grpSp>
            <p:nvGrpSpPr>
              <p:cNvPr id="75" name="Group 243">
                <a:extLst>
                  <a:ext uri="{FF2B5EF4-FFF2-40B4-BE49-F238E27FC236}">
                    <a16:creationId xmlns:a16="http://schemas.microsoft.com/office/drawing/2014/main" id="{D145C551-CD17-4C40-B26A-59C87385A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77" name="Freeform 244">
                  <a:extLst>
                    <a:ext uri="{FF2B5EF4-FFF2-40B4-BE49-F238E27FC236}">
                      <a16:creationId xmlns:a16="http://schemas.microsoft.com/office/drawing/2014/main" id="{4A0889D2-7BCA-2D44-8E2B-CA1A0DF47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Text Box 245">
                  <a:extLst>
                    <a:ext uri="{FF2B5EF4-FFF2-40B4-BE49-F238E27FC236}">
                      <a16:creationId xmlns:a16="http://schemas.microsoft.com/office/drawing/2014/main" id="{4C4BAA59-A6D0-7C4F-9531-5056F81DD3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 dirty="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76" name="Freeform 366">
                <a:extLst>
                  <a:ext uri="{FF2B5EF4-FFF2-40B4-BE49-F238E27FC236}">
                    <a16:creationId xmlns:a16="http://schemas.microsoft.com/office/drawing/2014/main" id="{25AAE239-AB69-D242-9605-412253FF2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9" name="Group 367">
              <a:extLst>
                <a:ext uri="{FF2B5EF4-FFF2-40B4-BE49-F238E27FC236}">
                  <a16:creationId xmlns:a16="http://schemas.microsoft.com/office/drawing/2014/main" id="{87515145-21EE-D143-96B8-93869F5770BD}"/>
                </a:ext>
              </a:extLst>
            </p:cNvPr>
            <p:cNvGrpSpPr>
              <a:grpSpLocks/>
            </p:cNvGrpSpPr>
            <p:nvPr/>
          </p:nvGrpSpPr>
          <p:grpSpPr bwMode="auto">
            <a:xfrm rot="17904598">
              <a:off x="7029247" y="1924135"/>
              <a:ext cx="401637" cy="914400"/>
              <a:chOff x="691" y="3197"/>
              <a:chExt cx="253" cy="576"/>
            </a:xfrm>
          </p:grpSpPr>
          <p:grpSp>
            <p:nvGrpSpPr>
              <p:cNvPr id="80" name="Group 243">
                <a:extLst>
                  <a:ext uri="{FF2B5EF4-FFF2-40B4-BE49-F238E27FC236}">
                    <a16:creationId xmlns:a16="http://schemas.microsoft.com/office/drawing/2014/main" id="{95028BBF-1317-0C40-8AE4-48A4D23355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82" name="Freeform 244">
                  <a:extLst>
                    <a:ext uri="{FF2B5EF4-FFF2-40B4-BE49-F238E27FC236}">
                      <a16:creationId xmlns:a16="http://schemas.microsoft.com/office/drawing/2014/main" id="{7B201448-C45F-4548-8559-C617CA530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Text Box 245">
                  <a:extLst>
                    <a:ext uri="{FF2B5EF4-FFF2-40B4-BE49-F238E27FC236}">
                      <a16:creationId xmlns:a16="http://schemas.microsoft.com/office/drawing/2014/main" id="{CB264032-063B-7A49-857B-A6A9F2F5A7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81" name="Freeform 366">
                <a:extLst>
                  <a:ext uri="{FF2B5EF4-FFF2-40B4-BE49-F238E27FC236}">
                    <a16:creationId xmlns:a16="http://schemas.microsoft.com/office/drawing/2014/main" id="{11BDD7A8-DCE9-E44E-9EEA-5F8F1776A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4" name="Group 367">
              <a:extLst>
                <a:ext uri="{FF2B5EF4-FFF2-40B4-BE49-F238E27FC236}">
                  <a16:creationId xmlns:a16="http://schemas.microsoft.com/office/drawing/2014/main" id="{2A53A199-048C-F748-8B10-F703BC4AE145}"/>
                </a:ext>
              </a:extLst>
            </p:cNvPr>
            <p:cNvGrpSpPr>
              <a:grpSpLocks/>
            </p:cNvGrpSpPr>
            <p:nvPr/>
          </p:nvGrpSpPr>
          <p:grpSpPr bwMode="auto">
            <a:xfrm rot="17426648">
              <a:off x="6852594" y="2191683"/>
              <a:ext cx="401637" cy="914400"/>
              <a:chOff x="691" y="3197"/>
              <a:chExt cx="253" cy="576"/>
            </a:xfrm>
          </p:grpSpPr>
          <p:grpSp>
            <p:nvGrpSpPr>
              <p:cNvPr id="85" name="Group 243">
                <a:extLst>
                  <a:ext uri="{FF2B5EF4-FFF2-40B4-BE49-F238E27FC236}">
                    <a16:creationId xmlns:a16="http://schemas.microsoft.com/office/drawing/2014/main" id="{03E2201C-8A9D-624A-93DA-8F6C90A2B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87" name="Freeform 244">
                  <a:extLst>
                    <a:ext uri="{FF2B5EF4-FFF2-40B4-BE49-F238E27FC236}">
                      <a16:creationId xmlns:a16="http://schemas.microsoft.com/office/drawing/2014/main" id="{ABF87C31-696C-2A43-8E50-84442BB77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Text Box 245">
                  <a:extLst>
                    <a:ext uri="{FF2B5EF4-FFF2-40B4-BE49-F238E27FC236}">
                      <a16:creationId xmlns:a16="http://schemas.microsoft.com/office/drawing/2014/main" id="{02A3BA44-5B5A-EC4E-9894-CBA7CD02E6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86" name="Freeform 366">
                <a:extLst>
                  <a:ext uri="{FF2B5EF4-FFF2-40B4-BE49-F238E27FC236}">
                    <a16:creationId xmlns:a16="http://schemas.microsoft.com/office/drawing/2014/main" id="{68E483AA-E148-A84A-AAB9-98BB04B4B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367">
              <a:extLst>
                <a:ext uri="{FF2B5EF4-FFF2-40B4-BE49-F238E27FC236}">
                  <a16:creationId xmlns:a16="http://schemas.microsoft.com/office/drawing/2014/main" id="{DBB459E4-199C-EB44-8459-DEC0DA9B1A99}"/>
                </a:ext>
              </a:extLst>
            </p:cNvPr>
            <p:cNvGrpSpPr>
              <a:grpSpLocks/>
            </p:cNvGrpSpPr>
            <p:nvPr/>
          </p:nvGrpSpPr>
          <p:grpSpPr bwMode="auto">
            <a:xfrm rot="17426648">
              <a:off x="6630449" y="2520183"/>
              <a:ext cx="401637" cy="914400"/>
              <a:chOff x="691" y="3197"/>
              <a:chExt cx="253" cy="576"/>
            </a:xfrm>
          </p:grpSpPr>
          <p:grpSp>
            <p:nvGrpSpPr>
              <p:cNvPr id="90" name="Group 243">
                <a:extLst>
                  <a:ext uri="{FF2B5EF4-FFF2-40B4-BE49-F238E27FC236}">
                    <a16:creationId xmlns:a16="http://schemas.microsoft.com/office/drawing/2014/main" id="{574A93A2-089C-7D4B-BC57-265C63D1EB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92" name="Freeform 244">
                  <a:extLst>
                    <a:ext uri="{FF2B5EF4-FFF2-40B4-BE49-F238E27FC236}">
                      <a16:creationId xmlns:a16="http://schemas.microsoft.com/office/drawing/2014/main" id="{2508E70C-10D0-C146-B08E-C68CAC66D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 Box 245">
                  <a:extLst>
                    <a:ext uri="{FF2B5EF4-FFF2-40B4-BE49-F238E27FC236}">
                      <a16:creationId xmlns:a16="http://schemas.microsoft.com/office/drawing/2014/main" id="{C9C0D1BD-D768-6A49-8F30-34E45F666E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FD534F91-5B8A-D64E-BE90-6E74D02B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7D3A4FA3-682A-FE49-A784-1DAF66DD01BF}"/>
              </a:ext>
            </a:extLst>
          </p:cNvPr>
          <p:cNvSpPr txBox="1"/>
          <p:nvPr/>
        </p:nvSpPr>
        <p:spPr>
          <a:xfrm>
            <a:off x="758934" y="823143"/>
            <a:ext cx="10213866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impedance  Z seen by a propagating signal does not increase linearly with the distance r since the signal spreads on a larger area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84FCC45-D898-A643-B53A-8F7856F2295D}"/>
              </a:ext>
            </a:extLst>
          </p:cNvPr>
          <p:cNvSpPr txBox="1"/>
          <p:nvPr/>
        </p:nvSpPr>
        <p:spPr>
          <a:xfrm>
            <a:off x="777786" y="1660120"/>
            <a:ext cx="6056328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resistance R per unit distance decreases as the circumference C becomes larger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B2E3C4-A476-B448-9234-D425A58E317B}"/>
                  </a:ext>
                </a:extLst>
              </p:cNvPr>
              <p:cNvSpPr txBox="1"/>
              <p:nvPr/>
            </p:nvSpPr>
            <p:spPr>
              <a:xfrm>
                <a:off x="1604265" y="2488507"/>
                <a:ext cx="2954206" cy="13400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800000"/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2400" i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B2E3C4-A476-B448-9234-D425A58E3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65" y="2488507"/>
                <a:ext cx="2954206" cy="13400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CD2C1B86-8D51-B94B-A861-A185E0F85FC6}"/>
              </a:ext>
            </a:extLst>
          </p:cNvPr>
          <p:cNvSpPr txBox="1"/>
          <p:nvPr/>
        </p:nvSpPr>
        <p:spPr>
          <a:xfrm>
            <a:off x="768936" y="3236531"/>
            <a:ext cx="5132146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impedance Z up to  radius r is therefore: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26B335-2C99-A349-9FFA-1D2B15A40466}"/>
                  </a:ext>
                </a:extLst>
              </p:cNvPr>
              <p:cNvSpPr txBox="1"/>
              <p:nvPr/>
            </p:nvSpPr>
            <p:spPr>
              <a:xfrm>
                <a:off x="1406719" y="3785305"/>
                <a:ext cx="3352713" cy="10864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)∝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nary>
                        <m:naryPr>
                          <m:ctrlPr>
                            <a:rPr lang="en-US" sz="240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∝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𝑙𝑛</m:t>
                              </m:r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i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26B335-2C99-A349-9FFA-1D2B15A40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719" y="3785305"/>
                <a:ext cx="3352713" cy="1086451"/>
              </a:xfrm>
              <a:prstGeom prst="rect">
                <a:avLst/>
              </a:prstGeom>
              <a:blipFill>
                <a:blip r:embed="rId3"/>
                <a:stretch>
                  <a:fillRect l="-2642" t="-116092" r="-2642" b="-20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F498AFFA-B2DC-944A-B84D-1DBE85BBE770}"/>
              </a:ext>
            </a:extLst>
          </p:cNvPr>
          <p:cNvSpPr txBox="1"/>
          <p:nvPr/>
        </p:nvSpPr>
        <p:spPr>
          <a:xfrm>
            <a:off x="7915116" y="3399436"/>
            <a:ext cx="261610" cy="424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baseline="-25000" dirty="0">
                <a:solidFill>
                  <a:srgbClr val="800000"/>
                </a:solidFill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F333F-FC88-8840-BC49-384BABC808FD}"/>
              </a:ext>
            </a:extLst>
          </p:cNvPr>
          <p:cNvSpPr txBox="1"/>
          <p:nvPr/>
        </p:nvSpPr>
        <p:spPr>
          <a:xfrm>
            <a:off x="9854321" y="5477007"/>
            <a:ext cx="1130438" cy="341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Hit 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4B6580-8BEE-F74A-B46C-686B711E5604}"/>
                  </a:ext>
                </a:extLst>
              </p:cNvPr>
              <p:cNvSpPr txBox="1"/>
              <p:nvPr/>
            </p:nvSpPr>
            <p:spPr>
              <a:xfrm>
                <a:off x="9805051" y="4762618"/>
                <a:ext cx="219612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4B6580-8BEE-F74A-B46C-686B711E5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051" y="4762618"/>
                <a:ext cx="219612" cy="360099"/>
              </a:xfrm>
              <a:prstGeom prst="rect">
                <a:avLst/>
              </a:prstGeom>
              <a:blipFill>
                <a:blip r:embed="rId4"/>
                <a:stretch>
                  <a:fillRect l="-11111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395BF6C-DF56-3B45-A1E8-ABE868A72BF1}"/>
                  </a:ext>
                </a:extLst>
              </p:cNvPr>
              <p:cNvSpPr txBox="1"/>
              <p:nvPr/>
            </p:nvSpPr>
            <p:spPr>
              <a:xfrm>
                <a:off x="703179" y="4863813"/>
                <a:ext cx="6374954" cy="41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the angle (larger pad, smaller resistance) 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395BF6C-DF56-3B45-A1E8-ABE868A7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79" y="4863813"/>
                <a:ext cx="6374954" cy="413703"/>
              </a:xfrm>
              <a:prstGeom prst="rect">
                <a:avLst/>
              </a:prstGeom>
              <a:blipFill>
                <a:blip r:embed="rId5"/>
                <a:stretch>
                  <a:fillRect l="-596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6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204" name="Title 203">
            <a:extLst>
              <a:ext uri="{FF2B5EF4-FFF2-40B4-BE49-F238E27FC236}">
                <a16:creationId xmlns:a16="http://schemas.microsoft.com/office/drawing/2014/main" id="{DF1957C2-5660-484E-B42C-FF2A76E7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main formula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730372" y="751975"/>
            <a:ext cx="4801314" cy="413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fraction of signal seen in each pad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3357570" y="841701"/>
                <a:ext cx="2898294" cy="1736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0" y="841701"/>
                <a:ext cx="2898294" cy="1736373"/>
              </a:xfrm>
              <a:prstGeom prst="rect">
                <a:avLst/>
              </a:prstGeom>
              <a:blipFill>
                <a:blip r:embed="rId2"/>
                <a:stretch>
                  <a:fillRect l="-1747" r="-2620" b="-4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4B5CDE8-6910-AE4A-8901-FF1FC82A09F4}"/>
              </a:ext>
            </a:extLst>
          </p:cNvPr>
          <p:cNvGrpSpPr/>
          <p:nvPr/>
        </p:nvGrpSpPr>
        <p:grpSpPr>
          <a:xfrm>
            <a:off x="5918200" y="3353425"/>
            <a:ext cx="6002867" cy="2319423"/>
            <a:chOff x="5918199" y="4089400"/>
            <a:chExt cx="6002867" cy="23194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F7691B-796D-8340-AC0B-EFFA8A968633}"/>
                </a:ext>
              </a:extLst>
            </p:cNvPr>
            <p:cNvGrpSpPr/>
            <p:nvPr/>
          </p:nvGrpSpPr>
          <p:grpSpPr>
            <a:xfrm>
              <a:off x="5918199" y="4089400"/>
              <a:ext cx="6002867" cy="2319423"/>
              <a:chOff x="2253781" y="2685908"/>
              <a:chExt cx="9667286" cy="37229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0C171-D254-2A4D-B8D0-9D342543B9BB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D0934601-72CA-AD41-A750-98D62911921D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78E81615-C1D9-A746-BA0A-9E38BFFB4B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171FBD65-8163-A443-ADF3-2486ADF50673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Parallelogram 14">
                  <a:extLst>
                    <a:ext uri="{FF2B5EF4-FFF2-40B4-BE49-F238E27FC236}">
                      <a16:creationId xmlns:a16="http://schemas.microsoft.com/office/drawing/2014/main" id="{05FC486D-EE55-7243-A5E9-4BCEF2D79E27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Parallelogram 12">
                  <a:extLst>
                    <a:ext uri="{FF2B5EF4-FFF2-40B4-BE49-F238E27FC236}">
                      <a16:creationId xmlns:a16="http://schemas.microsoft.com/office/drawing/2014/main" id="{6ED8D3C9-D23A-7646-9896-7E7821F3B9F9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6692616" y="369733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4582134">
                <a:off x="7657275" y="3724258"/>
                <a:ext cx="283103" cy="1171309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7291574" y="4343484"/>
                <a:ext cx="265200" cy="867381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 rot="4391373">
                <a:off x="6176825" y="3941252"/>
                <a:ext cx="287026" cy="1483044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CC2FA5-FADA-DB43-B161-470A8615E00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24">
                <a:extLst>
                  <a:ext uri="{FF2B5EF4-FFF2-40B4-BE49-F238E27FC236}">
                    <a16:creationId xmlns:a16="http://schemas.microsoft.com/office/drawing/2014/main" id="{E62B17A7-E240-4B47-92E5-1A5717283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37" name="Group 125">
                  <a:extLst>
                    <a:ext uri="{FF2B5EF4-FFF2-40B4-BE49-F238E27FC236}">
                      <a16:creationId xmlns:a16="http://schemas.microsoft.com/office/drawing/2014/main" id="{C4BF53CC-B18C-9F4A-A14F-35C3AF8D8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9" name="Group 126">
                    <a:extLst>
                      <a:ext uri="{FF2B5EF4-FFF2-40B4-BE49-F238E27FC236}">
                        <a16:creationId xmlns:a16="http://schemas.microsoft.com/office/drawing/2014/main" id="{87A13247-383C-C643-ABE1-662AE8A014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1" name="Line 127">
                      <a:extLst>
                        <a:ext uri="{FF2B5EF4-FFF2-40B4-BE49-F238E27FC236}">
                          <a16:creationId xmlns:a16="http://schemas.microsoft.com/office/drawing/2014/main" id="{FF99E4A5-FFC0-5E48-9949-93BCF2EA0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Line 128">
                      <a:extLst>
                        <a:ext uri="{FF2B5EF4-FFF2-40B4-BE49-F238E27FC236}">
                          <a16:creationId xmlns:a16="http://schemas.microsoft.com/office/drawing/2014/main" id="{3F228BC7-94A6-6C4E-B2D2-BF95B5CCD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3" name="Line 129">
                      <a:extLst>
                        <a:ext uri="{FF2B5EF4-FFF2-40B4-BE49-F238E27FC236}">
                          <a16:creationId xmlns:a16="http://schemas.microsoft.com/office/drawing/2014/main" id="{15FD4653-34ED-B041-A285-FA8AF7B191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0" name="Line 130">
                    <a:extLst>
                      <a:ext uri="{FF2B5EF4-FFF2-40B4-BE49-F238E27FC236}">
                        <a16:creationId xmlns:a16="http://schemas.microsoft.com/office/drawing/2014/main" id="{BB68B865-0FA7-8641-AFBA-9E8BE933F5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91E1F33B-301A-154D-BAAC-4D3BC3E33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CD486C0A-E38B-FC40-92F7-11B4C03F0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8" name="Freeform 323">
                  <a:extLst>
                    <a:ext uri="{FF2B5EF4-FFF2-40B4-BE49-F238E27FC236}">
                      <a16:creationId xmlns:a16="http://schemas.microsoft.com/office/drawing/2014/main" id="{0BFFF07C-BBAD-664F-A818-2B5065F7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324">
                <a:extLst>
                  <a:ext uri="{FF2B5EF4-FFF2-40B4-BE49-F238E27FC236}">
                    <a16:creationId xmlns:a16="http://schemas.microsoft.com/office/drawing/2014/main" id="{CB290F08-B1C6-FB4D-B8B6-258832E58C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2269" y="2827641"/>
                <a:ext cx="1062039" cy="457200"/>
                <a:chOff x="2110" y="1699"/>
                <a:chExt cx="669" cy="288"/>
              </a:xfrm>
            </p:grpSpPr>
            <p:grpSp>
              <p:nvGrpSpPr>
                <p:cNvPr id="47" name="Group 125">
                  <a:extLst>
                    <a:ext uri="{FF2B5EF4-FFF2-40B4-BE49-F238E27FC236}">
                      <a16:creationId xmlns:a16="http://schemas.microsoft.com/office/drawing/2014/main" id="{BC6694C4-10AC-104C-BAEC-2A1AAC3A00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49" name="Group 126">
                    <a:extLst>
                      <a:ext uri="{FF2B5EF4-FFF2-40B4-BE49-F238E27FC236}">
                        <a16:creationId xmlns:a16="http://schemas.microsoft.com/office/drawing/2014/main" id="{F4A1275B-01E2-D747-A961-9E8EABC380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53" name="Line 127">
                      <a:extLst>
                        <a:ext uri="{FF2B5EF4-FFF2-40B4-BE49-F238E27FC236}">
                          <a16:creationId xmlns:a16="http://schemas.microsoft.com/office/drawing/2014/main" id="{E44C8B4B-24F6-3B47-81F4-25F024F8BF1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4" name="Line 128">
                      <a:extLst>
                        <a:ext uri="{FF2B5EF4-FFF2-40B4-BE49-F238E27FC236}">
                          <a16:creationId xmlns:a16="http://schemas.microsoft.com/office/drawing/2014/main" id="{2AEA4E1F-5AB8-8A4F-8362-DA3522E818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5" name="Line 129">
                      <a:extLst>
                        <a:ext uri="{FF2B5EF4-FFF2-40B4-BE49-F238E27FC236}">
                          <a16:creationId xmlns:a16="http://schemas.microsoft.com/office/drawing/2014/main" id="{7F4ECF27-E051-2244-96FF-2F6550158E7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50" name="Line 130">
                    <a:extLst>
                      <a:ext uri="{FF2B5EF4-FFF2-40B4-BE49-F238E27FC236}">
                        <a16:creationId xmlns:a16="http://schemas.microsoft.com/office/drawing/2014/main" id="{31CB1036-B0F1-CE4B-A85C-46AC04B5B3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1" name="Line 130">
                    <a:extLst>
                      <a:ext uri="{FF2B5EF4-FFF2-40B4-BE49-F238E27FC236}">
                        <a16:creationId xmlns:a16="http://schemas.microsoft.com/office/drawing/2014/main" id="{0A582EAA-370C-4740-9D4B-39256B21A9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2" name="Line 130">
                    <a:extLst>
                      <a:ext uri="{FF2B5EF4-FFF2-40B4-BE49-F238E27FC236}">
                        <a16:creationId xmlns:a16="http://schemas.microsoft.com/office/drawing/2014/main" id="{77DE79BF-F7DE-4545-94C0-A2C57B5DC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48" name="Freeform 323">
                  <a:extLst>
                    <a:ext uri="{FF2B5EF4-FFF2-40B4-BE49-F238E27FC236}">
                      <a16:creationId xmlns:a16="http://schemas.microsoft.com/office/drawing/2014/main" id="{73AC7D24-0FCE-E548-B304-EBD983ED3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324">
                <a:extLst>
                  <a:ext uri="{FF2B5EF4-FFF2-40B4-BE49-F238E27FC236}">
                    <a16:creationId xmlns:a16="http://schemas.microsoft.com/office/drawing/2014/main" id="{2906F5AC-CEF7-0242-B6E8-B34ECC48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57" name="Group 125">
                  <a:extLst>
                    <a:ext uri="{FF2B5EF4-FFF2-40B4-BE49-F238E27FC236}">
                      <a16:creationId xmlns:a16="http://schemas.microsoft.com/office/drawing/2014/main" id="{0F4019ED-76F6-AC44-8A85-5F547573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9" name="Group 126">
                    <a:extLst>
                      <a:ext uri="{FF2B5EF4-FFF2-40B4-BE49-F238E27FC236}">
                        <a16:creationId xmlns:a16="http://schemas.microsoft.com/office/drawing/2014/main" id="{3907BEDD-E883-564D-B1D2-7B1D71D1DB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63" name="Line 127">
                      <a:extLst>
                        <a:ext uri="{FF2B5EF4-FFF2-40B4-BE49-F238E27FC236}">
                          <a16:creationId xmlns:a16="http://schemas.microsoft.com/office/drawing/2014/main" id="{E776A5B0-62E8-1244-9E3E-817FB7B32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128">
                      <a:extLst>
                        <a:ext uri="{FF2B5EF4-FFF2-40B4-BE49-F238E27FC236}">
                          <a16:creationId xmlns:a16="http://schemas.microsoft.com/office/drawing/2014/main" id="{28D91E5A-06ED-DF43-B2F3-BFE644A43A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129">
                      <a:extLst>
                        <a:ext uri="{FF2B5EF4-FFF2-40B4-BE49-F238E27FC236}">
                          <a16:creationId xmlns:a16="http://schemas.microsoft.com/office/drawing/2014/main" id="{8697668E-E500-594E-B890-A926D8687F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60" name="Line 130">
                    <a:extLst>
                      <a:ext uri="{FF2B5EF4-FFF2-40B4-BE49-F238E27FC236}">
                        <a16:creationId xmlns:a16="http://schemas.microsoft.com/office/drawing/2014/main" id="{8AEE4E51-FCFA-DE4B-86D4-B0FFDECB46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30">
                    <a:extLst>
                      <a:ext uri="{FF2B5EF4-FFF2-40B4-BE49-F238E27FC236}">
                        <a16:creationId xmlns:a16="http://schemas.microsoft.com/office/drawing/2014/main" id="{FCADC49E-63AE-704D-9C33-ACD805A1C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30">
                    <a:extLst>
                      <a:ext uri="{FF2B5EF4-FFF2-40B4-BE49-F238E27FC236}">
                        <a16:creationId xmlns:a16="http://schemas.microsoft.com/office/drawing/2014/main" id="{E5245A65-5652-9D4A-B389-4C10B5C5B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8" name="Freeform 323">
                  <a:extLst>
                    <a:ext uri="{FF2B5EF4-FFF2-40B4-BE49-F238E27FC236}">
                      <a16:creationId xmlns:a16="http://schemas.microsoft.com/office/drawing/2014/main" id="{D11F3D3B-D854-224E-AB4B-E3AA9A4BB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324">
                <a:extLst>
                  <a:ext uri="{FF2B5EF4-FFF2-40B4-BE49-F238E27FC236}">
                    <a16:creationId xmlns:a16="http://schemas.microsoft.com/office/drawing/2014/main" id="{748BE910-CF1C-D946-926E-2584B380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67" name="Group 125">
                  <a:extLst>
                    <a:ext uri="{FF2B5EF4-FFF2-40B4-BE49-F238E27FC236}">
                      <a16:creationId xmlns:a16="http://schemas.microsoft.com/office/drawing/2014/main" id="{500C1BEA-CA5D-FB48-AF23-934D4C66B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69" name="Group 126">
                    <a:extLst>
                      <a:ext uri="{FF2B5EF4-FFF2-40B4-BE49-F238E27FC236}">
                        <a16:creationId xmlns:a16="http://schemas.microsoft.com/office/drawing/2014/main" id="{FD2C8F56-8B57-EC48-A734-20743AC8A3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73" name="Line 127">
                      <a:extLst>
                        <a:ext uri="{FF2B5EF4-FFF2-40B4-BE49-F238E27FC236}">
                          <a16:creationId xmlns:a16="http://schemas.microsoft.com/office/drawing/2014/main" id="{7AECF743-C83B-B140-B140-191D0CA6BF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128">
                      <a:extLst>
                        <a:ext uri="{FF2B5EF4-FFF2-40B4-BE49-F238E27FC236}">
                          <a16:creationId xmlns:a16="http://schemas.microsoft.com/office/drawing/2014/main" id="{DC239D43-B3BD-0443-949A-84C1DF7CE4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129">
                      <a:extLst>
                        <a:ext uri="{FF2B5EF4-FFF2-40B4-BE49-F238E27FC236}">
                          <a16:creationId xmlns:a16="http://schemas.microsoft.com/office/drawing/2014/main" id="{8136A1ED-47BA-7945-9085-E3CDF20919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70" name="Line 130">
                    <a:extLst>
                      <a:ext uri="{FF2B5EF4-FFF2-40B4-BE49-F238E27FC236}">
                        <a16:creationId xmlns:a16="http://schemas.microsoft.com/office/drawing/2014/main" id="{B6173E7D-73A6-0544-BC3A-2B898906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30">
                    <a:extLst>
                      <a:ext uri="{FF2B5EF4-FFF2-40B4-BE49-F238E27FC236}">
                        <a16:creationId xmlns:a16="http://schemas.microsoft.com/office/drawing/2014/main" id="{6EDA0D25-4579-7843-89B4-F96581D21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Line 130">
                    <a:extLst>
                      <a:ext uri="{FF2B5EF4-FFF2-40B4-BE49-F238E27FC236}">
                        <a16:creationId xmlns:a16="http://schemas.microsoft.com/office/drawing/2014/main" id="{D6CC8281-03A8-0049-BBEE-0ADB1DBF3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8" name="Freeform 323">
                  <a:extLst>
                    <a:ext uri="{FF2B5EF4-FFF2-40B4-BE49-F238E27FC236}">
                      <a16:creationId xmlns:a16="http://schemas.microsoft.com/office/drawing/2014/main" id="{26D48827-B0C2-814C-A124-3859CF47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r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538" r="-3846"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889" y="4546262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5889" y="4546262"/>
                    <a:ext cx="516207" cy="5779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38" r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1927F7-6841-C84F-B8A2-A1D6B40E031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566941" y="5002545"/>
              <a:ext cx="1392676" cy="1332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F61AD2E-3039-084A-A2DD-AA81F177642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8959617" y="4262845"/>
              <a:ext cx="165745" cy="8729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451E4FC-0BC3-824D-8ECD-6DA01520A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4023" y="4246197"/>
              <a:ext cx="1443018" cy="94255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0CFD231-CD8D-7743-9EAC-5659E8D9EB22}"/>
                </a:ext>
              </a:extLst>
            </p:cNvPr>
            <p:cNvCxnSpPr>
              <a:cxnSpLocks/>
              <a:stCxn id="14" idx="4"/>
              <a:endCxn id="17" idx="6"/>
            </p:cNvCxnSpPr>
            <p:nvPr/>
          </p:nvCxnSpPr>
          <p:spPr>
            <a:xfrm flipH="1">
              <a:off x="9028302" y="5010366"/>
              <a:ext cx="1474346" cy="1805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9B5641E-1D4C-1F44-AAAF-E8EB69F7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7516" y="5253200"/>
              <a:ext cx="1264535" cy="1836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917C32-FD17-594E-BEB8-67A0184B06B8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8653417" y="5246082"/>
              <a:ext cx="306200" cy="94857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4CC91D9-D304-174E-8EC5-F9486CE2DD70}"/>
                </a:ext>
              </a:extLst>
            </p:cNvPr>
            <p:cNvCxnSpPr>
              <a:cxnSpLocks/>
              <a:stCxn id="13" idx="4"/>
              <a:endCxn id="17" idx="3"/>
            </p:cNvCxnSpPr>
            <p:nvPr/>
          </p:nvCxnSpPr>
          <p:spPr>
            <a:xfrm flipV="1">
              <a:off x="7286987" y="5229935"/>
              <a:ext cx="1624062" cy="94778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32DDD37-F918-7745-ADF7-305179A03E6C}"/>
                </a:ext>
              </a:extLst>
            </p:cNvPr>
            <p:cNvCxnSpPr>
              <a:cxnSpLocks/>
              <a:stCxn id="13" idx="0"/>
              <a:endCxn id="17" idx="3"/>
            </p:cNvCxnSpPr>
            <p:nvPr/>
          </p:nvCxnSpPr>
          <p:spPr>
            <a:xfrm flipV="1">
              <a:off x="7286987" y="5229935"/>
              <a:ext cx="1624062" cy="20026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62F548D-CCE5-CC4F-90E2-18E55BD02E39}"/>
                  </a:ext>
                </a:extLst>
              </p:cNvPr>
              <p:cNvSpPr txBox="1"/>
              <p:nvPr/>
            </p:nvSpPr>
            <p:spPr>
              <a:xfrm>
                <a:off x="628760" y="2290771"/>
                <a:ext cx="5840582" cy="1133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where: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= distance hit-pad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= angle of view hit-pad</a:t>
                </a: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62F548D-CCE5-CC4F-90E2-18E55BD02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60" y="2290771"/>
                <a:ext cx="5840582" cy="1133900"/>
              </a:xfrm>
              <a:prstGeom prst="rect">
                <a:avLst/>
              </a:prstGeom>
              <a:blipFill>
                <a:blip r:embed="rId7"/>
                <a:stretch>
                  <a:fillRect l="-87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3" name="TextBox 202">
            <a:extLst>
              <a:ext uri="{FF2B5EF4-FFF2-40B4-BE49-F238E27FC236}">
                <a16:creationId xmlns:a16="http://schemas.microsoft.com/office/drawing/2014/main" id="{58955FF2-4B68-4647-B843-EB46F07E7DFE}"/>
              </a:ext>
            </a:extLst>
          </p:cNvPr>
          <p:cNvSpPr txBox="1"/>
          <p:nvPr/>
        </p:nvSpPr>
        <p:spPr>
          <a:xfrm>
            <a:off x="585673" y="3697130"/>
            <a:ext cx="5840582" cy="185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Important points: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signal seen in a pad depends upon how many other pads are nearby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A signal can be seen by 2,3 or 4 pads, depending on the hit location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4EC1F63-BD4F-F44D-B67D-CEC6717167E1}"/>
              </a:ext>
            </a:extLst>
          </p:cNvPr>
          <p:cNvGrpSpPr/>
          <p:nvPr/>
        </p:nvGrpSpPr>
        <p:grpSpPr>
          <a:xfrm>
            <a:off x="7176320" y="957743"/>
            <a:ext cx="3401448" cy="1831598"/>
            <a:chOff x="7176320" y="957743"/>
            <a:chExt cx="3401448" cy="183159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637" y="1154216"/>
              <a:ext cx="2652714" cy="1635125"/>
              <a:chOff x="1629" y="957"/>
              <a:chExt cx="1671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9" y="957"/>
                <a:ext cx="1671" cy="1030"/>
                <a:chOff x="1104" y="1245"/>
                <a:chExt cx="1671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14" y="2001"/>
                  <a:ext cx="166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453557A-24C1-CA4B-97EC-15C4E9D9EC41}"/>
                </a:ext>
              </a:extLst>
            </p:cNvPr>
            <p:cNvGrpSpPr/>
            <p:nvPr/>
          </p:nvGrpSpPr>
          <p:grpSpPr>
            <a:xfrm>
              <a:off x="7176320" y="1440749"/>
              <a:ext cx="789763" cy="914400"/>
              <a:chOff x="6802782" y="1415912"/>
              <a:chExt cx="789763" cy="914400"/>
            </a:xfrm>
          </p:grpSpPr>
          <p:grpSp>
            <p:nvGrpSpPr>
              <p:cNvPr id="77" name="Group 367">
                <a:extLst>
                  <a:ext uri="{FF2B5EF4-FFF2-40B4-BE49-F238E27FC236}">
                    <a16:creationId xmlns:a16="http://schemas.microsoft.com/office/drawing/2014/main" id="{31674BB8-44DA-2544-955D-5FA3F905C3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78" name="Freeform 244">
                  <a:extLst>
                    <a:ext uri="{FF2B5EF4-FFF2-40B4-BE49-F238E27FC236}">
                      <a16:creationId xmlns:a16="http://schemas.microsoft.com/office/drawing/2014/main" id="{B8694414-C2C3-EF48-99E2-EBB12748F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66">
                  <a:extLst>
                    <a:ext uri="{FF2B5EF4-FFF2-40B4-BE49-F238E27FC236}">
                      <a16:creationId xmlns:a16="http://schemas.microsoft.com/office/drawing/2014/main" id="{E8EE3777-C0C1-544E-8B5C-2C86FB7CC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130771E-D6E1-DE4C-A160-54D640308A56}"/>
                </a:ext>
              </a:extLst>
            </p:cNvPr>
            <p:cNvGrpSpPr/>
            <p:nvPr/>
          </p:nvGrpSpPr>
          <p:grpSpPr>
            <a:xfrm>
              <a:off x="8130796" y="1452146"/>
              <a:ext cx="789763" cy="914400"/>
              <a:chOff x="6802782" y="1415912"/>
              <a:chExt cx="789763" cy="914400"/>
            </a:xfrm>
          </p:grpSpPr>
          <p:grpSp>
            <p:nvGrpSpPr>
              <p:cNvPr id="208" name="Group 367">
                <a:extLst>
                  <a:ext uri="{FF2B5EF4-FFF2-40B4-BE49-F238E27FC236}">
                    <a16:creationId xmlns:a16="http://schemas.microsoft.com/office/drawing/2014/main" id="{507A0E9C-7AE2-6C47-A841-C450E1196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0" name="Freeform 244">
                  <a:extLst>
                    <a:ext uri="{FF2B5EF4-FFF2-40B4-BE49-F238E27FC236}">
                      <a16:creationId xmlns:a16="http://schemas.microsoft.com/office/drawing/2014/main" id="{29FDC04F-641B-CB45-B56F-B5848FA6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366">
                  <a:extLst>
                    <a:ext uri="{FF2B5EF4-FFF2-40B4-BE49-F238E27FC236}">
                      <a16:creationId xmlns:a16="http://schemas.microsoft.com/office/drawing/2014/main" id="{ACBA774D-AB9B-9C41-BB57-E07429E9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2A3B9A8-1CE4-EC4D-BA73-2E18A1AF9FF3}"/>
                </a:ext>
              </a:extLst>
            </p:cNvPr>
            <p:cNvGrpSpPr/>
            <p:nvPr/>
          </p:nvGrpSpPr>
          <p:grpSpPr>
            <a:xfrm>
              <a:off x="8981303" y="1439697"/>
              <a:ext cx="789763" cy="914400"/>
              <a:chOff x="6802782" y="1415912"/>
              <a:chExt cx="789763" cy="914400"/>
            </a:xfrm>
          </p:grpSpPr>
          <p:grpSp>
            <p:nvGrpSpPr>
              <p:cNvPr id="213" name="Group 367">
                <a:extLst>
                  <a:ext uri="{FF2B5EF4-FFF2-40B4-BE49-F238E27FC236}">
                    <a16:creationId xmlns:a16="http://schemas.microsoft.com/office/drawing/2014/main" id="{D7919A29-1C6F-A34C-B1FD-E73FA27F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5" name="Freeform 244">
                  <a:extLst>
                    <a:ext uri="{FF2B5EF4-FFF2-40B4-BE49-F238E27FC236}">
                      <a16:creationId xmlns:a16="http://schemas.microsoft.com/office/drawing/2014/main" id="{B2A83383-8790-2142-AE23-0B809635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66">
                  <a:extLst>
                    <a:ext uri="{FF2B5EF4-FFF2-40B4-BE49-F238E27FC236}">
                      <a16:creationId xmlns:a16="http://schemas.microsoft.com/office/drawing/2014/main" id="{4AD4DB45-E5DE-2244-B2C0-111759555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A7A232B-C1D9-B54A-BAEF-3B230F4EF0E6}"/>
                </a:ext>
              </a:extLst>
            </p:cNvPr>
            <p:cNvGrpSpPr/>
            <p:nvPr/>
          </p:nvGrpSpPr>
          <p:grpSpPr>
            <a:xfrm>
              <a:off x="9788005" y="1429497"/>
              <a:ext cx="789763" cy="914400"/>
              <a:chOff x="6802782" y="1415912"/>
              <a:chExt cx="789763" cy="914400"/>
            </a:xfrm>
          </p:grpSpPr>
          <p:grpSp>
            <p:nvGrpSpPr>
              <p:cNvPr id="218" name="Group 367">
                <a:extLst>
                  <a:ext uri="{FF2B5EF4-FFF2-40B4-BE49-F238E27FC236}">
                    <a16:creationId xmlns:a16="http://schemas.microsoft.com/office/drawing/2014/main" id="{69D00DC8-8F5F-CD4F-B8F2-311CEDB655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20" name="Freeform 244">
                  <a:extLst>
                    <a:ext uri="{FF2B5EF4-FFF2-40B4-BE49-F238E27FC236}">
                      <a16:creationId xmlns:a16="http://schemas.microsoft.com/office/drawing/2014/main" id="{F7337AE5-C764-174A-AD99-B9CDEEB15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66">
                  <a:extLst>
                    <a:ext uri="{FF2B5EF4-FFF2-40B4-BE49-F238E27FC236}">
                      <a16:creationId xmlns:a16="http://schemas.microsoft.com/office/drawing/2014/main" id="{D2D53570-3E90-9A4B-B662-32B69F1E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63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A042BA9-74CC-E14D-83C4-9542780932A1}"/>
                </a:ext>
              </a:extLst>
            </p:cNvPr>
            <p:cNvSpPr txBox="1"/>
            <p:nvPr/>
          </p:nvSpPr>
          <p:spPr>
            <a:xfrm>
              <a:off x="9354038" y="957743"/>
              <a:ext cx="1130438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204" name="Title 203">
            <a:extLst>
              <a:ext uri="{FF2B5EF4-FFF2-40B4-BE49-F238E27FC236}">
                <a16:creationId xmlns:a16="http://schemas.microsoft.com/office/drawing/2014/main" id="{DF1957C2-5660-484E-B42C-FF2A76E7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main formula – floating pads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875171" y="3414794"/>
            <a:ext cx="4758768" cy="11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 floating pad does not contribute to the signal sharing, there is no path to ground, i.e., no current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3357570" y="841701"/>
                <a:ext cx="3577839" cy="1733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0" y="841701"/>
                <a:ext cx="3577839" cy="1733808"/>
              </a:xfrm>
              <a:prstGeom prst="rect">
                <a:avLst/>
              </a:prstGeom>
              <a:blipFill>
                <a:blip r:embed="rId2"/>
                <a:stretch>
                  <a:fillRect l="-1418" r="-1064" b="-4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4B5CDE8-6910-AE4A-8901-FF1FC82A09F4}"/>
              </a:ext>
            </a:extLst>
          </p:cNvPr>
          <p:cNvGrpSpPr/>
          <p:nvPr/>
        </p:nvGrpSpPr>
        <p:grpSpPr>
          <a:xfrm>
            <a:off x="5918200" y="3353425"/>
            <a:ext cx="6002867" cy="2319423"/>
            <a:chOff x="5918199" y="4089400"/>
            <a:chExt cx="6002867" cy="23194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F7691B-796D-8340-AC0B-EFFA8A968633}"/>
                </a:ext>
              </a:extLst>
            </p:cNvPr>
            <p:cNvGrpSpPr/>
            <p:nvPr/>
          </p:nvGrpSpPr>
          <p:grpSpPr>
            <a:xfrm>
              <a:off x="5918199" y="4089400"/>
              <a:ext cx="6002867" cy="2319423"/>
              <a:chOff x="2253781" y="2685908"/>
              <a:chExt cx="9667286" cy="37229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0C171-D254-2A4D-B8D0-9D342543B9BB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D0934601-72CA-AD41-A750-98D62911921D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78E81615-C1D9-A746-BA0A-9E38BFFB4B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171FBD65-8163-A443-ADF3-2486ADF50673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Parallelogram 14">
                  <a:extLst>
                    <a:ext uri="{FF2B5EF4-FFF2-40B4-BE49-F238E27FC236}">
                      <a16:creationId xmlns:a16="http://schemas.microsoft.com/office/drawing/2014/main" id="{05FC486D-EE55-7243-A5E9-4BCEF2D79E27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51C5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Parallelogram 12">
                  <a:extLst>
                    <a:ext uri="{FF2B5EF4-FFF2-40B4-BE49-F238E27FC236}">
                      <a16:creationId xmlns:a16="http://schemas.microsoft.com/office/drawing/2014/main" id="{6ED8D3C9-D23A-7646-9896-7E7821F3B9F9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6692616" y="369733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4582134">
                <a:off x="7657275" y="3724258"/>
                <a:ext cx="283103" cy="1171309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7291574" y="4343484"/>
                <a:ext cx="265200" cy="867381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 rot="4391373">
                <a:off x="6176825" y="3941252"/>
                <a:ext cx="287026" cy="1483044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CC2FA5-FADA-DB43-B161-470A8615E00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24">
                <a:extLst>
                  <a:ext uri="{FF2B5EF4-FFF2-40B4-BE49-F238E27FC236}">
                    <a16:creationId xmlns:a16="http://schemas.microsoft.com/office/drawing/2014/main" id="{E62B17A7-E240-4B47-92E5-1A5717283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37" name="Group 125">
                  <a:extLst>
                    <a:ext uri="{FF2B5EF4-FFF2-40B4-BE49-F238E27FC236}">
                      <a16:creationId xmlns:a16="http://schemas.microsoft.com/office/drawing/2014/main" id="{C4BF53CC-B18C-9F4A-A14F-35C3AF8D8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9" name="Group 126">
                    <a:extLst>
                      <a:ext uri="{FF2B5EF4-FFF2-40B4-BE49-F238E27FC236}">
                        <a16:creationId xmlns:a16="http://schemas.microsoft.com/office/drawing/2014/main" id="{87A13247-383C-C643-ABE1-662AE8A014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1" name="Line 127">
                      <a:extLst>
                        <a:ext uri="{FF2B5EF4-FFF2-40B4-BE49-F238E27FC236}">
                          <a16:creationId xmlns:a16="http://schemas.microsoft.com/office/drawing/2014/main" id="{FF99E4A5-FFC0-5E48-9949-93BCF2EA0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Line 128">
                      <a:extLst>
                        <a:ext uri="{FF2B5EF4-FFF2-40B4-BE49-F238E27FC236}">
                          <a16:creationId xmlns:a16="http://schemas.microsoft.com/office/drawing/2014/main" id="{3F228BC7-94A6-6C4E-B2D2-BF95B5CCD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3" name="Line 129">
                      <a:extLst>
                        <a:ext uri="{FF2B5EF4-FFF2-40B4-BE49-F238E27FC236}">
                          <a16:creationId xmlns:a16="http://schemas.microsoft.com/office/drawing/2014/main" id="{15FD4653-34ED-B041-A285-FA8AF7B191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0" name="Line 130">
                    <a:extLst>
                      <a:ext uri="{FF2B5EF4-FFF2-40B4-BE49-F238E27FC236}">
                        <a16:creationId xmlns:a16="http://schemas.microsoft.com/office/drawing/2014/main" id="{BB68B865-0FA7-8641-AFBA-9E8BE933F5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91E1F33B-301A-154D-BAAC-4D3BC3E33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CD486C0A-E38B-FC40-92F7-11B4C03F0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8" name="Freeform 323">
                  <a:extLst>
                    <a:ext uri="{FF2B5EF4-FFF2-40B4-BE49-F238E27FC236}">
                      <a16:creationId xmlns:a16="http://schemas.microsoft.com/office/drawing/2014/main" id="{0BFFF07C-BBAD-664F-A818-2B5065F7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" name="Freeform 323">
                <a:extLst>
                  <a:ext uri="{FF2B5EF4-FFF2-40B4-BE49-F238E27FC236}">
                    <a16:creationId xmlns:a16="http://schemas.microsoft.com/office/drawing/2014/main" id="{73AC7D24-0FCE-E548-B304-EBD983ED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605" y="2827647"/>
                <a:ext cx="457200" cy="274638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" name="Group 324">
                <a:extLst>
                  <a:ext uri="{FF2B5EF4-FFF2-40B4-BE49-F238E27FC236}">
                    <a16:creationId xmlns:a16="http://schemas.microsoft.com/office/drawing/2014/main" id="{2906F5AC-CEF7-0242-B6E8-B34ECC48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57" name="Group 125">
                  <a:extLst>
                    <a:ext uri="{FF2B5EF4-FFF2-40B4-BE49-F238E27FC236}">
                      <a16:creationId xmlns:a16="http://schemas.microsoft.com/office/drawing/2014/main" id="{0F4019ED-76F6-AC44-8A85-5F547573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9" name="Group 126">
                    <a:extLst>
                      <a:ext uri="{FF2B5EF4-FFF2-40B4-BE49-F238E27FC236}">
                        <a16:creationId xmlns:a16="http://schemas.microsoft.com/office/drawing/2014/main" id="{3907BEDD-E883-564D-B1D2-7B1D71D1DB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63" name="Line 127">
                      <a:extLst>
                        <a:ext uri="{FF2B5EF4-FFF2-40B4-BE49-F238E27FC236}">
                          <a16:creationId xmlns:a16="http://schemas.microsoft.com/office/drawing/2014/main" id="{E776A5B0-62E8-1244-9E3E-817FB7B32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128">
                      <a:extLst>
                        <a:ext uri="{FF2B5EF4-FFF2-40B4-BE49-F238E27FC236}">
                          <a16:creationId xmlns:a16="http://schemas.microsoft.com/office/drawing/2014/main" id="{28D91E5A-06ED-DF43-B2F3-BFE644A43A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129">
                      <a:extLst>
                        <a:ext uri="{FF2B5EF4-FFF2-40B4-BE49-F238E27FC236}">
                          <a16:creationId xmlns:a16="http://schemas.microsoft.com/office/drawing/2014/main" id="{8697668E-E500-594E-B890-A926D8687F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60" name="Line 130">
                    <a:extLst>
                      <a:ext uri="{FF2B5EF4-FFF2-40B4-BE49-F238E27FC236}">
                        <a16:creationId xmlns:a16="http://schemas.microsoft.com/office/drawing/2014/main" id="{8AEE4E51-FCFA-DE4B-86D4-B0FFDECB46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30">
                    <a:extLst>
                      <a:ext uri="{FF2B5EF4-FFF2-40B4-BE49-F238E27FC236}">
                        <a16:creationId xmlns:a16="http://schemas.microsoft.com/office/drawing/2014/main" id="{FCADC49E-63AE-704D-9C33-ACD805A1C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30">
                    <a:extLst>
                      <a:ext uri="{FF2B5EF4-FFF2-40B4-BE49-F238E27FC236}">
                        <a16:creationId xmlns:a16="http://schemas.microsoft.com/office/drawing/2014/main" id="{E5245A65-5652-9D4A-B389-4C10B5C5B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8" name="Freeform 323">
                  <a:extLst>
                    <a:ext uri="{FF2B5EF4-FFF2-40B4-BE49-F238E27FC236}">
                      <a16:creationId xmlns:a16="http://schemas.microsoft.com/office/drawing/2014/main" id="{D11F3D3B-D854-224E-AB4B-E3AA9A4BB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324">
                <a:extLst>
                  <a:ext uri="{FF2B5EF4-FFF2-40B4-BE49-F238E27FC236}">
                    <a16:creationId xmlns:a16="http://schemas.microsoft.com/office/drawing/2014/main" id="{748BE910-CF1C-D946-926E-2584B380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67" name="Group 125">
                  <a:extLst>
                    <a:ext uri="{FF2B5EF4-FFF2-40B4-BE49-F238E27FC236}">
                      <a16:creationId xmlns:a16="http://schemas.microsoft.com/office/drawing/2014/main" id="{500C1BEA-CA5D-FB48-AF23-934D4C66B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69" name="Group 126">
                    <a:extLst>
                      <a:ext uri="{FF2B5EF4-FFF2-40B4-BE49-F238E27FC236}">
                        <a16:creationId xmlns:a16="http://schemas.microsoft.com/office/drawing/2014/main" id="{FD2C8F56-8B57-EC48-A734-20743AC8A3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73" name="Line 127">
                      <a:extLst>
                        <a:ext uri="{FF2B5EF4-FFF2-40B4-BE49-F238E27FC236}">
                          <a16:creationId xmlns:a16="http://schemas.microsoft.com/office/drawing/2014/main" id="{7AECF743-C83B-B140-B140-191D0CA6BF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128">
                      <a:extLst>
                        <a:ext uri="{FF2B5EF4-FFF2-40B4-BE49-F238E27FC236}">
                          <a16:creationId xmlns:a16="http://schemas.microsoft.com/office/drawing/2014/main" id="{DC239D43-B3BD-0443-949A-84C1DF7CE4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129">
                      <a:extLst>
                        <a:ext uri="{FF2B5EF4-FFF2-40B4-BE49-F238E27FC236}">
                          <a16:creationId xmlns:a16="http://schemas.microsoft.com/office/drawing/2014/main" id="{8136A1ED-47BA-7945-9085-E3CDF20919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70" name="Line 130">
                    <a:extLst>
                      <a:ext uri="{FF2B5EF4-FFF2-40B4-BE49-F238E27FC236}">
                        <a16:creationId xmlns:a16="http://schemas.microsoft.com/office/drawing/2014/main" id="{B6173E7D-73A6-0544-BC3A-2B898906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30">
                    <a:extLst>
                      <a:ext uri="{FF2B5EF4-FFF2-40B4-BE49-F238E27FC236}">
                        <a16:creationId xmlns:a16="http://schemas.microsoft.com/office/drawing/2014/main" id="{6EDA0D25-4579-7843-89B4-F96581D21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Line 130">
                    <a:extLst>
                      <a:ext uri="{FF2B5EF4-FFF2-40B4-BE49-F238E27FC236}">
                        <a16:creationId xmlns:a16="http://schemas.microsoft.com/office/drawing/2014/main" id="{D6CC8281-03A8-0049-BBEE-0ADB1DBF3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8" name="Freeform 323">
                  <a:extLst>
                    <a:ext uri="{FF2B5EF4-FFF2-40B4-BE49-F238E27FC236}">
                      <a16:creationId xmlns:a16="http://schemas.microsoft.com/office/drawing/2014/main" id="{26D48827-B0C2-814C-A124-3859CF47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r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538" r="-3846"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/>
                  <p:nvPr/>
                </p:nvSpPr>
                <p:spPr>
                  <a:xfrm>
                    <a:off x="5691309" y="4546262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1309" y="4546262"/>
                    <a:ext cx="516207" cy="5779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38" r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1927F7-6841-C84F-B8A2-A1D6B40E031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566941" y="5002545"/>
              <a:ext cx="1392676" cy="1332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F61AD2E-3039-084A-A2DD-AA81F177642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8959617" y="4262845"/>
              <a:ext cx="165745" cy="8729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451E4FC-0BC3-824D-8ECD-6DA01520A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4023" y="4246197"/>
              <a:ext cx="1443018" cy="94255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0CFD231-CD8D-7743-9EAC-5659E8D9EB22}"/>
                </a:ext>
              </a:extLst>
            </p:cNvPr>
            <p:cNvCxnSpPr>
              <a:cxnSpLocks/>
              <a:stCxn id="14" idx="4"/>
              <a:endCxn id="17" idx="6"/>
            </p:cNvCxnSpPr>
            <p:nvPr/>
          </p:nvCxnSpPr>
          <p:spPr>
            <a:xfrm flipH="1">
              <a:off x="9028302" y="5010366"/>
              <a:ext cx="1474346" cy="1805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9B5641E-1D4C-1F44-AAAF-E8EB69F7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7516" y="5253200"/>
              <a:ext cx="1264535" cy="1836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917C32-FD17-594E-BEB8-67A0184B06B8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8653417" y="5246082"/>
              <a:ext cx="306200" cy="94857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4CC91D9-D304-174E-8EC5-F9486CE2DD70}"/>
                </a:ext>
              </a:extLst>
            </p:cNvPr>
            <p:cNvCxnSpPr>
              <a:cxnSpLocks/>
              <a:stCxn id="13" idx="4"/>
              <a:endCxn id="17" idx="3"/>
            </p:cNvCxnSpPr>
            <p:nvPr/>
          </p:nvCxnSpPr>
          <p:spPr>
            <a:xfrm flipV="1">
              <a:off x="7286987" y="5229935"/>
              <a:ext cx="1624062" cy="94778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32DDD37-F918-7745-ADF7-305179A03E6C}"/>
                </a:ext>
              </a:extLst>
            </p:cNvPr>
            <p:cNvCxnSpPr>
              <a:cxnSpLocks/>
              <a:stCxn id="13" idx="0"/>
              <a:endCxn id="17" idx="3"/>
            </p:cNvCxnSpPr>
            <p:nvPr/>
          </p:nvCxnSpPr>
          <p:spPr>
            <a:xfrm flipV="1">
              <a:off x="7286987" y="5229935"/>
              <a:ext cx="1624062" cy="20026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4EC1F63-BD4F-F44D-B67D-CEC6717167E1}"/>
              </a:ext>
            </a:extLst>
          </p:cNvPr>
          <p:cNvGrpSpPr/>
          <p:nvPr/>
        </p:nvGrpSpPr>
        <p:grpSpPr>
          <a:xfrm>
            <a:off x="7176320" y="957743"/>
            <a:ext cx="3401448" cy="1831598"/>
            <a:chOff x="7176320" y="957743"/>
            <a:chExt cx="3401448" cy="183159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637" y="1154216"/>
              <a:ext cx="2652714" cy="1635125"/>
              <a:chOff x="1629" y="957"/>
              <a:chExt cx="1671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9" y="957"/>
                <a:ext cx="1671" cy="1030"/>
                <a:chOff x="1104" y="1245"/>
                <a:chExt cx="1671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09" y="1994"/>
                  <a:ext cx="1066" cy="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453557A-24C1-CA4B-97EC-15C4E9D9EC41}"/>
                </a:ext>
              </a:extLst>
            </p:cNvPr>
            <p:cNvGrpSpPr/>
            <p:nvPr/>
          </p:nvGrpSpPr>
          <p:grpSpPr>
            <a:xfrm>
              <a:off x="7176320" y="1440749"/>
              <a:ext cx="789763" cy="914400"/>
              <a:chOff x="6802782" y="1415912"/>
              <a:chExt cx="789763" cy="914400"/>
            </a:xfrm>
          </p:grpSpPr>
          <p:grpSp>
            <p:nvGrpSpPr>
              <p:cNvPr id="77" name="Group 367">
                <a:extLst>
                  <a:ext uri="{FF2B5EF4-FFF2-40B4-BE49-F238E27FC236}">
                    <a16:creationId xmlns:a16="http://schemas.microsoft.com/office/drawing/2014/main" id="{31674BB8-44DA-2544-955D-5FA3F905C3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78" name="Freeform 244">
                  <a:extLst>
                    <a:ext uri="{FF2B5EF4-FFF2-40B4-BE49-F238E27FC236}">
                      <a16:creationId xmlns:a16="http://schemas.microsoft.com/office/drawing/2014/main" id="{B8694414-C2C3-EF48-99E2-EBB12748F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28575" cap="flat" cmpd="sng">
                  <a:solidFill>
                    <a:srgbClr val="51C5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66">
                  <a:extLst>
                    <a:ext uri="{FF2B5EF4-FFF2-40B4-BE49-F238E27FC236}">
                      <a16:creationId xmlns:a16="http://schemas.microsoft.com/office/drawing/2014/main" id="{E8EE3777-C0C1-544E-8B5C-2C86FB7CC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130771E-D6E1-DE4C-A160-54D640308A56}"/>
                </a:ext>
              </a:extLst>
            </p:cNvPr>
            <p:cNvGrpSpPr/>
            <p:nvPr/>
          </p:nvGrpSpPr>
          <p:grpSpPr>
            <a:xfrm>
              <a:off x="8130796" y="1452146"/>
              <a:ext cx="789763" cy="914400"/>
              <a:chOff x="6802782" y="1415912"/>
              <a:chExt cx="789763" cy="914400"/>
            </a:xfrm>
          </p:grpSpPr>
          <p:grpSp>
            <p:nvGrpSpPr>
              <p:cNvPr id="208" name="Group 367">
                <a:extLst>
                  <a:ext uri="{FF2B5EF4-FFF2-40B4-BE49-F238E27FC236}">
                    <a16:creationId xmlns:a16="http://schemas.microsoft.com/office/drawing/2014/main" id="{507A0E9C-7AE2-6C47-A841-C450E1196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0" name="Freeform 244">
                  <a:extLst>
                    <a:ext uri="{FF2B5EF4-FFF2-40B4-BE49-F238E27FC236}">
                      <a16:creationId xmlns:a16="http://schemas.microsoft.com/office/drawing/2014/main" id="{29FDC04F-641B-CB45-B56F-B5848FA6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366">
                  <a:extLst>
                    <a:ext uri="{FF2B5EF4-FFF2-40B4-BE49-F238E27FC236}">
                      <a16:creationId xmlns:a16="http://schemas.microsoft.com/office/drawing/2014/main" id="{ACBA774D-AB9B-9C41-BB57-E07429E9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2A3B9A8-1CE4-EC4D-BA73-2E18A1AF9FF3}"/>
                </a:ext>
              </a:extLst>
            </p:cNvPr>
            <p:cNvGrpSpPr/>
            <p:nvPr/>
          </p:nvGrpSpPr>
          <p:grpSpPr>
            <a:xfrm>
              <a:off x="8981303" y="1439697"/>
              <a:ext cx="789763" cy="914400"/>
              <a:chOff x="6802782" y="1415912"/>
              <a:chExt cx="789763" cy="914400"/>
            </a:xfrm>
          </p:grpSpPr>
          <p:grpSp>
            <p:nvGrpSpPr>
              <p:cNvPr id="213" name="Group 367">
                <a:extLst>
                  <a:ext uri="{FF2B5EF4-FFF2-40B4-BE49-F238E27FC236}">
                    <a16:creationId xmlns:a16="http://schemas.microsoft.com/office/drawing/2014/main" id="{D7919A29-1C6F-A34C-B1FD-E73FA27F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5" name="Freeform 244">
                  <a:extLst>
                    <a:ext uri="{FF2B5EF4-FFF2-40B4-BE49-F238E27FC236}">
                      <a16:creationId xmlns:a16="http://schemas.microsoft.com/office/drawing/2014/main" id="{B2A83383-8790-2142-AE23-0B809635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66">
                  <a:extLst>
                    <a:ext uri="{FF2B5EF4-FFF2-40B4-BE49-F238E27FC236}">
                      <a16:creationId xmlns:a16="http://schemas.microsoft.com/office/drawing/2014/main" id="{4AD4DB45-E5DE-2244-B2C0-111759555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A7A232B-C1D9-B54A-BAEF-3B230F4EF0E6}"/>
                </a:ext>
              </a:extLst>
            </p:cNvPr>
            <p:cNvGrpSpPr/>
            <p:nvPr/>
          </p:nvGrpSpPr>
          <p:grpSpPr>
            <a:xfrm>
              <a:off x="9788005" y="1429497"/>
              <a:ext cx="789763" cy="914400"/>
              <a:chOff x="6802782" y="1415912"/>
              <a:chExt cx="789763" cy="914400"/>
            </a:xfrm>
          </p:grpSpPr>
          <p:grpSp>
            <p:nvGrpSpPr>
              <p:cNvPr id="218" name="Group 367">
                <a:extLst>
                  <a:ext uri="{FF2B5EF4-FFF2-40B4-BE49-F238E27FC236}">
                    <a16:creationId xmlns:a16="http://schemas.microsoft.com/office/drawing/2014/main" id="{69D00DC8-8F5F-CD4F-B8F2-311CEDB655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20" name="Freeform 244">
                  <a:extLst>
                    <a:ext uri="{FF2B5EF4-FFF2-40B4-BE49-F238E27FC236}">
                      <a16:creationId xmlns:a16="http://schemas.microsoft.com/office/drawing/2014/main" id="{F7337AE5-C764-174A-AD99-B9CDEEB15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66">
                  <a:extLst>
                    <a:ext uri="{FF2B5EF4-FFF2-40B4-BE49-F238E27FC236}">
                      <a16:creationId xmlns:a16="http://schemas.microsoft.com/office/drawing/2014/main" id="{D2D53570-3E90-9A4B-B662-32B69F1E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63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A042BA9-74CC-E14D-83C4-9542780932A1}"/>
                </a:ext>
              </a:extLst>
            </p:cNvPr>
            <p:cNvSpPr txBox="1"/>
            <p:nvPr/>
          </p:nvSpPr>
          <p:spPr>
            <a:xfrm>
              <a:off x="9354038" y="957743"/>
              <a:ext cx="1130438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14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204" name="Title 203">
            <a:extLst>
              <a:ext uri="{FF2B5EF4-FFF2-40B4-BE49-F238E27FC236}">
                <a16:creationId xmlns:a16="http://schemas.microsoft.com/office/drawing/2014/main" id="{DF1957C2-5660-484E-B42C-FF2A76E7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main formula – Hit on metal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622978" y="2996141"/>
            <a:ext cx="5015471" cy="329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When the hit is on the metal, the impedance to that pad is ~ zero, so the whole signal is in one pad.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Consequences: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In the following, signal sharing refers to the area without metal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Metal pads need a special design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2607474" y="771565"/>
                <a:ext cx="3846566" cy="1733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74" y="771565"/>
                <a:ext cx="3846566" cy="1733808"/>
              </a:xfrm>
              <a:prstGeom prst="rect">
                <a:avLst/>
              </a:prstGeom>
              <a:blipFill>
                <a:blip r:embed="rId2"/>
                <a:stretch>
                  <a:fillRect l="-658" b="-43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4B5CDE8-6910-AE4A-8901-FF1FC82A09F4}"/>
              </a:ext>
            </a:extLst>
          </p:cNvPr>
          <p:cNvGrpSpPr/>
          <p:nvPr/>
        </p:nvGrpSpPr>
        <p:grpSpPr>
          <a:xfrm>
            <a:off x="5918200" y="3486774"/>
            <a:ext cx="6002867" cy="2319423"/>
            <a:chOff x="5918199" y="4089400"/>
            <a:chExt cx="6002867" cy="23194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F7691B-796D-8340-AC0B-EFFA8A968633}"/>
                </a:ext>
              </a:extLst>
            </p:cNvPr>
            <p:cNvGrpSpPr/>
            <p:nvPr/>
          </p:nvGrpSpPr>
          <p:grpSpPr>
            <a:xfrm>
              <a:off x="5918199" y="4089400"/>
              <a:ext cx="6002867" cy="2319423"/>
              <a:chOff x="2253781" y="2685908"/>
              <a:chExt cx="9667286" cy="37229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0C171-D254-2A4D-B8D0-9D342543B9BB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D0934601-72CA-AD41-A750-98D62911921D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78E81615-C1D9-A746-BA0A-9E38BFFB4B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171FBD65-8163-A443-ADF3-2486ADF50673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Parallelogram 14">
                  <a:extLst>
                    <a:ext uri="{FF2B5EF4-FFF2-40B4-BE49-F238E27FC236}">
                      <a16:creationId xmlns:a16="http://schemas.microsoft.com/office/drawing/2014/main" id="{05FC486D-EE55-7243-A5E9-4BCEF2D79E27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FF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Parallelogram 12">
                  <a:extLst>
                    <a:ext uri="{FF2B5EF4-FFF2-40B4-BE49-F238E27FC236}">
                      <a16:creationId xmlns:a16="http://schemas.microsoft.com/office/drawing/2014/main" id="{6ED8D3C9-D23A-7646-9896-7E7821F3B9F9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6692616" y="369733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4582134">
                <a:off x="7657275" y="3724258"/>
                <a:ext cx="283103" cy="1171309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7291574" y="4343484"/>
                <a:ext cx="265200" cy="867381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 rot="4391373">
                <a:off x="6176825" y="3941252"/>
                <a:ext cx="287026" cy="1483044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CC2FA5-FADA-DB43-B161-470A8615E00B}"/>
                  </a:ext>
                </a:extLst>
              </p:cNvPr>
              <p:cNvSpPr/>
              <p:nvPr/>
            </p:nvSpPr>
            <p:spPr>
              <a:xfrm>
                <a:off x="6388203" y="3651941"/>
                <a:ext cx="221227" cy="17698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24">
                <a:extLst>
                  <a:ext uri="{FF2B5EF4-FFF2-40B4-BE49-F238E27FC236}">
                    <a16:creationId xmlns:a16="http://schemas.microsoft.com/office/drawing/2014/main" id="{E62B17A7-E240-4B47-92E5-1A5717283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0" y="3673825"/>
                <a:ext cx="2727329" cy="2320925"/>
                <a:chOff x="2110" y="525"/>
                <a:chExt cx="1718" cy="1462"/>
              </a:xfrm>
            </p:grpSpPr>
            <p:grpSp>
              <p:nvGrpSpPr>
                <p:cNvPr id="37" name="Group 125">
                  <a:extLst>
                    <a:ext uri="{FF2B5EF4-FFF2-40B4-BE49-F238E27FC236}">
                      <a16:creationId xmlns:a16="http://schemas.microsoft.com/office/drawing/2014/main" id="{C4BF53CC-B18C-9F4A-A14F-35C3AF8D8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525"/>
                  <a:ext cx="1718" cy="1462"/>
                  <a:chOff x="1585" y="813"/>
                  <a:chExt cx="1718" cy="1462"/>
                </a:xfrm>
              </p:grpSpPr>
              <p:grpSp>
                <p:nvGrpSpPr>
                  <p:cNvPr id="39" name="Group 126">
                    <a:extLst>
                      <a:ext uri="{FF2B5EF4-FFF2-40B4-BE49-F238E27FC236}">
                        <a16:creationId xmlns:a16="http://schemas.microsoft.com/office/drawing/2014/main" id="{87A13247-383C-C643-ABE1-662AE8A014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986"/>
                    <a:ext cx="1337" cy="1289"/>
                    <a:chOff x="1152" y="986"/>
                    <a:chExt cx="1337" cy="1289"/>
                  </a:xfrm>
                </p:grpSpPr>
                <p:sp>
                  <p:nvSpPr>
                    <p:cNvPr id="41" name="Line 127">
                      <a:extLst>
                        <a:ext uri="{FF2B5EF4-FFF2-40B4-BE49-F238E27FC236}">
                          <a16:creationId xmlns:a16="http://schemas.microsoft.com/office/drawing/2014/main" id="{FF99E4A5-FFC0-5E48-9949-93BCF2EA0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Line 128">
                      <a:extLst>
                        <a:ext uri="{FF2B5EF4-FFF2-40B4-BE49-F238E27FC236}">
                          <a16:creationId xmlns:a16="http://schemas.microsoft.com/office/drawing/2014/main" id="{3F228BC7-94A6-6C4E-B2D2-BF95B5CCD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3" name="Line 129">
                      <a:extLst>
                        <a:ext uri="{FF2B5EF4-FFF2-40B4-BE49-F238E27FC236}">
                          <a16:creationId xmlns:a16="http://schemas.microsoft.com/office/drawing/2014/main" id="{15FD4653-34ED-B041-A285-FA8AF7B191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1" name="Line 127">
                      <a:extLst>
                        <a:ext uri="{FF2B5EF4-FFF2-40B4-BE49-F238E27FC236}">
                          <a16:creationId xmlns:a16="http://schemas.microsoft.com/office/drawing/2014/main" id="{1C35540F-44F7-6644-B5F5-E14CACA071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1" y="986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2" name="Line 128">
                      <a:extLst>
                        <a:ext uri="{FF2B5EF4-FFF2-40B4-BE49-F238E27FC236}">
                          <a16:creationId xmlns:a16="http://schemas.microsoft.com/office/drawing/2014/main" id="{6BC77090-6928-7141-8B05-1993CC12AD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9" y="1044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6" name="Line 129">
                      <a:extLst>
                        <a:ext uri="{FF2B5EF4-FFF2-40B4-BE49-F238E27FC236}">
                          <a16:creationId xmlns:a16="http://schemas.microsoft.com/office/drawing/2014/main" id="{5985BC59-413A-4E44-8FAF-CD45E51F0E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7" y="1100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0" name="Line 130">
                    <a:extLst>
                      <a:ext uri="{FF2B5EF4-FFF2-40B4-BE49-F238E27FC236}">
                        <a16:creationId xmlns:a16="http://schemas.microsoft.com/office/drawing/2014/main" id="{BB68B865-0FA7-8641-AFBA-9E8BE933F5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91E1F33B-301A-154D-BAAC-4D3BC3E33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CD486C0A-E38B-FC40-92F7-11B4C03F0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3" name="Line 130">
                    <a:extLst>
                      <a:ext uri="{FF2B5EF4-FFF2-40B4-BE49-F238E27FC236}">
                        <a16:creationId xmlns:a16="http://schemas.microsoft.com/office/drawing/2014/main" id="{2BA8D3BE-AE2E-B441-9EC1-1333028962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77" y="813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4" name="Line 130">
                    <a:extLst>
                      <a:ext uri="{FF2B5EF4-FFF2-40B4-BE49-F238E27FC236}">
                        <a16:creationId xmlns:a16="http://schemas.microsoft.com/office/drawing/2014/main" id="{C50F59E1-307D-5046-90AB-1FB279460D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77" y="813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5" name="Line 130">
                    <a:extLst>
                      <a:ext uri="{FF2B5EF4-FFF2-40B4-BE49-F238E27FC236}">
                        <a16:creationId xmlns:a16="http://schemas.microsoft.com/office/drawing/2014/main" id="{3BB4CD2A-D497-F94E-A573-5EB765C0E7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99" y="813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8" name="Freeform 323">
                  <a:extLst>
                    <a:ext uri="{FF2B5EF4-FFF2-40B4-BE49-F238E27FC236}">
                      <a16:creationId xmlns:a16="http://schemas.microsoft.com/office/drawing/2014/main" id="{0BFFF07C-BBAD-664F-A818-2B5065F7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" name="Freeform 323">
                <a:extLst>
                  <a:ext uri="{FF2B5EF4-FFF2-40B4-BE49-F238E27FC236}">
                    <a16:creationId xmlns:a16="http://schemas.microsoft.com/office/drawing/2014/main" id="{73AC7D24-0FCE-E548-B304-EBD983ED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605" y="2827647"/>
                <a:ext cx="457200" cy="274638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" name="Group 324">
                <a:extLst>
                  <a:ext uri="{FF2B5EF4-FFF2-40B4-BE49-F238E27FC236}">
                    <a16:creationId xmlns:a16="http://schemas.microsoft.com/office/drawing/2014/main" id="{2906F5AC-CEF7-0242-B6E8-B34ECC48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57" name="Group 125">
                  <a:extLst>
                    <a:ext uri="{FF2B5EF4-FFF2-40B4-BE49-F238E27FC236}">
                      <a16:creationId xmlns:a16="http://schemas.microsoft.com/office/drawing/2014/main" id="{0F4019ED-76F6-AC44-8A85-5F547573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9" name="Group 126">
                    <a:extLst>
                      <a:ext uri="{FF2B5EF4-FFF2-40B4-BE49-F238E27FC236}">
                        <a16:creationId xmlns:a16="http://schemas.microsoft.com/office/drawing/2014/main" id="{3907BEDD-E883-564D-B1D2-7B1D71D1DB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63" name="Line 127">
                      <a:extLst>
                        <a:ext uri="{FF2B5EF4-FFF2-40B4-BE49-F238E27FC236}">
                          <a16:creationId xmlns:a16="http://schemas.microsoft.com/office/drawing/2014/main" id="{E776A5B0-62E8-1244-9E3E-817FB7B32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128">
                      <a:extLst>
                        <a:ext uri="{FF2B5EF4-FFF2-40B4-BE49-F238E27FC236}">
                          <a16:creationId xmlns:a16="http://schemas.microsoft.com/office/drawing/2014/main" id="{28D91E5A-06ED-DF43-B2F3-BFE644A43A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129">
                      <a:extLst>
                        <a:ext uri="{FF2B5EF4-FFF2-40B4-BE49-F238E27FC236}">
                          <a16:creationId xmlns:a16="http://schemas.microsoft.com/office/drawing/2014/main" id="{8697668E-E500-594E-B890-A926D8687F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60" name="Line 130">
                    <a:extLst>
                      <a:ext uri="{FF2B5EF4-FFF2-40B4-BE49-F238E27FC236}">
                        <a16:creationId xmlns:a16="http://schemas.microsoft.com/office/drawing/2014/main" id="{8AEE4E51-FCFA-DE4B-86D4-B0FFDECB46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30">
                    <a:extLst>
                      <a:ext uri="{FF2B5EF4-FFF2-40B4-BE49-F238E27FC236}">
                        <a16:creationId xmlns:a16="http://schemas.microsoft.com/office/drawing/2014/main" id="{FCADC49E-63AE-704D-9C33-ACD805A1C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30">
                    <a:extLst>
                      <a:ext uri="{FF2B5EF4-FFF2-40B4-BE49-F238E27FC236}">
                        <a16:creationId xmlns:a16="http://schemas.microsoft.com/office/drawing/2014/main" id="{E5245A65-5652-9D4A-B389-4C10B5C5B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8" name="Freeform 323">
                  <a:extLst>
                    <a:ext uri="{FF2B5EF4-FFF2-40B4-BE49-F238E27FC236}">
                      <a16:creationId xmlns:a16="http://schemas.microsoft.com/office/drawing/2014/main" id="{D11F3D3B-D854-224E-AB4B-E3AA9A4BB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324">
                <a:extLst>
                  <a:ext uri="{FF2B5EF4-FFF2-40B4-BE49-F238E27FC236}">
                    <a16:creationId xmlns:a16="http://schemas.microsoft.com/office/drawing/2014/main" id="{748BE910-CF1C-D946-926E-2584B380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67" name="Group 125">
                  <a:extLst>
                    <a:ext uri="{FF2B5EF4-FFF2-40B4-BE49-F238E27FC236}">
                      <a16:creationId xmlns:a16="http://schemas.microsoft.com/office/drawing/2014/main" id="{500C1BEA-CA5D-FB48-AF23-934D4C66B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69" name="Group 126">
                    <a:extLst>
                      <a:ext uri="{FF2B5EF4-FFF2-40B4-BE49-F238E27FC236}">
                        <a16:creationId xmlns:a16="http://schemas.microsoft.com/office/drawing/2014/main" id="{FD2C8F56-8B57-EC48-A734-20743AC8A3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73" name="Line 127">
                      <a:extLst>
                        <a:ext uri="{FF2B5EF4-FFF2-40B4-BE49-F238E27FC236}">
                          <a16:creationId xmlns:a16="http://schemas.microsoft.com/office/drawing/2014/main" id="{7AECF743-C83B-B140-B140-191D0CA6BF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128">
                      <a:extLst>
                        <a:ext uri="{FF2B5EF4-FFF2-40B4-BE49-F238E27FC236}">
                          <a16:creationId xmlns:a16="http://schemas.microsoft.com/office/drawing/2014/main" id="{DC239D43-B3BD-0443-949A-84C1DF7CE4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129">
                      <a:extLst>
                        <a:ext uri="{FF2B5EF4-FFF2-40B4-BE49-F238E27FC236}">
                          <a16:creationId xmlns:a16="http://schemas.microsoft.com/office/drawing/2014/main" id="{8136A1ED-47BA-7945-9085-E3CDF20919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70" name="Line 130">
                    <a:extLst>
                      <a:ext uri="{FF2B5EF4-FFF2-40B4-BE49-F238E27FC236}">
                        <a16:creationId xmlns:a16="http://schemas.microsoft.com/office/drawing/2014/main" id="{B6173E7D-73A6-0544-BC3A-2B898906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30">
                    <a:extLst>
                      <a:ext uri="{FF2B5EF4-FFF2-40B4-BE49-F238E27FC236}">
                        <a16:creationId xmlns:a16="http://schemas.microsoft.com/office/drawing/2014/main" id="{6EDA0D25-4579-7843-89B4-F96581D21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Line 130">
                    <a:extLst>
                      <a:ext uri="{FF2B5EF4-FFF2-40B4-BE49-F238E27FC236}">
                        <a16:creationId xmlns:a16="http://schemas.microsoft.com/office/drawing/2014/main" id="{D6CC8281-03A8-0049-BBEE-0ADB1DBF3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8" name="Freeform 323">
                  <a:extLst>
                    <a:ext uri="{FF2B5EF4-FFF2-40B4-BE49-F238E27FC236}">
                      <a16:creationId xmlns:a16="http://schemas.microsoft.com/office/drawing/2014/main" id="{26D48827-B0C2-814C-A124-3859CF47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021198" y="2853673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1198" y="2853673"/>
                    <a:ext cx="516207" cy="5779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385" r="-3846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8042736" y="3347058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42736" y="3347058"/>
                    <a:ext cx="516207" cy="57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3846"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88804" y="4691185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8804" y="4691185"/>
                    <a:ext cx="516207" cy="5779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111" r="-3704"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451E4FC-0BC3-824D-8ECD-6DA01520A028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>
              <a:off x="8595302" y="4262846"/>
              <a:ext cx="1907346" cy="49287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0CFD231-CD8D-7743-9EAC-5659E8D9EB22}"/>
                </a:ext>
              </a:extLst>
            </p:cNvPr>
            <p:cNvCxnSpPr>
              <a:cxnSpLocks/>
              <a:endCxn id="17" idx="6"/>
            </p:cNvCxnSpPr>
            <p:nvPr/>
          </p:nvCxnSpPr>
          <p:spPr>
            <a:xfrm flipH="1" flipV="1">
              <a:off x="8622824" y="4746382"/>
              <a:ext cx="1146654" cy="26343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9B5641E-1D4C-1F44-AAAF-E8EB69F76E3C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8554139" y="4801512"/>
              <a:ext cx="1677914" cy="6353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917C32-FD17-594E-BEB8-67A0184B06B8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8554139" y="4801512"/>
              <a:ext cx="101635" cy="13762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4CC91D9-D304-174E-8EC5-F9486CE2DD70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 flipV="1">
              <a:off x="8037735" y="4785365"/>
              <a:ext cx="467836" cy="67922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32DDD37-F918-7745-ADF7-305179A03E6C}"/>
                </a:ext>
              </a:extLst>
            </p:cNvPr>
            <p:cNvCxnSpPr>
              <a:cxnSpLocks/>
              <a:stCxn id="13" idx="0"/>
              <a:endCxn id="17" idx="3"/>
            </p:cNvCxnSpPr>
            <p:nvPr/>
          </p:nvCxnSpPr>
          <p:spPr>
            <a:xfrm flipV="1">
              <a:off x="7286987" y="4785365"/>
              <a:ext cx="1218584" cy="64483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4EC1F63-BD4F-F44D-B67D-CEC6717167E1}"/>
              </a:ext>
            </a:extLst>
          </p:cNvPr>
          <p:cNvGrpSpPr/>
          <p:nvPr/>
        </p:nvGrpSpPr>
        <p:grpSpPr>
          <a:xfrm>
            <a:off x="6962158" y="957743"/>
            <a:ext cx="3615610" cy="1831598"/>
            <a:chOff x="6962158" y="957743"/>
            <a:chExt cx="3615610" cy="183159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2550" y="1154216"/>
              <a:ext cx="2717802" cy="1635125"/>
              <a:chOff x="1588" y="957"/>
              <a:chExt cx="1712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8" y="957"/>
                <a:ext cx="1712" cy="1030"/>
                <a:chOff x="1063" y="1245"/>
                <a:chExt cx="1712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063" y="2001"/>
                  <a:ext cx="17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10" name="Line 130">
                  <a:extLst>
                    <a:ext uri="{FF2B5EF4-FFF2-40B4-BE49-F238E27FC236}">
                      <a16:creationId xmlns:a16="http://schemas.microsoft.com/office/drawing/2014/main" id="{A0B845AF-ECBD-C747-9C14-8C673FD0D8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1418"/>
                  <a:ext cx="0" cy="57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2359F0A-027E-3348-A803-75835A912656}"/>
                    </a:ext>
                  </a:extLst>
                </p:cNvPr>
                <p:cNvSpPr txBox="1"/>
                <p:nvPr/>
              </p:nvSpPr>
              <p:spPr>
                <a:xfrm>
                  <a:off x="6962158" y="1909055"/>
                  <a:ext cx="685508" cy="2200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b>
                                <m: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1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2359F0A-027E-3348-A803-75835A9126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2158" y="1909055"/>
                  <a:ext cx="685508" cy="220060"/>
                </a:xfrm>
                <a:prstGeom prst="rect">
                  <a:avLst/>
                </a:prstGeom>
                <a:blipFill>
                  <a:blip r:embed="rId7"/>
                  <a:stretch>
                    <a:fillRect l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130771E-D6E1-DE4C-A160-54D640308A56}"/>
                </a:ext>
              </a:extLst>
            </p:cNvPr>
            <p:cNvGrpSpPr/>
            <p:nvPr/>
          </p:nvGrpSpPr>
          <p:grpSpPr>
            <a:xfrm>
              <a:off x="8130796" y="1452146"/>
              <a:ext cx="789763" cy="914400"/>
              <a:chOff x="6802782" y="1415912"/>
              <a:chExt cx="789763" cy="914400"/>
            </a:xfrm>
          </p:grpSpPr>
          <p:grpSp>
            <p:nvGrpSpPr>
              <p:cNvPr id="208" name="Group 367">
                <a:extLst>
                  <a:ext uri="{FF2B5EF4-FFF2-40B4-BE49-F238E27FC236}">
                    <a16:creationId xmlns:a16="http://schemas.microsoft.com/office/drawing/2014/main" id="{507A0E9C-7AE2-6C47-A841-C450E1196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0" name="Freeform 244">
                  <a:extLst>
                    <a:ext uri="{FF2B5EF4-FFF2-40B4-BE49-F238E27FC236}">
                      <a16:creationId xmlns:a16="http://schemas.microsoft.com/office/drawing/2014/main" id="{29FDC04F-641B-CB45-B56F-B5848FA6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366">
                  <a:extLst>
                    <a:ext uri="{FF2B5EF4-FFF2-40B4-BE49-F238E27FC236}">
                      <a16:creationId xmlns:a16="http://schemas.microsoft.com/office/drawing/2014/main" id="{ACBA774D-AB9B-9C41-BB57-E07429E9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2A3B9A8-1CE4-EC4D-BA73-2E18A1AF9FF3}"/>
                </a:ext>
              </a:extLst>
            </p:cNvPr>
            <p:cNvGrpSpPr/>
            <p:nvPr/>
          </p:nvGrpSpPr>
          <p:grpSpPr>
            <a:xfrm>
              <a:off x="8981303" y="1439697"/>
              <a:ext cx="789763" cy="914400"/>
              <a:chOff x="6802782" y="1415912"/>
              <a:chExt cx="789763" cy="914400"/>
            </a:xfrm>
          </p:grpSpPr>
          <p:grpSp>
            <p:nvGrpSpPr>
              <p:cNvPr id="213" name="Group 367">
                <a:extLst>
                  <a:ext uri="{FF2B5EF4-FFF2-40B4-BE49-F238E27FC236}">
                    <a16:creationId xmlns:a16="http://schemas.microsoft.com/office/drawing/2014/main" id="{D7919A29-1C6F-A34C-B1FD-E73FA27F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5" name="Freeform 244">
                  <a:extLst>
                    <a:ext uri="{FF2B5EF4-FFF2-40B4-BE49-F238E27FC236}">
                      <a16:creationId xmlns:a16="http://schemas.microsoft.com/office/drawing/2014/main" id="{B2A83383-8790-2142-AE23-0B809635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66">
                  <a:extLst>
                    <a:ext uri="{FF2B5EF4-FFF2-40B4-BE49-F238E27FC236}">
                      <a16:creationId xmlns:a16="http://schemas.microsoft.com/office/drawing/2014/main" id="{4AD4DB45-E5DE-2244-B2C0-111759555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A7A232B-C1D9-B54A-BAEF-3B230F4EF0E6}"/>
                </a:ext>
              </a:extLst>
            </p:cNvPr>
            <p:cNvGrpSpPr/>
            <p:nvPr/>
          </p:nvGrpSpPr>
          <p:grpSpPr>
            <a:xfrm>
              <a:off x="9788005" y="1429497"/>
              <a:ext cx="789763" cy="914400"/>
              <a:chOff x="6802782" y="1415912"/>
              <a:chExt cx="789763" cy="914400"/>
            </a:xfrm>
          </p:grpSpPr>
          <p:grpSp>
            <p:nvGrpSpPr>
              <p:cNvPr id="218" name="Group 367">
                <a:extLst>
                  <a:ext uri="{FF2B5EF4-FFF2-40B4-BE49-F238E27FC236}">
                    <a16:creationId xmlns:a16="http://schemas.microsoft.com/office/drawing/2014/main" id="{69D00DC8-8F5F-CD4F-B8F2-311CEDB655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20" name="Freeform 244">
                  <a:extLst>
                    <a:ext uri="{FF2B5EF4-FFF2-40B4-BE49-F238E27FC236}">
                      <a16:creationId xmlns:a16="http://schemas.microsoft.com/office/drawing/2014/main" id="{F7337AE5-C764-174A-AD99-B9CDEEB15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66">
                  <a:extLst>
                    <a:ext uri="{FF2B5EF4-FFF2-40B4-BE49-F238E27FC236}">
                      <a16:creationId xmlns:a16="http://schemas.microsoft.com/office/drawing/2014/main" id="{D2D53570-3E90-9A4B-B662-32B69F1E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63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A042BA9-74CC-E14D-83C4-9542780932A1}"/>
                </a:ext>
              </a:extLst>
            </p:cNvPr>
            <p:cNvSpPr txBox="1"/>
            <p:nvPr/>
          </p:nvSpPr>
          <p:spPr>
            <a:xfrm>
              <a:off x="9354038" y="957743"/>
              <a:ext cx="1130438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67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A16EA418-D993-F440-9CA4-05EAFFAD641C}"/>
              </a:ext>
            </a:extLst>
          </p:cNvPr>
          <p:cNvSpPr/>
          <p:nvPr/>
        </p:nvSpPr>
        <p:spPr>
          <a:xfrm flipH="1">
            <a:off x="8699937" y="4680101"/>
            <a:ext cx="258536" cy="169486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EC464B1-72FF-014A-AA2A-DCF4EAFA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2B7B7-17E9-5B41-8298-8EA7E77059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RSD main formula in motion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A293A7B-E06E-0148-8CA4-4478B0C015D7}"/>
              </a:ext>
            </a:extLst>
          </p:cNvPr>
          <p:cNvSpPr/>
          <p:nvPr/>
        </p:nvSpPr>
        <p:spPr>
          <a:xfrm rot="3110930" flipV="1">
            <a:off x="7209447" y="4013172"/>
            <a:ext cx="165063" cy="270520"/>
          </a:xfrm>
          <a:prstGeom prst="ellipse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9839D2-B67E-8642-A6A8-3BEA6C3597A5}"/>
              </a:ext>
            </a:extLst>
          </p:cNvPr>
          <p:cNvGrpSpPr/>
          <p:nvPr/>
        </p:nvGrpSpPr>
        <p:grpSpPr>
          <a:xfrm>
            <a:off x="2008415" y="2818643"/>
            <a:ext cx="9667286" cy="3722915"/>
            <a:chOff x="2008415" y="2818643"/>
            <a:chExt cx="9667286" cy="3722915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A0D3A48-AB61-8C44-AFD6-5DDCD9FA9EAB}"/>
                </a:ext>
              </a:extLst>
            </p:cNvPr>
            <p:cNvSpPr/>
            <p:nvPr/>
          </p:nvSpPr>
          <p:spPr>
            <a:xfrm>
              <a:off x="2008415" y="2818643"/>
              <a:ext cx="9667286" cy="3722915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752B8E70-F4F9-964D-9F62-C2EFE0F148A4}"/>
                </a:ext>
              </a:extLst>
            </p:cNvPr>
            <p:cNvSpPr/>
            <p:nvPr/>
          </p:nvSpPr>
          <p:spPr>
            <a:xfrm>
              <a:off x="6417129" y="4970763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5284F63B-A9A2-9842-B0F8-32A40263B593}"/>
                </a:ext>
              </a:extLst>
            </p:cNvPr>
            <p:cNvSpPr/>
            <p:nvPr/>
          </p:nvSpPr>
          <p:spPr>
            <a:xfrm>
              <a:off x="2942100" y="497076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05F36A2E-3241-4A48-A596-5FFC4F3124B0}"/>
                </a:ext>
              </a:extLst>
            </p:cNvPr>
            <p:cNvSpPr/>
            <p:nvPr/>
          </p:nvSpPr>
          <p:spPr>
            <a:xfrm>
              <a:off x="8120744" y="309704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510EE24D-764B-194A-A5F2-F4EA390161EA}"/>
                </a:ext>
              </a:extLst>
            </p:cNvPr>
            <p:cNvSpPr/>
            <p:nvPr/>
          </p:nvSpPr>
          <p:spPr>
            <a:xfrm>
              <a:off x="4645715" y="3097041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D85CC3FE-18C2-AA4A-8AEB-304AC177495A}"/>
              </a:ext>
            </a:extLst>
          </p:cNvPr>
          <p:cNvSpPr/>
          <p:nvPr/>
        </p:nvSpPr>
        <p:spPr>
          <a:xfrm>
            <a:off x="3241141" y="2447694"/>
            <a:ext cx="138873" cy="106440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onut 30">
            <a:extLst>
              <a:ext uri="{FF2B5EF4-FFF2-40B4-BE49-F238E27FC236}">
                <a16:creationId xmlns:a16="http://schemas.microsoft.com/office/drawing/2014/main" id="{032B0517-9A4B-1043-A666-6A4B0C895B1C}"/>
              </a:ext>
            </a:extLst>
          </p:cNvPr>
          <p:cNvSpPr/>
          <p:nvPr/>
        </p:nvSpPr>
        <p:spPr>
          <a:xfrm rot="2794649">
            <a:off x="7027507" y="3914699"/>
            <a:ext cx="408041" cy="543326"/>
          </a:xfrm>
          <a:prstGeom prst="donut">
            <a:avLst>
              <a:gd name="adj" fmla="val 15658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4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787 L 0.32227 0.2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09 L 0.33932 0.253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111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6" grpId="1" animBg="1"/>
      <p:bldP spid="14" grpId="0" animBg="1"/>
      <p:bldP spid="14" grpId="1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AE3B1EAD-50B8-FA40-9043-5DBA1B4B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parameter resolution in silicon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37DA5-58DB-2946-983D-EE78C074B826}"/>
                  </a:ext>
                </a:extLst>
              </p:cNvPr>
              <p:cNvSpPr txBox="1"/>
              <p:nvPr/>
            </p:nvSpPr>
            <p:spPr>
              <a:xfrm>
                <a:off x="3300462" y="2086371"/>
                <a:ext cx="5644245" cy="6570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𝑆𝑒𝑛𝑠𝑜𝑟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37DA5-58DB-2946-983D-EE78C074B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462" y="2086371"/>
                <a:ext cx="5644245" cy="657039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D5783B-782A-F649-AC2D-5716F4B9D5D4}"/>
                  </a:ext>
                </a:extLst>
              </p:cNvPr>
              <p:cNvSpPr txBox="1"/>
              <p:nvPr/>
            </p:nvSpPr>
            <p:spPr>
              <a:xfrm>
                <a:off x="1137139" y="961293"/>
                <a:ext cx="7350370" cy="442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Th precision of a sensor,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𝑺𝒆𝒏𝒔𝒐𝒓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depends upon two factors: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D5783B-782A-F649-AC2D-5716F4B9D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39" y="961293"/>
                <a:ext cx="7350370" cy="442429"/>
              </a:xfrm>
              <a:prstGeom prst="rect">
                <a:avLst/>
              </a:prstGeom>
              <a:blipFill>
                <a:blip r:embed="rId3"/>
                <a:stretch>
                  <a:fillRect l="-690" b="-1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4D79F2-724A-5A4C-8DE0-03D57F26B39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581400" y="2752580"/>
            <a:ext cx="2209800" cy="844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41142C-6F46-5545-993F-C5616ADE9846}"/>
                  </a:ext>
                </a:extLst>
              </p:cNvPr>
              <p:cNvSpPr txBox="1"/>
              <p:nvPr/>
            </p:nvSpPr>
            <p:spPr>
              <a:xfrm>
                <a:off x="1066800" y="3597548"/>
                <a:ext cx="5029200" cy="4135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tx1"/>
                    </a:solidFill>
                  </a:rPr>
                  <a:t>The accuracy of the single hit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41142C-6F46-5545-993F-C5616ADE9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597548"/>
                <a:ext cx="5029200" cy="413511"/>
              </a:xfrm>
              <a:prstGeom prst="rect">
                <a:avLst/>
              </a:prstGeom>
              <a:blipFill>
                <a:blip r:embed="rId4"/>
                <a:stretch>
                  <a:fillRect l="-754" b="-2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5560A7-8B51-A144-A0B3-1523414924F6}"/>
                  </a:ext>
                </a:extLst>
              </p:cNvPr>
              <p:cNvSpPr txBox="1"/>
              <p:nvPr/>
            </p:nvSpPr>
            <p:spPr>
              <a:xfrm>
                <a:off x="6376938" y="3586882"/>
                <a:ext cx="5716002" cy="7736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The average multiple scattering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</m:oMath>
                </a14:m>
                <a:r>
                  <a:rPr lang="en-US" dirty="0"/>
                  <a:t> depends on the material budget of the sensors and services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5560A7-8B51-A144-A0B3-15234149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38" y="3586882"/>
                <a:ext cx="5716002" cy="773673"/>
              </a:xfrm>
              <a:prstGeom prst="rect">
                <a:avLst/>
              </a:prstGeom>
              <a:blipFill>
                <a:blip r:embed="rId5"/>
                <a:stretch>
                  <a:fillRect l="-664"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9D1DFB-B28B-1E4F-98F9-1B9DFBB3E41E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643609" y="2752354"/>
            <a:ext cx="1591330" cy="834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5F1B35-A269-5749-B7D5-4079FB965A94}"/>
                  </a:ext>
                </a:extLst>
              </p:cNvPr>
              <p:cNvSpPr txBox="1"/>
              <p:nvPr/>
            </p:nvSpPr>
            <p:spPr>
              <a:xfrm>
                <a:off x="475200" y="4740436"/>
                <a:ext cx="5650523" cy="4135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Smallest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very accurate sensors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5F1B35-A269-5749-B7D5-4079FB965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0" y="4740436"/>
                <a:ext cx="5650523" cy="413511"/>
              </a:xfrm>
              <a:prstGeom prst="rect">
                <a:avLst/>
              </a:prstGeom>
              <a:blipFill>
                <a:blip r:embed="rId6"/>
                <a:stretch>
                  <a:fillRect l="-673" b="-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415026-216A-3141-8ACB-C9C6CB96A63B}"/>
                  </a:ext>
                </a:extLst>
              </p:cNvPr>
              <p:cNvSpPr txBox="1"/>
              <p:nvPr/>
            </p:nvSpPr>
            <p:spPr>
              <a:xfrm>
                <a:off x="6376938" y="4762461"/>
                <a:ext cx="5650523" cy="4135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Smallest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b="1" dirty="0"/>
                  <a:t>ery thin sensors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415026-216A-3141-8ACB-C9C6CB96A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38" y="4762461"/>
                <a:ext cx="5650523" cy="413511"/>
              </a:xfrm>
              <a:prstGeom prst="rect">
                <a:avLst/>
              </a:prstGeom>
              <a:blipFill>
                <a:blip r:embed="rId7"/>
                <a:stretch>
                  <a:fillRect l="-673" b="-20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E9BD990-03FD-3E41-89E6-C0C33BDAFA52}"/>
              </a:ext>
            </a:extLst>
          </p:cNvPr>
          <p:cNvSpPr txBox="1"/>
          <p:nvPr/>
        </p:nvSpPr>
        <p:spPr>
          <a:xfrm>
            <a:off x="2211898" y="6099264"/>
            <a:ext cx="7821372" cy="519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The sensors need to be very accurate and very thin</a:t>
            </a:r>
          </a:p>
        </p:txBody>
      </p:sp>
    </p:spTree>
    <p:extLst>
      <p:ext uri="{BB962C8B-B14F-4D97-AF65-F5344CB8AC3E}">
        <p14:creationId xmlns:p14="http://schemas.microsoft.com/office/powerpoint/2010/main" val="84586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A16EA418-D993-F440-9CA4-05EAFFAD641C}"/>
              </a:ext>
            </a:extLst>
          </p:cNvPr>
          <p:cNvSpPr/>
          <p:nvPr/>
        </p:nvSpPr>
        <p:spPr>
          <a:xfrm flipH="1">
            <a:off x="8699937" y="4680101"/>
            <a:ext cx="258536" cy="169486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EC464B1-72FF-014A-AA2A-DCF4EAFA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2B7B7-17E9-5B41-8298-8EA7E77059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RSD main formula in motion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A293A7B-E06E-0148-8CA4-4478B0C015D7}"/>
              </a:ext>
            </a:extLst>
          </p:cNvPr>
          <p:cNvSpPr/>
          <p:nvPr/>
        </p:nvSpPr>
        <p:spPr>
          <a:xfrm rot="3110930" flipV="1">
            <a:off x="7209447" y="4013172"/>
            <a:ext cx="165063" cy="270520"/>
          </a:xfrm>
          <a:prstGeom prst="ellipse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9839D2-B67E-8642-A6A8-3BEA6C3597A5}"/>
              </a:ext>
            </a:extLst>
          </p:cNvPr>
          <p:cNvGrpSpPr/>
          <p:nvPr/>
        </p:nvGrpSpPr>
        <p:grpSpPr>
          <a:xfrm>
            <a:off x="2008415" y="2818643"/>
            <a:ext cx="9667286" cy="3722915"/>
            <a:chOff x="2008415" y="2818643"/>
            <a:chExt cx="9667286" cy="3722915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A0D3A48-AB61-8C44-AFD6-5DDCD9FA9EAB}"/>
                </a:ext>
              </a:extLst>
            </p:cNvPr>
            <p:cNvSpPr/>
            <p:nvPr/>
          </p:nvSpPr>
          <p:spPr>
            <a:xfrm>
              <a:off x="2008415" y="2818643"/>
              <a:ext cx="9667286" cy="3722915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752B8E70-F4F9-964D-9F62-C2EFE0F148A4}"/>
                </a:ext>
              </a:extLst>
            </p:cNvPr>
            <p:cNvSpPr/>
            <p:nvPr/>
          </p:nvSpPr>
          <p:spPr>
            <a:xfrm>
              <a:off x="6417129" y="4970763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5284F63B-A9A2-9842-B0F8-32A40263B593}"/>
                </a:ext>
              </a:extLst>
            </p:cNvPr>
            <p:cNvSpPr/>
            <p:nvPr/>
          </p:nvSpPr>
          <p:spPr>
            <a:xfrm>
              <a:off x="2942100" y="497076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05F36A2E-3241-4A48-A596-5FFC4F3124B0}"/>
                </a:ext>
              </a:extLst>
            </p:cNvPr>
            <p:cNvSpPr/>
            <p:nvPr/>
          </p:nvSpPr>
          <p:spPr>
            <a:xfrm>
              <a:off x="8120744" y="309704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510EE24D-764B-194A-A5F2-F4EA390161EA}"/>
                </a:ext>
              </a:extLst>
            </p:cNvPr>
            <p:cNvSpPr/>
            <p:nvPr/>
          </p:nvSpPr>
          <p:spPr>
            <a:xfrm>
              <a:off x="4645715" y="3097041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D85CC3FE-18C2-AA4A-8AEB-304AC177495A}"/>
              </a:ext>
            </a:extLst>
          </p:cNvPr>
          <p:cNvSpPr/>
          <p:nvPr/>
        </p:nvSpPr>
        <p:spPr>
          <a:xfrm>
            <a:off x="3241141" y="2447694"/>
            <a:ext cx="138873" cy="106440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5C02DE1A-B4F0-9248-A527-60822FD8D5F8}"/>
              </a:ext>
            </a:extLst>
          </p:cNvPr>
          <p:cNvSpPr/>
          <p:nvPr/>
        </p:nvSpPr>
        <p:spPr>
          <a:xfrm rot="5400000">
            <a:off x="6941699" y="3944318"/>
            <a:ext cx="494952" cy="451902"/>
          </a:xfrm>
          <a:prstGeom prst="blockArc">
            <a:avLst>
              <a:gd name="adj1" fmla="val 13158115"/>
              <a:gd name="adj2" fmla="val 18459422"/>
              <a:gd name="adj3" fmla="val 4005"/>
            </a:avLst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527EBDE6-9D47-4741-8B6B-11FB5A8ABCF4}"/>
              </a:ext>
            </a:extLst>
          </p:cNvPr>
          <p:cNvSpPr/>
          <p:nvPr/>
        </p:nvSpPr>
        <p:spPr>
          <a:xfrm rot="12534112">
            <a:off x="6888884" y="3963540"/>
            <a:ext cx="518270" cy="445320"/>
          </a:xfrm>
          <a:prstGeom prst="blockArc">
            <a:avLst>
              <a:gd name="adj1" fmla="val 10529920"/>
              <a:gd name="adj2" fmla="val 15557662"/>
              <a:gd name="adj3" fmla="val 5570"/>
            </a:avLst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CFDCB093-F793-724E-BE0C-1701CB822464}"/>
              </a:ext>
            </a:extLst>
          </p:cNvPr>
          <p:cNvSpPr/>
          <p:nvPr/>
        </p:nvSpPr>
        <p:spPr>
          <a:xfrm rot="15527735">
            <a:off x="6928540" y="4007055"/>
            <a:ext cx="503113" cy="412295"/>
          </a:xfrm>
          <a:prstGeom prst="blockArc">
            <a:avLst>
              <a:gd name="adj1" fmla="val 14459390"/>
              <a:gd name="adj2" fmla="val 15968959"/>
              <a:gd name="adj3" fmla="val 4980"/>
            </a:avLst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34C85531-CF81-1645-B17D-011F6A141405}"/>
              </a:ext>
            </a:extLst>
          </p:cNvPr>
          <p:cNvSpPr/>
          <p:nvPr/>
        </p:nvSpPr>
        <p:spPr>
          <a:xfrm rot="17863678">
            <a:off x="6936816" y="3986972"/>
            <a:ext cx="499262" cy="413754"/>
          </a:xfrm>
          <a:prstGeom prst="blockArc">
            <a:avLst>
              <a:gd name="adj1" fmla="val 12896596"/>
              <a:gd name="adj2" fmla="val 21231467"/>
              <a:gd name="adj3" fmla="val 4683"/>
            </a:avLst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62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787 L 0.32227 0.2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13008 -0.032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16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046 L 0.0414 0.132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66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14739 0.1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58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0707 -0.06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32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09 L 0.33932 0.2534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111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6" grpId="0" animBg="1"/>
      <p:bldP spid="14" grpId="0" animBg="1"/>
      <p:bldP spid="14" grpId="1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158A9-230F-9543-8CC0-80E9E91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62B41-DD21-C04F-8CCF-AEC7C5F4649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A94807-6FD2-504B-AF13-57B88C30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Experimental data: Laser and beam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AB9E3-3D74-1B4A-B7EC-E26D149CFA6F}"/>
              </a:ext>
            </a:extLst>
          </p:cNvPr>
          <p:cNvSpPr txBox="1"/>
          <p:nvPr/>
        </p:nvSpPr>
        <p:spPr>
          <a:xfrm>
            <a:off x="522747" y="989624"/>
            <a:ext cx="7598211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laser  studies presented  here are obtained using a “Particular” laser TCT set-up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Sensors are glued on a 16-channel read-out board.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laser is shot in various position via an x-y-z micrometric stage</a:t>
            </a:r>
          </a:p>
        </p:txBody>
      </p:sp>
      <p:pic>
        <p:nvPicPr>
          <p:cNvPr id="6" name="photo_2019-11-16_17-58-45.jpg" descr="photo_2019-11-16_17-58-45.jpg">
            <a:extLst>
              <a:ext uri="{FF2B5EF4-FFF2-40B4-BE49-F238E27FC236}">
                <a16:creationId xmlns:a16="http://schemas.microsoft.com/office/drawing/2014/main" id="{4A2B407A-C819-874A-8D29-AA11083F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9819" y="747464"/>
            <a:ext cx="2157661" cy="25084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1F4A0-12F6-244E-9F62-9F28F4AC8D2F}"/>
              </a:ext>
            </a:extLst>
          </p:cNvPr>
          <p:cNvSpPr txBox="1"/>
          <p:nvPr/>
        </p:nvSpPr>
        <p:spPr>
          <a:xfrm>
            <a:off x="459372" y="5563505"/>
            <a:ext cx="6621652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signals are recorded with a digital oscilloscope (20-40 GS/s, 2-4 GHz BW) for offline analysis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6140D8-5CA5-C241-A015-DCFC9C165EAB}"/>
              </a:ext>
            </a:extLst>
          </p:cNvPr>
          <p:cNvGrpSpPr/>
          <p:nvPr/>
        </p:nvGrpSpPr>
        <p:grpSpPr>
          <a:xfrm>
            <a:off x="522747" y="3180288"/>
            <a:ext cx="10511339" cy="2537222"/>
            <a:chOff x="522747" y="3180288"/>
            <a:chExt cx="10511339" cy="25372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0BC4F8-1108-534A-BA6D-F42686A8BF8F}"/>
                </a:ext>
              </a:extLst>
            </p:cNvPr>
            <p:cNvSpPr txBox="1"/>
            <p:nvPr/>
          </p:nvSpPr>
          <p:spPr>
            <a:xfrm>
              <a:off x="522747" y="3180288"/>
              <a:ext cx="7007611" cy="185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The beam test results have been obtained at FNAL, in collaboration with the FNAL CMS-Timing ETL team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120 GeV/c proton beam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Precise timing determination (~ 10 </a:t>
              </a:r>
              <a:r>
                <a:rPr lang="en-US" dirty="0" err="1"/>
                <a:t>ps</a:t>
              </a:r>
              <a:r>
                <a:rPr lang="en-US" dirty="0"/>
                <a:t>)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Fairly precise tracking system (~ 35-40 um)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CCECFF-BA24-574F-884F-7881A47BE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767" y="3466293"/>
              <a:ext cx="3618319" cy="2251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6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2AB9C-5B00-9B4E-BE3C-665B48672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74861-EDF6-7547-9FBD-5985D528B4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6AB3E687-4F07-154E-A51C-B276AB5C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Structures tested (metal-pitch)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3AE64D-3D53-C94C-A691-B380D1FB6930}"/>
              </a:ext>
            </a:extLst>
          </p:cNvPr>
          <p:cNvGrpSpPr/>
          <p:nvPr/>
        </p:nvGrpSpPr>
        <p:grpSpPr>
          <a:xfrm>
            <a:off x="3069311" y="2217419"/>
            <a:ext cx="990276" cy="1302796"/>
            <a:chOff x="4953763" y="5133578"/>
            <a:chExt cx="990276" cy="13027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57831E-1C69-F247-ABB1-FC6F59246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763" y="5133578"/>
              <a:ext cx="990276" cy="9612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4391E5-97D2-3246-822F-737BFCBB6F6C}"/>
                </a:ext>
              </a:extLst>
            </p:cNvPr>
            <p:cNvSpPr txBox="1"/>
            <p:nvPr/>
          </p:nvSpPr>
          <p:spPr>
            <a:xfrm>
              <a:off x="5019173" y="6094870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100-200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CCDE37-8A3A-744E-8AD2-F28BA7B9ABE6}"/>
              </a:ext>
            </a:extLst>
          </p:cNvPr>
          <p:cNvGrpSpPr/>
          <p:nvPr/>
        </p:nvGrpSpPr>
        <p:grpSpPr>
          <a:xfrm>
            <a:off x="8165647" y="1820261"/>
            <a:ext cx="1863524" cy="2097112"/>
            <a:chOff x="9664589" y="4283540"/>
            <a:chExt cx="1863524" cy="20971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34CE6A-8309-B842-83F3-B23160348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4589" y="4283540"/>
              <a:ext cx="1863524" cy="18403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50D785-0E67-1B4C-B96B-14BB701AD4DD}"/>
                </a:ext>
              </a:extLst>
            </p:cNvPr>
            <p:cNvSpPr txBox="1"/>
            <p:nvPr/>
          </p:nvSpPr>
          <p:spPr>
            <a:xfrm>
              <a:off x="10163379" y="6039148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200-500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68440-259D-E74B-99AA-3FFF91D1B273}"/>
              </a:ext>
            </a:extLst>
          </p:cNvPr>
          <p:cNvGrpSpPr/>
          <p:nvPr/>
        </p:nvGrpSpPr>
        <p:grpSpPr>
          <a:xfrm>
            <a:off x="5605203" y="2203477"/>
            <a:ext cx="1064871" cy="1330681"/>
            <a:chOff x="5871758" y="4243829"/>
            <a:chExt cx="1064871" cy="13306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89238C-4DA5-C14E-9F48-8A98D1286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1758" y="4243829"/>
              <a:ext cx="1064871" cy="10485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982044-5A8C-6D40-8F85-A1B919895D47}"/>
                </a:ext>
              </a:extLst>
            </p:cNvPr>
            <p:cNvSpPr txBox="1"/>
            <p:nvPr/>
          </p:nvSpPr>
          <p:spPr>
            <a:xfrm>
              <a:off x="5923789" y="5233006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150-300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BB90AE-CAAE-814A-AFA3-7C7CF74EE994}"/>
              </a:ext>
            </a:extLst>
          </p:cNvPr>
          <p:cNvGrpSpPr/>
          <p:nvPr/>
        </p:nvGrpSpPr>
        <p:grpSpPr>
          <a:xfrm>
            <a:off x="1940091" y="2289407"/>
            <a:ext cx="891250" cy="1158820"/>
            <a:chOff x="1555029" y="2396319"/>
            <a:chExt cx="891250" cy="11588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14D577-820D-6949-BE76-B7900EEA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5029" y="2396319"/>
              <a:ext cx="891250" cy="8173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3F11E2-DA5B-1943-A6E9-527A6DA7FB6E}"/>
                </a:ext>
              </a:extLst>
            </p:cNvPr>
            <p:cNvSpPr txBox="1"/>
            <p:nvPr/>
          </p:nvSpPr>
          <p:spPr>
            <a:xfrm>
              <a:off x="1592340" y="3213635"/>
              <a:ext cx="76495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70-100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F9C635-02A6-2C47-8F2F-46DF4EA1CD13}"/>
              </a:ext>
            </a:extLst>
          </p:cNvPr>
          <p:cNvGrpSpPr/>
          <p:nvPr/>
        </p:nvGrpSpPr>
        <p:grpSpPr>
          <a:xfrm>
            <a:off x="10267139" y="1743327"/>
            <a:ext cx="1924861" cy="2250980"/>
            <a:chOff x="6163686" y="2642430"/>
            <a:chExt cx="1924861" cy="22509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4114B4-EE11-9841-9ACA-2C34F22B3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3686" y="2642430"/>
              <a:ext cx="1924861" cy="196471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70DFE1-54E2-6D44-AA55-EA0D8EE88302}"/>
                </a:ext>
              </a:extLst>
            </p:cNvPr>
            <p:cNvSpPr txBox="1"/>
            <p:nvPr/>
          </p:nvSpPr>
          <p:spPr>
            <a:xfrm>
              <a:off x="6693144" y="4551906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300-500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DFDB5C-9F83-5943-8F3A-AE2B460A6FD4}"/>
              </a:ext>
            </a:extLst>
          </p:cNvPr>
          <p:cNvGrpSpPr/>
          <p:nvPr/>
        </p:nvGrpSpPr>
        <p:grpSpPr>
          <a:xfrm>
            <a:off x="810871" y="2242534"/>
            <a:ext cx="891250" cy="1252567"/>
            <a:chOff x="2543046" y="2312741"/>
            <a:chExt cx="891250" cy="12525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584AA-AE6B-EA4F-A409-02012577E732}"/>
                </a:ext>
              </a:extLst>
            </p:cNvPr>
            <p:cNvSpPr txBox="1"/>
            <p:nvPr/>
          </p:nvSpPr>
          <p:spPr>
            <a:xfrm>
              <a:off x="2595529" y="3223804"/>
              <a:ext cx="76495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50-100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18CE7B-F3AD-DC43-B0D7-AF3D7024A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3046" y="2312741"/>
              <a:ext cx="891250" cy="84752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9591E7-D9A3-8F42-A5F4-DF43841EB6C5}"/>
              </a:ext>
            </a:extLst>
          </p:cNvPr>
          <p:cNvGrpSpPr/>
          <p:nvPr/>
        </p:nvGrpSpPr>
        <p:grpSpPr>
          <a:xfrm>
            <a:off x="4297557" y="2159504"/>
            <a:ext cx="1069676" cy="1418627"/>
            <a:chOff x="3185552" y="5502507"/>
            <a:chExt cx="1069676" cy="14186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15E359-D11B-7E40-8900-BFD1B0BE5951}"/>
                </a:ext>
              </a:extLst>
            </p:cNvPr>
            <p:cNvSpPr txBox="1"/>
            <p:nvPr/>
          </p:nvSpPr>
          <p:spPr>
            <a:xfrm>
              <a:off x="3278996" y="6579630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150-200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2933B1-9295-1340-B8E8-468C7CAC7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5552" y="5502507"/>
              <a:ext cx="1069676" cy="103905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F5BE1D-3797-2A4A-BE89-8DB4D77AE507}"/>
              </a:ext>
            </a:extLst>
          </p:cNvPr>
          <p:cNvGrpSpPr/>
          <p:nvPr/>
        </p:nvGrpSpPr>
        <p:grpSpPr>
          <a:xfrm>
            <a:off x="6908044" y="2157031"/>
            <a:ext cx="1019633" cy="1423572"/>
            <a:chOff x="3790532" y="3715786"/>
            <a:chExt cx="1019633" cy="14235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9B6F1F-C507-A24B-85EE-39493CB73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0532" y="3715786"/>
              <a:ext cx="1019633" cy="100687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3C4AD7-E4EC-7145-B295-F12A8BAFCB58}"/>
                </a:ext>
              </a:extLst>
            </p:cNvPr>
            <p:cNvSpPr txBox="1"/>
            <p:nvPr/>
          </p:nvSpPr>
          <p:spPr>
            <a:xfrm>
              <a:off x="3896707" y="4797854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200-300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9C653A-F02E-B147-A566-AC4FDFC551F0}"/>
              </a:ext>
            </a:extLst>
          </p:cNvPr>
          <p:cNvSpPr txBox="1"/>
          <p:nvPr/>
        </p:nvSpPr>
        <p:spPr>
          <a:xfrm>
            <a:off x="810871" y="830631"/>
            <a:ext cx="10230416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FBK production RSD1 yielded many samples, of several geometries, exploring the interplay of n+ resistivity, dielectric thickness, metal pad, and pitch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E50C12-8C39-2143-84EF-21FEA8A960D5}"/>
              </a:ext>
            </a:extLst>
          </p:cNvPr>
          <p:cNvGrpSpPr/>
          <p:nvPr/>
        </p:nvGrpSpPr>
        <p:grpSpPr>
          <a:xfrm>
            <a:off x="687696" y="4214261"/>
            <a:ext cx="11401815" cy="2579652"/>
            <a:chOff x="687696" y="4214261"/>
            <a:chExt cx="11401815" cy="257965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5D5DE5-7B63-DC49-A56E-64C7ADB98ADC}"/>
                </a:ext>
              </a:extLst>
            </p:cNvPr>
            <p:cNvSpPr txBox="1"/>
            <p:nvPr/>
          </p:nvSpPr>
          <p:spPr>
            <a:xfrm>
              <a:off x="687696" y="4437404"/>
              <a:ext cx="6203349" cy="185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Each sensor was tested with the laser TCT set-up, shining the laser spot (~ 10 um) in several positions and recording the signals seen by the 4 adjacent pads.</a:t>
              </a:r>
            </a:p>
            <a:p>
              <a:pPr>
                <a:lnSpc>
                  <a:spcPct val="130000"/>
                </a:lnSpc>
              </a:pPr>
              <a:r>
                <a:rPr lang="en-US" dirty="0"/>
                <a:t>The runs were repeated at 3-4 values of gain for each geometry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3C5E10-8D5E-9742-BFC0-3BE88863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5143" y="4214261"/>
              <a:ext cx="3441559" cy="257965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E43620-1978-4B49-9235-D475AAD41644}"/>
                </a:ext>
              </a:extLst>
            </p:cNvPr>
            <p:cNvSpPr/>
            <p:nvPr/>
          </p:nvSpPr>
          <p:spPr>
            <a:xfrm>
              <a:off x="10369624" y="5092134"/>
              <a:ext cx="17198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Example of  laser positions 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37494D-C305-D54D-83F8-835F56963218}"/>
                </a:ext>
              </a:extLst>
            </p:cNvPr>
            <p:cNvCxnSpPr/>
            <p:nvPr/>
          </p:nvCxnSpPr>
          <p:spPr>
            <a:xfrm flipH="1">
              <a:off x="9530380" y="5364388"/>
              <a:ext cx="736759" cy="676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B3083C-8FEA-D74A-84B0-49342C77A5A7}"/>
                </a:ext>
              </a:extLst>
            </p:cNvPr>
            <p:cNvSpPr/>
            <p:nvPr/>
          </p:nvSpPr>
          <p:spPr>
            <a:xfrm>
              <a:off x="8801972" y="5315021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F39CA7-6DEC-6247-A186-0ADEA5E446DD}"/>
                </a:ext>
              </a:extLst>
            </p:cNvPr>
            <p:cNvSpPr/>
            <p:nvPr/>
          </p:nvSpPr>
          <p:spPr>
            <a:xfrm>
              <a:off x="8989272" y="5453461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6C772C-DDAF-3948-9A7D-DDE374860E71}"/>
                </a:ext>
              </a:extLst>
            </p:cNvPr>
            <p:cNvSpPr/>
            <p:nvPr/>
          </p:nvSpPr>
          <p:spPr>
            <a:xfrm>
              <a:off x="9123658" y="555592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5CF6EB-0CA5-234E-94A7-41B3E12D4CA3}"/>
                </a:ext>
              </a:extLst>
            </p:cNvPr>
            <p:cNvSpPr/>
            <p:nvPr/>
          </p:nvSpPr>
          <p:spPr>
            <a:xfrm>
              <a:off x="9251064" y="566134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20D9DE-A863-F040-AF38-66C329D1CCE3}"/>
                </a:ext>
              </a:extLst>
            </p:cNvPr>
            <p:cNvSpPr/>
            <p:nvPr/>
          </p:nvSpPr>
          <p:spPr>
            <a:xfrm>
              <a:off x="8671221" y="5456037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EA2403D-FE8E-0A4F-95B8-5A30AB026073}"/>
                </a:ext>
              </a:extLst>
            </p:cNvPr>
            <p:cNvSpPr/>
            <p:nvPr/>
          </p:nvSpPr>
          <p:spPr>
            <a:xfrm>
              <a:off x="8676580" y="564242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8B5D4C-8EBF-F345-BF69-1F4E4F122B2C}"/>
                </a:ext>
              </a:extLst>
            </p:cNvPr>
            <p:cNvSpPr/>
            <p:nvPr/>
          </p:nvSpPr>
          <p:spPr>
            <a:xfrm>
              <a:off x="8982081" y="5650819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F3B1CC9-E3DC-8945-982D-D09F3E6380DF}"/>
                </a:ext>
              </a:extLst>
            </p:cNvPr>
            <p:cNvSpPr/>
            <p:nvPr/>
          </p:nvSpPr>
          <p:spPr>
            <a:xfrm>
              <a:off x="9242212" y="5233429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3230F70-B46A-9447-8546-F6AF25A9F10E}"/>
                </a:ext>
              </a:extLst>
            </p:cNvPr>
            <p:cNvSpPr/>
            <p:nvPr/>
          </p:nvSpPr>
          <p:spPr>
            <a:xfrm>
              <a:off x="8977765" y="522212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84289F-C923-B941-9C26-CC05044EF310}"/>
                </a:ext>
              </a:extLst>
            </p:cNvPr>
            <p:cNvSpPr/>
            <p:nvPr/>
          </p:nvSpPr>
          <p:spPr>
            <a:xfrm>
              <a:off x="9259024" y="5450876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9AC2AB-04C2-2748-8828-F7C9267571D5}"/>
                </a:ext>
              </a:extLst>
            </p:cNvPr>
            <p:cNvGrpSpPr/>
            <p:nvPr/>
          </p:nvGrpSpPr>
          <p:grpSpPr>
            <a:xfrm>
              <a:off x="7939564" y="4722305"/>
              <a:ext cx="2133858" cy="1569068"/>
              <a:chOff x="6987087" y="2594912"/>
              <a:chExt cx="2133858" cy="1569068"/>
            </a:xfrm>
          </p:grpSpPr>
          <p:sp>
            <p:nvSpPr>
              <p:cNvPr id="50" name="Frame 49">
                <a:extLst>
                  <a:ext uri="{FF2B5EF4-FFF2-40B4-BE49-F238E27FC236}">
                    <a16:creationId xmlns:a16="http://schemas.microsoft.com/office/drawing/2014/main" id="{61729BB4-A9F1-1447-AFE3-1613A920AFE1}"/>
                  </a:ext>
                </a:extLst>
              </p:cNvPr>
              <p:cNvSpPr/>
              <p:nvPr/>
            </p:nvSpPr>
            <p:spPr>
              <a:xfrm>
                <a:off x="6995621" y="3611666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ame 52">
                <a:extLst>
                  <a:ext uri="{FF2B5EF4-FFF2-40B4-BE49-F238E27FC236}">
                    <a16:creationId xmlns:a16="http://schemas.microsoft.com/office/drawing/2014/main" id="{F74FAC27-556C-9547-B3BB-1E0CA1ECA34E}"/>
                  </a:ext>
                </a:extLst>
              </p:cNvPr>
              <p:cNvSpPr/>
              <p:nvPr/>
            </p:nvSpPr>
            <p:spPr>
              <a:xfrm>
                <a:off x="6987087" y="2594912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ame 53">
                <a:extLst>
                  <a:ext uri="{FF2B5EF4-FFF2-40B4-BE49-F238E27FC236}">
                    <a16:creationId xmlns:a16="http://schemas.microsoft.com/office/drawing/2014/main" id="{FED9610C-25C9-184E-9170-9CF8A2E5ABC4}"/>
                  </a:ext>
                </a:extLst>
              </p:cNvPr>
              <p:cNvSpPr/>
              <p:nvPr/>
            </p:nvSpPr>
            <p:spPr>
              <a:xfrm>
                <a:off x="8366368" y="2598682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ame 54">
                <a:extLst>
                  <a:ext uri="{FF2B5EF4-FFF2-40B4-BE49-F238E27FC236}">
                    <a16:creationId xmlns:a16="http://schemas.microsoft.com/office/drawing/2014/main" id="{0944AAE7-701D-FB44-804D-D3FD02772200}"/>
                  </a:ext>
                </a:extLst>
              </p:cNvPr>
              <p:cNvSpPr/>
              <p:nvPr/>
            </p:nvSpPr>
            <p:spPr>
              <a:xfrm>
                <a:off x="8364720" y="3606450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12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0DC8A-FF27-B647-B65A-DD24402F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01663-CB69-D749-8BBD-009AE438BD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C692A0-D632-1D49-BB81-D08423F9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Signal amplitudes as a function of positions – 4 pads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9DF0765-9F66-064A-A98B-3549A20A6B56}"/>
              </a:ext>
            </a:extLst>
          </p:cNvPr>
          <p:cNvSpPr txBox="1"/>
          <p:nvPr/>
        </p:nvSpPr>
        <p:spPr>
          <a:xfrm>
            <a:off x="599170" y="872641"/>
            <a:ext cx="4506188" cy="113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amplitudes in the 4 pads change together, in a “coordinated way”, as they should in a current divider.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02EC62D-8237-7441-8278-134107FA2918}"/>
              </a:ext>
            </a:extLst>
          </p:cNvPr>
          <p:cNvGrpSpPr/>
          <p:nvPr/>
        </p:nvGrpSpPr>
        <p:grpSpPr>
          <a:xfrm>
            <a:off x="936946" y="1937890"/>
            <a:ext cx="3325054" cy="1831598"/>
            <a:chOff x="7427124" y="957743"/>
            <a:chExt cx="3325054" cy="183159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1F0F9CB-8E40-3343-9C03-C04E68E9371B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71" name="Group 324">
              <a:extLst>
                <a:ext uri="{FF2B5EF4-FFF2-40B4-BE49-F238E27FC236}">
                  <a16:creationId xmlns:a16="http://schemas.microsoft.com/office/drawing/2014/main" id="{9C1BD5B3-9FBF-B440-A75B-411F6A5A3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637" y="1154216"/>
              <a:ext cx="2652714" cy="1635125"/>
              <a:chOff x="1629" y="957"/>
              <a:chExt cx="1671" cy="1030"/>
            </a:xfrm>
          </p:grpSpPr>
          <p:grpSp>
            <p:nvGrpSpPr>
              <p:cNvPr id="119" name="Group 125">
                <a:extLst>
                  <a:ext uri="{FF2B5EF4-FFF2-40B4-BE49-F238E27FC236}">
                    <a16:creationId xmlns:a16="http://schemas.microsoft.com/office/drawing/2014/main" id="{B51288C2-63C4-224F-A76F-C9B108164C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9" y="957"/>
                <a:ext cx="1671" cy="1030"/>
                <a:chOff x="1104" y="1245"/>
                <a:chExt cx="1671" cy="1030"/>
              </a:xfrm>
            </p:grpSpPr>
            <p:grpSp>
              <p:nvGrpSpPr>
                <p:cNvPr id="142" name="Group 126">
                  <a:extLst>
                    <a:ext uri="{FF2B5EF4-FFF2-40B4-BE49-F238E27FC236}">
                      <a16:creationId xmlns:a16="http://schemas.microsoft.com/office/drawing/2014/main" id="{4C6BD2AF-796A-9746-8F4D-15E3436378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152" name="Line 127">
                    <a:extLst>
                      <a:ext uri="{FF2B5EF4-FFF2-40B4-BE49-F238E27FC236}">
                        <a16:creationId xmlns:a16="http://schemas.microsoft.com/office/drawing/2014/main" id="{7DA93C5E-CBBC-1B44-851D-A83DCDFEA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3" name="Line 128">
                    <a:extLst>
                      <a:ext uri="{FF2B5EF4-FFF2-40B4-BE49-F238E27FC236}">
                        <a16:creationId xmlns:a16="http://schemas.microsoft.com/office/drawing/2014/main" id="{BA8D3A5F-6A4E-9244-A864-F36FBB7880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4" name="Line 129">
                    <a:extLst>
                      <a:ext uri="{FF2B5EF4-FFF2-40B4-BE49-F238E27FC236}">
                        <a16:creationId xmlns:a16="http://schemas.microsoft.com/office/drawing/2014/main" id="{E2D87BEE-2DB4-6340-A292-2E3DAFB1EA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48" name="Line 130">
                  <a:extLst>
                    <a:ext uri="{FF2B5EF4-FFF2-40B4-BE49-F238E27FC236}">
                      <a16:creationId xmlns:a16="http://schemas.microsoft.com/office/drawing/2014/main" id="{A220F284-A481-6C45-ADEE-A75D8211AB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9" name="Line 130">
                  <a:extLst>
                    <a:ext uri="{FF2B5EF4-FFF2-40B4-BE49-F238E27FC236}">
                      <a16:creationId xmlns:a16="http://schemas.microsoft.com/office/drawing/2014/main" id="{B864EE65-5446-E344-A21A-D5E5A4F84B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14" y="2001"/>
                  <a:ext cx="166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0" name="Line 130">
                  <a:extLst>
                    <a:ext uri="{FF2B5EF4-FFF2-40B4-BE49-F238E27FC236}">
                      <a16:creationId xmlns:a16="http://schemas.microsoft.com/office/drawing/2014/main" id="{CF68F17C-D08B-AE4D-81EC-4859D7B826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1" name="Line 130">
                  <a:extLst>
                    <a:ext uri="{FF2B5EF4-FFF2-40B4-BE49-F238E27FC236}">
                      <a16:creationId xmlns:a16="http://schemas.microsoft.com/office/drawing/2014/main" id="{D7EC6198-EFC3-E542-B01D-B62C6747DB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22" name="Freeform 323">
                <a:extLst>
                  <a:ext uri="{FF2B5EF4-FFF2-40B4-BE49-F238E27FC236}">
                    <a16:creationId xmlns:a16="http://schemas.microsoft.com/office/drawing/2014/main" id="{EF92D2ED-A37A-C349-8F9C-DEE7B297B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5A4EE7B-1D53-EE47-A0C6-64A186487176}"/>
                </a:ext>
              </a:extLst>
            </p:cNvPr>
            <p:cNvGrpSpPr/>
            <p:nvPr/>
          </p:nvGrpSpPr>
          <p:grpSpPr>
            <a:xfrm>
              <a:off x="7427124" y="1440749"/>
              <a:ext cx="538959" cy="914400"/>
              <a:chOff x="7053586" y="1415912"/>
              <a:chExt cx="538959" cy="914400"/>
            </a:xfrm>
          </p:grpSpPr>
          <p:grpSp>
            <p:nvGrpSpPr>
              <p:cNvPr id="115" name="Group 367">
                <a:extLst>
                  <a:ext uri="{FF2B5EF4-FFF2-40B4-BE49-F238E27FC236}">
                    <a16:creationId xmlns:a16="http://schemas.microsoft.com/office/drawing/2014/main" id="{8D37DF18-DD5F-1646-84FB-4397080058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117" name="Freeform 244">
                  <a:extLst>
                    <a:ext uri="{FF2B5EF4-FFF2-40B4-BE49-F238E27FC236}">
                      <a16:creationId xmlns:a16="http://schemas.microsoft.com/office/drawing/2014/main" id="{370B401D-5571-0247-9118-977E29673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18" name="Freeform 366">
                  <a:extLst>
                    <a:ext uri="{FF2B5EF4-FFF2-40B4-BE49-F238E27FC236}">
                      <a16:creationId xmlns:a16="http://schemas.microsoft.com/office/drawing/2014/main" id="{7AB19F00-3210-8249-82B4-24D9A271E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1932034-8A40-7445-B319-60C20B322776}"/>
                      </a:ext>
                    </a:extLst>
                  </p:cNvPr>
                  <p:cNvSpPr txBox="1"/>
                  <p:nvPr/>
                </p:nvSpPr>
                <p:spPr>
                  <a:xfrm>
                    <a:off x="7053586" y="1721821"/>
                    <a:ext cx="249492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1932034-8A40-7445-B319-60C20B3227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3586" y="1721821"/>
                    <a:ext cx="249492" cy="2800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524"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46DFDD-CEC9-C643-8E48-0177C8B71AFB}"/>
                </a:ext>
              </a:extLst>
            </p:cNvPr>
            <p:cNvGrpSpPr/>
            <p:nvPr/>
          </p:nvGrpSpPr>
          <p:grpSpPr>
            <a:xfrm>
              <a:off x="8322531" y="1452146"/>
              <a:ext cx="598028" cy="914400"/>
              <a:chOff x="6994517" y="1415912"/>
              <a:chExt cx="598028" cy="914400"/>
            </a:xfrm>
          </p:grpSpPr>
          <p:grpSp>
            <p:nvGrpSpPr>
              <p:cNvPr id="111" name="Group 367">
                <a:extLst>
                  <a:ext uri="{FF2B5EF4-FFF2-40B4-BE49-F238E27FC236}">
                    <a16:creationId xmlns:a16="http://schemas.microsoft.com/office/drawing/2014/main" id="{EB9B9809-D39E-DA47-8B0B-0EC425D88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113" name="Freeform 244">
                  <a:extLst>
                    <a:ext uri="{FF2B5EF4-FFF2-40B4-BE49-F238E27FC236}">
                      <a16:creationId xmlns:a16="http://schemas.microsoft.com/office/drawing/2014/main" id="{3DA1AE9C-6FF7-634E-BB10-B3D196B6A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14" name="Freeform 366">
                  <a:extLst>
                    <a:ext uri="{FF2B5EF4-FFF2-40B4-BE49-F238E27FC236}">
                      <a16:creationId xmlns:a16="http://schemas.microsoft.com/office/drawing/2014/main" id="{751A8715-FF69-3B43-84BB-DD78525CA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2E46A0B0-F866-ED4F-A7C5-8D1066F73D8E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517" y="1710424"/>
                    <a:ext cx="249492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2E46A0B0-F866-ED4F-A7C5-8D1066F73D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4517" y="1710424"/>
                    <a:ext cx="249492" cy="2800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8B2660B-1329-6B40-A50C-867656DF106A}"/>
                </a:ext>
              </a:extLst>
            </p:cNvPr>
            <p:cNvGrpSpPr/>
            <p:nvPr/>
          </p:nvGrpSpPr>
          <p:grpSpPr>
            <a:xfrm>
              <a:off x="9217938" y="1439697"/>
              <a:ext cx="553128" cy="914400"/>
              <a:chOff x="7039417" y="1415912"/>
              <a:chExt cx="553128" cy="914400"/>
            </a:xfrm>
          </p:grpSpPr>
          <p:grpSp>
            <p:nvGrpSpPr>
              <p:cNvPr id="81" name="Group 367">
                <a:extLst>
                  <a:ext uri="{FF2B5EF4-FFF2-40B4-BE49-F238E27FC236}">
                    <a16:creationId xmlns:a16="http://schemas.microsoft.com/office/drawing/2014/main" id="{D14FC6CA-1E89-3849-882E-CEC737194C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107" name="Freeform 244">
                  <a:extLst>
                    <a:ext uri="{FF2B5EF4-FFF2-40B4-BE49-F238E27FC236}">
                      <a16:creationId xmlns:a16="http://schemas.microsoft.com/office/drawing/2014/main" id="{4DCEECBA-9DA3-5F40-8876-6F631D60A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08" name="Freeform 366">
                  <a:extLst>
                    <a:ext uri="{FF2B5EF4-FFF2-40B4-BE49-F238E27FC236}">
                      <a16:creationId xmlns:a16="http://schemas.microsoft.com/office/drawing/2014/main" id="{C0684B57-4EE0-F145-947B-B54864BAA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CF8C80FA-335E-F744-827C-2CBBA4E19309}"/>
                      </a:ext>
                    </a:extLst>
                  </p:cNvPr>
                  <p:cNvSpPr txBox="1"/>
                  <p:nvPr/>
                </p:nvSpPr>
                <p:spPr>
                  <a:xfrm>
                    <a:off x="7039417" y="1722873"/>
                    <a:ext cx="249492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CF8C80FA-335E-F744-827C-2CBBA4E193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9417" y="1722873"/>
                    <a:ext cx="249492" cy="2800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524"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2F35E21-0720-C648-9E3A-DF43116D9456}"/>
                </a:ext>
              </a:extLst>
            </p:cNvPr>
            <p:cNvGrpSpPr/>
            <p:nvPr/>
          </p:nvGrpSpPr>
          <p:grpSpPr>
            <a:xfrm>
              <a:off x="10113344" y="1429497"/>
              <a:ext cx="464424" cy="914400"/>
              <a:chOff x="7128121" y="1415912"/>
              <a:chExt cx="464424" cy="914400"/>
            </a:xfrm>
          </p:grpSpPr>
          <p:grpSp>
            <p:nvGrpSpPr>
              <p:cNvPr id="77" name="Group 367">
                <a:extLst>
                  <a:ext uri="{FF2B5EF4-FFF2-40B4-BE49-F238E27FC236}">
                    <a16:creationId xmlns:a16="http://schemas.microsoft.com/office/drawing/2014/main" id="{DFAB65B0-13E2-694E-9488-3B2FCDA83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79" name="Freeform 244">
                  <a:extLst>
                    <a:ext uri="{FF2B5EF4-FFF2-40B4-BE49-F238E27FC236}">
                      <a16:creationId xmlns:a16="http://schemas.microsoft.com/office/drawing/2014/main" id="{C36FB332-9F35-8943-ADE7-9C1882DA5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80" name="Freeform 366">
                  <a:extLst>
                    <a:ext uri="{FF2B5EF4-FFF2-40B4-BE49-F238E27FC236}">
                      <a16:creationId xmlns:a16="http://schemas.microsoft.com/office/drawing/2014/main" id="{C4DF058F-9991-0746-AC59-C57381E19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D97FD0F5-98B4-1E4D-97B6-11915A0EDC52}"/>
                      </a:ext>
                    </a:extLst>
                  </p:cNvPr>
                  <p:cNvSpPr txBox="1"/>
                  <p:nvPr/>
                </p:nvSpPr>
                <p:spPr>
                  <a:xfrm>
                    <a:off x="7128121" y="1733073"/>
                    <a:ext cx="249491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D97FD0F5-98B4-1E4D-97B6-11915A0EDC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121" y="1733073"/>
                    <a:ext cx="249491" cy="2800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4E95309-3B1C-5046-B31D-F2C9BDECE81B}"/>
                </a:ext>
              </a:extLst>
            </p:cNvPr>
            <p:cNvSpPr txBox="1"/>
            <p:nvPr/>
          </p:nvSpPr>
          <p:spPr>
            <a:xfrm>
              <a:off x="9354038" y="957743"/>
              <a:ext cx="1398140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92ED74-04E4-D84E-B8A4-A6A7F11CEB27}"/>
              </a:ext>
            </a:extLst>
          </p:cNvPr>
          <p:cNvCxnSpPr>
            <a:cxnSpLocks/>
          </p:cNvCxnSpPr>
          <p:nvPr/>
        </p:nvCxnSpPr>
        <p:spPr>
          <a:xfrm flipH="1" flipV="1">
            <a:off x="1223517" y="2559678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F50E55BC-BB4B-E747-A445-6E6EB32A1263}"/>
              </a:ext>
            </a:extLst>
          </p:cNvPr>
          <p:cNvCxnSpPr>
            <a:cxnSpLocks/>
          </p:cNvCxnSpPr>
          <p:nvPr/>
        </p:nvCxnSpPr>
        <p:spPr>
          <a:xfrm flipH="1" flipV="1">
            <a:off x="2176892" y="2559678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041DAC26-FD88-0D46-BD7B-3E1614B1A769}"/>
              </a:ext>
            </a:extLst>
          </p:cNvPr>
          <p:cNvCxnSpPr>
            <a:cxnSpLocks/>
          </p:cNvCxnSpPr>
          <p:nvPr/>
        </p:nvCxnSpPr>
        <p:spPr>
          <a:xfrm flipH="1" flipV="1">
            <a:off x="3025974" y="2569061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4AB5F65-D7DE-5642-9B57-67CD4BD9C6B0}"/>
              </a:ext>
            </a:extLst>
          </p:cNvPr>
          <p:cNvCxnSpPr>
            <a:cxnSpLocks/>
          </p:cNvCxnSpPr>
          <p:nvPr/>
        </p:nvCxnSpPr>
        <p:spPr>
          <a:xfrm flipH="1" flipV="1">
            <a:off x="3837132" y="2561913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0AD852B-678B-F24D-A769-9517D91946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329" y="742860"/>
            <a:ext cx="3594037" cy="200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B43D-EF45-9547-B752-2377DC17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66" y="2760306"/>
            <a:ext cx="7389446" cy="3905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1C5CF-8769-2847-85C5-9C0722F1CD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4"/>
          <a:stretch/>
        </p:blipFill>
        <p:spPr>
          <a:xfrm>
            <a:off x="8322528" y="723198"/>
            <a:ext cx="3949957" cy="210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6191085-84A2-024C-B3F8-8598B4F25046}"/>
                  </a:ext>
                </a:extLst>
              </p:cNvPr>
              <p:cNvSpPr txBox="1"/>
              <p:nvPr/>
            </p:nvSpPr>
            <p:spPr>
              <a:xfrm>
                <a:off x="1697753" y="3625092"/>
                <a:ext cx="2749278" cy="1736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6191085-84A2-024C-B3F8-8598B4F25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753" y="3625092"/>
                <a:ext cx="2749278" cy="1736373"/>
              </a:xfrm>
              <a:prstGeom prst="rect">
                <a:avLst/>
              </a:prstGeom>
              <a:blipFill>
                <a:blip r:embed="rId11"/>
                <a:stretch>
                  <a:fillRect l="-1843" r="-3226" b="-4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5EC3749-3B2F-6341-8B47-2D94A8F2CF1B}"/>
              </a:ext>
            </a:extLst>
          </p:cNvPr>
          <p:cNvGrpSpPr/>
          <p:nvPr/>
        </p:nvGrpSpPr>
        <p:grpSpPr>
          <a:xfrm>
            <a:off x="5289076" y="1278785"/>
            <a:ext cx="6697064" cy="5156531"/>
            <a:chOff x="5289076" y="1278785"/>
            <a:chExt cx="6697064" cy="51565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D9A454-83DF-7843-9346-938350FEEA95}"/>
                </a:ext>
              </a:extLst>
            </p:cNvPr>
            <p:cNvSpPr/>
            <p:nvPr/>
          </p:nvSpPr>
          <p:spPr>
            <a:xfrm>
              <a:off x="6345798" y="1278785"/>
              <a:ext cx="1133372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C4B963D-A3AE-8647-86A3-46DA7F1096AD}"/>
                </a:ext>
              </a:extLst>
            </p:cNvPr>
            <p:cNvSpPr/>
            <p:nvPr/>
          </p:nvSpPr>
          <p:spPr>
            <a:xfrm>
              <a:off x="6055599" y="1892226"/>
              <a:ext cx="363240" cy="407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7DE1AAC-044D-5340-A24F-9BDFBFE1FDBD}"/>
                </a:ext>
              </a:extLst>
            </p:cNvPr>
            <p:cNvSpPr/>
            <p:nvPr/>
          </p:nvSpPr>
          <p:spPr>
            <a:xfrm>
              <a:off x="6922110" y="3288273"/>
              <a:ext cx="1204361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76A5E913-71C2-4E4D-B894-10DE288B9246}"/>
                </a:ext>
              </a:extLst>
            </p:cNvPr>
            <p:cNvSpPr/>
            <p:nvPr/>
          </p:nvSpPr>
          <p:spPr>
            <a:xfrm>
              <a:off x="5380325" y="3138317"/>
              <a:ext cx="1251659" cy="1292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88F871B-C834-784F-A98B-A97E62F5F388}"/>
                </a:ext>
              </a:extLst>
            </p:cNvPr>
            <p:cNvSpPr/>
            <p:nvPr/>
          </p:nvSpPr>
          <p:spPr>
            <a:xfrm>
              <a:off x="5289076" y="5429341"/>
              <a:ext cx="1342908" cy="941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B54077C-BD8B-0E4F-BB8E-07D7543638AD}"/>
                </a:ext>
              </a:extLst>
            </p:cNvPr>
            <p:cNvSpPr/>
            <p:nvPr/>
          </p:nvSpPr>
          <p:spPr>
            <a:xfrm>
              <a:off x="6912483" y="5018415"/>
              <a:ext cx="1213987" cy="1352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585BAB2-72E6-964B-9BDE-E9909CD9F148}"/>
                </a:ext>
              </a:extLst>
            </p:cNvPr>
            <p:cNvSpPr/>
            <p:nvPr/>
          </p:nvSpPr>
          <p:spPr>
            <a:xfrm>
              <a:off x="9093145" y="3580901"/>
              <a:ext cx="141901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2DC2B74-FF29-C74F-B259-CB3028F98182}"/>
                </a:ext>
              </a:extLst>
            </p:cNvPr>
            <p:cNvSpPr/>
            <p:nvPr/>
          </p:nvSpPr>
          <p:spPr>
            <a:xfrm>
              <a:off x="10769327" y="3138317"/>
              <a:ext cx="1216813" cy="1332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6170008-F325-7549-8E0B-E6C9E36F81BB}"/>
                </a:ext>
              </a:extLst>
            </p:cNvPr>
            <p:cNvSpPr/>
            <p:nvPr/>
          </p:nvSpPr>
          <p:spPr>
            <a:xfrm>
              <a:off x="10769326" y="5038617"/>
              <a:ext cx="1216813" cy="1332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8254339-7F21-2440-B1B1-BD769857A224}"/>
                </a:ext>
              </a:extLst>
            </p:cNvPr>
            <p:cNvSpPr/>
            <p:nvPr/>
          </p:nvSpPr>
          <p:spPr>
            <a:xfrm>
              <a:off x="9093145" y="5038618"/>
              <a:ext cx="1419017" cy="1396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C12850-A779-484B-A7BE-0A15A8F75C07}"/>
              </a:ext>
            </a:extLst>
          </p:cNvPr>
          <p:cNvSpPr txBox="1"/>
          <p:nvPr/>
        </p:nvSpPr>
        <p:spPr>
          <a:xfrm>
            <a:off x="498651" y="4265160"/>
            <a:ext cx="4841026" cy="21376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Wrap-up: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RSD works as a current divider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The signal is naturally shared among pads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The RSD main formula works well </a:t>
            </a:r>
            <a:endParaRPr lang="en-US" sz="1200" b="1" dirty="0">
              <a:solidFill>
                <a:schemeClr val="accent1"/>
              </a:solidFill>
            </a:endParaRPr>
          </a:p>
          <a:p>
            <a:pPr lvl="1">
              <a:lnSpc>
                <a:spcPct val="130000"/>
              </a:lnSpc>
            </a:pPr>
            <a:r>
              <a:rPr lang="en-US" sz="1200" b="1" dirty="0">
                <a:sym typeface="Wingdings" pitchFamily="2" charset="2"/>
              </a:rPr>
              <a:t> </a:t>
            </a:r>
            <a:r>
              <a:rPr lang="en-US" sz="1200" b="1" dirty="0"/>
              <a:t>no free parameters, the magenta points are an absolute prediction</a:t>
            </a:r>
            <a:endParaRPr lang="en-US" sz="16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The total amplitude is fairly constant</a:t>
            </a:r>
          </a:p>
        </p:txBody>
      </p:sp>
    </p:spTree>
    <p:extLst>
      <p:ext uri="{BB962C8B-B14F-4D97-AF65-F5344CB8AC3E}">
        <p14:creationId xmlns:p14="http://schemas.microsoft.com/office/powerpoint/2010/main" val="346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0" grpId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760203-3F3C-3E42-8E5F-E74981BD8C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10" y="2080214"/>
            <a:ext cx="7397776" cy="45738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589FE-DB75-9948-96D7-B5A394C5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82F31-FAC2-9942-B2E4-9B39E52FE2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6EF7AB9E-7459-AE41-BB88-785404D6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reconstruction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C428D-ABBC-AE4A-8F03-656898129E73}"/>
              </a:ext>
            </a:extLst>
          </p:cNvPr>
          <p:cNvSpPr txBox="1"/>
          <p:nvPr/>
        </p:nvSpPr>
        <p:spPr>
          <a:xfrm>
            <a:off x="2117218" y="704511"/>
            <a:ext cx="11269727" cy="412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Basic principle: the amplitudes seen by the pads define a unique x-y point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C10BC-2828-5A4D-AC69-8E70A99A54E9}"/>
              </a:ext>
            </a:extLst>
          </p:cNvPr>
          <p:cNvSpPr txBox="1"/>
          <p:nvPr/>
        </p:nvSpPr>
        <p:spPr>
          <a:xfrm>
            <a:off x="8089362" y="1285457"/>
            <a:ext cx="4214574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 particle hits in a given position, with relative amplitude in the 4 pads </a:t>
            </a:r>
            <a:r>
              <a:rPr lang="en-US" b="1" dirty="0">
                <a:solidFill>
                  <a:schemeClr val="accent1"/>
                </a:solidFill>
              </a:rPr>
              <a:t>0.5,0.2,0.1,0.2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08E62-8ECE-FD45-932E-D8580904A6E6}"/>
              </a:ext>
            </a:extLst>
          </p:cNvPr>
          <p:cNvGrpSpPr/>
          <p:nvPr/>
        </p:nvGrpSpPr>
        <p:grpSpPr>
          <a:xfrm>
            <a:off x="855580" y="2278102"/>
            <a:ext cx="6773836" cy="4178067"/>
            <a:chOff x="4972919" y="2114084"/>
            <a:chExt cx="6773836" cy="41780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0710CE-6FFC-8247-9FF4-D3E675418B72}"/>
                </a:ext>
              </a:extLst>
            </p:cNvPr>
            <p:cNvSpPr/>
            <p:nvPr/>
          </p:nvSpPr>
          <p:spPr>
            <a:xfrm>
              <a:off x="6109417" y="2735117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FA96B7-327F-0740-AA40-9563235CEB98}"/>
                </a:ext>
              </a:extLst>
            </p:cNvPr>
            <p:cNvSpPr/>
            <p:nvPr/>
          </p:nvSpPr>
          <p:spPr>
            <a:xfrm>
              <a:off x="9827934" y="2735117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915363-2EFE-2547-B83F-52F9BF1418A1}"/>
                </a:ext>
              </a:extLst>
            </p:cNvPr>
            <p:cNvSpPr/>
            <p:nvPr/>
          </p:nvSpPr>
          <p:spPr>
            <a:xfrm>
              <a:off x="9827933" y="5143171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0C62FA7-F0F5-F544-B353-3A00EDF8DA44}"/>
                </a:ext>
              </a:extLst>
            </p:cNvPr>
            <p:cNvSpPr/>
            <p:nvPr/>
          </p:nvSpPr>
          <p:spPr>
            <a:xfrm>
              <a:off x="6109417" y="5143171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2BF074-DEE0-924F-8E3C-5B90CA87F74C}"/>
                </a:ext>
              </a:extLst>
            </p:cNvPr>
            <p:cNvSpPr txBox="1"/>
            <p:nvPr/>
          </p:nvSpPr>
          <p:spPr>
            <a:xfrm>
              <a:off x="5140637" y="2114084"/>
              <a:ext cx="508473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D0EE3D-CAAB-C645-9513-5C28D692C315}"/>
                </a:ext>
              </a:extLst>
            </p:cNvPr>
            <p:cNvSpPr txBox="1"/>
            <p:nvPr/>
          </p:nvSpPr>
          <p:spPr>
            <a:xfrm>
              <a:off x="11016066" y="2144415"/>
              <a:ext cx="638316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20FD52-2302-7547-9DB0-61E974722D70}"/>
                </a:ext>
              </a:extLst>
            </p:cNvPr>
            <p:cNvSpPr txBox="1"/>
            <p:nvPr/>
          </p:nvSpPr>
          <p:spPr>
            <a:xfrm>
              <a:off x="11047390" y="5879474"/>
              <a:ext cx="508473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23884-99DD-7741-B43B-C1A1E3848B86}"/>
                </a:ext>
              </a:extLst>
            </p:cNvPr>
            <p:cNvSpPr txBox="1"/>
            <p:nvPr/>
          </p:nvSpPr>
          <p:spPr>
            <a:xfrm>
              <a:off x="4972919" y="5816099"/>
              <a:ext cx="638316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0.20</a:t>
              </a:r>
            </a:p>
          </p:txBody>
        </p:sp>
        <p:sp>
          <p:nvSpPr>
            <p:cNvPr id="20" name="Frame 19">
              <a:extLst>
                <a:ext uri="{FF2B5EF4-FFF2-40B4-BE49-F238E27FC236}">
                  <a16:creationId xmlns:a16="http://schemas.microsoft.com/office/drawing/2014/main" id="{12A3CB6E-183C-CC42-8421-C78CBBD4293B}"/>
                </a:ext>
              </a:extLst>
            </p:cNvPr>
            <p:cNvSpPr/>
            <p:nvPr/>
          </p:nvSpPr>
          <p:spPr>
            <a:xfrm>
              <a:off x="5063453" y="2174694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ame 20">
              <a:extLst>
                <a:ext uri="{FF2B5EF4-FFF2-40B4-BE49-F238E27FC236}">
                  <a16:creationId xmlns:a16="http://schemas.microsoft.com/office/drawing/2014/main" id="{8CFFB13B-C0D2-9245-ADD0-5D3812420E15}"/>
                </a:ext>
              </a:extLst>
            </p:cNvPr>
            <p:cNvSpPr/>
            <p:nvPr/>
          </p:nvSpPr>
          <p:spPr>
            <a:xfrm>
              <a:off x="4972919" y="5823188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F44C006B-B646-A448-9921-CA503AFCDE0B}"/>
                </a:ext>
              </a:extLst>
            </p:cNvPr>
            <p:cNvSpPr/>
            <p:nvPr/>
          </p:nvSpPr>
          <p:spPr>
            <a:xfrm>
              <a:off x="11016066" y="5886563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26BC5776-88F3-104A-B93E-BE8B3C0A8560}"/>
                </a:ext>
              </a:extLst>
            </p:cNvPr>
            <p:cNvSpPr/>
            <p:nvPr/>
          </p:nvSpPr>
          <p:spPr>
            <a:xfrm>
              <a:off x="11025119" y="2217396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6AFAB3F-E8E5-6747-9DEC-63EAD0401D04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5785091" y="2580283"/>
              <a:ext cx="339024" cy="17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F397FEA-42F1-0247-A965-77749CE74FC1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>
              <a:off x="5694557" y="5247871"/>
              <a:ext cx="429558" cy="5501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BE63EAC-65C9-3A4A-BDB9-B278814A6CE3}"/>
                </a:ext>
              </a:extLst>
            </p:cNvPr>
            <p:cNvCxnSpPr>
              <a:cxnSpLocks/>
              <a:stCxn id="13" idx="5"/>
            </p:cNvCxnSpPr>
            <p:nvPr/>
          </p:nvCxnSpPr>
          <p:spPr>
            <a:xfrm>
              <a:off x="9913596" y="5247871"/>
              <a:ext cx="1102470" cy="6316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C2F12C7-2423-DC46-B37E-E89C853E026E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9928295" y="2603147"/>
              <a:ext cx="1087771" cy="1933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D1A4717-A547-4549-81C4-CD429823AB74}"/>
              </a:ext>
            </a:extLst>
          </p:cNvPr>
          <p:cNvSpPr/>
          <p:nvPr/>
        </p:nvSpPr>
        <p:spPr>
          <a:xfrm>
            <a:off x="1306932" y="13155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RSD main formula allows computing for each </a:t>
            </a:r>
          </a:p>
          <a:p>
            <a:r>
              <a:rPr lang="en-US" dirty="0"/>
              <a:t>x-y point  the 4 amplitudes seen by the pads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61A772-C725-AC45-8231-441E70F8E159}"/>
                  </a:ext>
                </a:extLst>
              </p:cNvPr>
              <p:cNvSpPr/>
              <p:nvPr/>
            </p:nvSpPr>
            <p:spPr>
              <a:xfrm>
                <a:off x="8008151" y="2484430"/>
                <a:ext cx="4085510" cy="363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How the hit position is determined?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The x-y positions of a measured hit are the </a:t>
                </a:r>
                <a:r>
                  <a:rPr lang="en-US" b="1" dirty="0"/>
                  <a:t>coordinates of the bin that minimize the difference between the measured and calculated amplitudes of the 4 pads</a:t>
                </a:r>
                <a:r>
                  <a:rPr lang="en-US" dirty="0"/>
                  <a:t>.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Minimize the quantity: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f>
                            <m:f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𝑴𝒆𝒂𝒔</m:t>
                                          </m:r>
                                        </m:sup>
                                      </m:sSubSup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𝑪𝒂𝒍𝒄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61A772-C725-AC45-8231-441E70F8E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151" y="2484430"/>
                <a:ext cx="4085510" cy="3631700"/>
              </a:xfrm>
              <a:prstGeom prst="rect">
                <a:avLst/>
              </a:prstGeom>
              <a:blipFill>
                <a:blip r:embed="rId3"/>
                <a:stretch>
                  <a:fillRect l="-1242" b="-35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45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B0F3D-C94E-214E-8D38-2A1A6DB6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26E0E-F5E1-D247-8FA4-168BDD571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A4E45-27D4-1D43-8862-A21B782E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as a Discretized Positioning Circuit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D3D307A-A407-BA49-82A9-116BE1E4D70A}"/>
              </a:ext>
            </a:extLst>
          </p:cNvPr>
          <p:cNvSpPr txBox="1"/>
          <p:nvPr/>
        </p:nvSpPr>
        <p:spPr>
          <a:xfrm>
            <a:off x="702319" y="4320891"/>
            <a:ext cx="11092284" cy="2214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RSD is a hybrid resistors/capacitors DPC circuit</a:t>
            </a:r>
          </a:p>
          <a:p>
            <a:pPr>
              <a:lnSpc>
                <a:spcPct val="130000"/>
              </a:lnSpc>
            </a:pPr>
            <a:r>
              <a:rPr lang="en-US" dirty="0"/>
              <a:t>The reconstruction method uses only the signals in the 4 pads to reconstruct the hit position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/>
              <a:t>no need for a analytical sharing law.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 err="1"/>
              <a:t>k</a:t>
            </a:r>
            <a:r>
              <a:rPr lang="en-US" baseline="-25000" dirty="0" err="1"/>
              <a:t>x,y</a:t>
            </a:r>
            <a:r>
              <a:rPr lang="en-US" baseline="-25000" dirty="0"/>
              <a:t> </a:t>
            </a:r>
            <a:r>
              <a:rPr lang="en-US" dirty="0"/>
              <a:t>= imbalance parameter along x or y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Maximum value of the charge imbalance  within the pixel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Needs to be determined experimentally for each geometry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4E14399-9D70-3643-A589-D6F2E1F7DD53}"/>
              </a:ext>
            </a:extLst>
          </p:cNvPr>
          <p:cNvGrpSpPr/>
          <p:nvPr/>
        </p:nvGrpSpPr>
        <p:grpSpPr>
          <a:xfrm>
            <a:off x="1294012" y="762290"/>
            <a:ext cx="10147929" cy="3740225"/>
            <a:chOff x="1294012" y="701330"/>
            <a:chExt cx="10147929" cy="3740225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8D75FA3-68FB-4245-BAF4-86BB48244F8B}"/>
                </a:ext>
              </a:extLst>
            </p:cNvPr>
            <p:cNvGrpSpPr/>
            <p:nvPr/>
          </p:nvGrpSpPr>
          <p:grpSpPr>
            <a:xfrm>
              <a:off x="1294012" y="907701"/>
              <a:ext cx="10147929" cy="3533854"/>
              <a:chOff x="1239371" y="900662"/>
              <a:chExt cx="10147929" cy="3533854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91641605-4B70-DC48-963A-6A4DEA01EF52}"/>
                  </a:ext>
                </a:extLst>
              </p:cNvPr>
              <p:cNvGrpSpPr/>
              <p:nvPr/>
            </p:nvGrpSpPr>
            <p:grpSpPr>
              <a:xfrm>
                <a:off x="1239371" y="900662"/>
                <a:ext cx="10147929" cy="3533854"/>
                <a:chOff x="1239371" y="838652"/>
                <a:chExt cx="10147929" cy="3533854"/>
              </a:xfrm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90AA20B-7EC7-3841-B2D8-1620C32C86B3}"/>
                    </a:ext>
                  </a:extLst>
                </p:cNvPr>
                <p:cNvGrpSpPr/>
                <p:nvPr/>
              </p:nvGrpSpPr>
              <p:grpSpPr>
                <a:xfrm>
                  <a:off x="1239371" y="838652"/>
                  <a:ext cx="8614500" cy="3364432"/>
                  <a:chOff x="1239371" y="838652"/>
                  <a:chExt cx="8614500" cy="3364432"/>
                </a:xfrm>
              </p:grpSpPr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D8ED2F37-C1F1-1340-A1AB-EDD8B2B53252}"/>
                      </a:ext>
                    </a:extLst>
                  </p:cNvPr>
                  <p:cNvGrpSpPr/>
                  <p:nvPr/>
                </p:nvGrpSpPr>
                <p:grpSpPr>
                  <a:xfrm>
                    <a:off x="1239371" y="838652"/>
                    <a:ext cx="3338416" cy="3364432"/>
                    <a:chOff x="5342650" y="1900619"/>
                    <a:chExt cx="3364923" cy="4216357"/>
                  </a:xfrm>
                </p:grpSpPr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BB11EC30-4D02-D64B-8C33-E88517DF11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1667" y="2739101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5" name="Freeform 244">
                        <a:extLst>
                          <a:ext uri="{FF2B5EF4-FFF2-40B4-BE49-F238E27FC236}">
                            <a16:creationId xmlns:a16="http://schemas.microsoft.com/office/drawing/2014/main" id="{BED4C9EB-379D-7E4B-BA7C-BF8D0B3C98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6" name="Freeform 244">
                        <a:extLst>
                          <a:ext uri="{FF2B5EF4-FFF2-40B4-BE49-F238E27FC236}">
                            <a16:creationId xmlns:a16="http://schemas.microsoft.com/office/drawing/2014/main" id="{187838B4-FE09-C34C-B934-D66857A2370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7" name="Freeform 244">
                        <a:extLst>
                          <a:ext uri="{FF2B5EF4-FFF2-40B4-BE49-F238E27FC236}">
                            <a16:creationId xmlns:a16="http://schemas.microsoft.com/office/drawing/2014/main" id="{8F6A1B6F-BC67-214B-BEF3-0E4C1EA446F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8" name="Freeform 244">
                        <a:extLst>
                          <a:ext uri="{FF2B5EF4-FFF2-40B4-BE49-F238E27FC236}">
                            <a16:creationId xmlns:a16="http://schemas.microsoft.com/office/drawing/2014/main" id="{FB26267E-E107-E048-8479-C7A0548B75F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2D4974C6-E56D-B84E-9022-E51031791EA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9" y="2059161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11" name="Freeform 244">
                        <a:extLst>
                          <a:ext uri="{FF2B5EF4-FFF2-40B4-BE49-F238E27FC236}">
                            <a16:creationId xmlns:a16="http://schemas.microsoft.com/office/drawing/2014/main" id="{96F33335-0A47-8C44-802E-E025163E5B4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2" name="Freeform 244">
                        <a:extLst>
                          <a:ext uri="{FF2B5EF4-FFF2-40B4-BE49-F238E27FC236}">
                            <a16:creationId xmlns:a16="http://schemas.microsoft.com/office/drawing/2014/main" id="{4CE6B1CD-CC35-C644-868A-A0036564A7F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3" name="Freeform 244">
                        <a:extLst>
                          <a:ext uri="{FF2B5EF4-FFF2-40B4-BE49-F238E27FC236}">
                            <a16:creationId xmlns:a16="http://schemas.microsoft.com/office/drawing/2014/main" id="{D37525C8-6CBA-CC49-B225-A0EDAAFB12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4" name="Freeform 244">
                        <a:extLst>
                          <a:ext uri="{FF2B5EF4-FFF2-40B4-BE49-F238E27FC236}">
                            <a16:creationId xmlns:a16="http://schemas.microsoft.com/office/drawing/2014/main" id="{6231811D-699E-A64D-A791-7D1DD6CFBD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F18FD666-29F5-0D4A-8510-85381DECA57A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8" y="2681012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16" name="Freeform 244">
                        <a:extLst>
                          <a:ext uri="{FF2B5EF4-FFF2-40B4-BE49-F238E27FC236}">
                            <a16:creationId xmlns:a16="http://schemas.microsoft.com/office/drawing/2014/main" id="{BBF1A728-4462-4349-B76E-8DA54628BD1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7" name="Freeform 244">
                        <a:extLst>
                          <a:ext uri="{FF2B5EF4-FFF2-40B4-BE49-F238E27FC236}">
                            <a16:creationId xmlns:a16="http://schemas.microsoft.com/office/drawing/2014/main" id="{FF097F8B-9CE8-D14B-AEA0-358987E3AB0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8" name="Freeform 244">
                        <a:extLst>
                          <a:ext uri="{FF2B5EF4-FFF2-40B4-BE49-F238E27FC236}">
                            <a16:creationId xmlns:a16="http://schemas.microsoft.com/office/drawing/2014/main" id="{B8B1EC72-3676-394E-A8B6-325DC2E5A5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9" name="Freeform 244">
                        <a:extLst>
                          <a:ext uri="{FF2B5EF4-FFF2-40B4-BE49-F238E27FC236}">
                            <a16:creationId xmlns:a16="http://schemas.microsoft.com/office/drawing/2014/main" id="{5419F141-2646-5D44-ACD3-B240806A162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8D022478-E102-9D4F-A9DF-48C6C427224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98407" y="3282173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21" name="Freeform 244">
                        <a:extLst>
                          <a:ext uri="{FF2B5EF4-FFF2-40B4-BE49-F238E27FC236}">
                            <a16:creationId xmlns:a16="http://schemas.microsoft.com/office/drawing/2014/main" id="{8F9C9FCD-87AB-6D40-BCFF-89ADDA92889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2" name="Freeform 244">
                        <a:extLst>
                          <a:ext uri="{FF2B5EF4-FFF2-40B4-BE49-F238E27FC236}">
                            <a16:creationId xmlns:a16="http://schemas.microsoft.com/office/drawing/2014/main" id="{E83F816A-5257-A249-8B06-857EA283BD5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3" name="Freeform 244">
                        <a:extLst>
                          <a:ext uri="{FF2B5EF4-FFF2-40B4-BE49-F238E27FC236}">
                            <a16:creationId xmlns:a16="http://schemas.microsoft.com/office/drawing/2014/main" id="{E06C4D1B-3763-2945-B241-31A2F9C4B21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4" name="Freeform 244">
                        <a:extLst>
                          <a:ext uri="{FF2B5EF4-FFF2-40B4-BE49-F238E27FC236}">
                            <a16:creationId xmlns:a16="http://schemas.microsoft.com/office/drawing/2014/main" id="{71AE3244-747A-4949-9D84-451049C8CC2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8CBE174D-2584-4341-A515-A458E86656AE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9" y="3944294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26" name="Freeform 244">
                        <a:extLst>
                          <a:ext uri="{FF2B5EF4-FFF2-40B4-BE49-F238E27FC236}">
                            <a16:creationId xmlns:a16="http://schemas.microsoft.com/office/drawing/2014/main" id="{3B183D87-B701-6743-A801-08D85B19B28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7" name="Freeform 244">
                        <a:extLst>
                          <a:ext uri="{FF2B5EF4-FFF2-40B4-BE49-F238E27FC236}">
                            <a16:creationId xmlns:a16="http://schemas.microsoft.com/office/drawing/2014/main" id="{AAB3A219-7EB7-ED4D-968B-6BE604B9F1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8" name="Freeform 244">
                        <a:extLst>
                          <a:ext uri="{FF2B5EF4-FFF2-40B4-BE49-F238E27FC236}">
                            <a16:creationId xmlns:a16="http://schemas.microsoft.com/office/drawing/2014/main" id="{C19902E6-1ADD-F549-8E42-2D497D8032F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9" name="Freeform 244">
                        <a:extLst>
                          <a:ext uri="{FF2B5EF4-FFF2-40B4-BE49-F238E27FC236}">
                            <a16:creationId xmlns:a16="http://schemas.microsoft.com/office/drawing/2014/main" id="{59112F33-BFEF-C849-8E10-BC62B722527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F53827E9-4209-C246-BA10-D76EAE154B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44177" y="2737974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31" name="Freeform 244">
                        <a:extLst>
                          <a:ext uri="{FF2B5EF4-FFF2-40B4-BE49-F238E27FC236}">
                            <a16:creationId xmlns:a16="http://schemas.microsoft.com/office/drawing/2014/main" id="{64D93688-B674-794F-8311-ED8DB38ABC4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2" name="Freeform 244">
                        <a:extLst>
                          <a:ext uri="{FF2B5EF4-FFF2-40B4-BE49-F238E27FC236}">
                            <a16:creationId xmlns:a16="http://schemas.microsoft.com/office/drawing/2014/main" id="{C42626FF-25EA-8742-977F-5D3FA65287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3" name="Freeform 244">
                        <a:extLst>
                          <a:ext uri="{FF2B5EF4-FFF2-40B4-BE49-F238E27FC236}">
                            <a16:creationId xmlns:a16="http://schemas.microsoft.com/office/drawing/2014/main" id="{0C1574C1-9B9F-FF4B-A2B4-5641774B05E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4" name="Freeform 244">
                        <a:extLst>
                          <a:ext uri="{FF2B5EF4-FFF2-40B4-BE49-F238E27FC236}">
                            <a16:creationId xmlns:a16="http://schemas.microsoft.com/office/drawing/2014/main" id="{2CAB66AA-F5A7-AA4E-8264-848CD33E670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083BA4F0-90D8-7944-92C5-A30F094DD08C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9" y="1428752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36" name="Freeform 244">
                        <a:extLst>
                          <a:ext uri="{FF2B5EF4-FFF2-40B4-BE49-F238E27FC236}">
                            <a16:creationId xmlns:a16="http://schemas.microsoft.com/office/drawing/2014/main" id="{F39179C9-7CD4-D644-9D3E-EB46B91C88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7" name="Freeform 244">
                        <a:extLst>
                          <a:ext uri="{FF2B5EF4-FFF2-40B4-BE49-F238E27FC236}">
                            <a16:creationId xmlns:a16="http://schemas.microsoft.com/office/drawing/2014/main" id="{C84A15E6-72E6-F341-BB07-E57B4DB2D67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8" name="Freeform 244">
                        <a:extLst>
                          <a:ext uri="{FF2B5EF4-FFF2-40B4-BE49-F238E27FC236}">
                            <a16:creationId xmlns:a16="http://schemas.microsoft.com/office/drawing/2014/main" id="{3B955F90-B81E-6A44-93F1-7913AB2A557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9" name="Freeform 244">
                        <a:extLst>
                          <a:ext uri="{FF2B5EF4-FFF2-40B4-BE49-F238E27FC236}">
                            <a16:creationId xmlns:a16="http://schemas.microsoft.com/office/drawing/2014/main" id="{ED4F35DA-1FDA-654A-B694-490A59E7A6B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3DC1EC9A-3656-C24C-B3ED-75EA9BAB5B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69012" y="2732462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41" name="Freeform 244">
                        <a:extLst>
                          <a:ext uri="{FF2B5EF4-FFF2-40B4-BE49-F238E27FC236}">
                            <a16:creationId xmlns:a16="http://schemas.microsoft.com/office/drawing/2014/main" id="{21214DB2-5564-704F-BAAE-A3D6F70AC99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2" name="Freeform 244">
                        <a:extLst>
                          <a:ext uri="{FF2B5EF4-FFF2-40B4-BE49-F238E27FC236}">
                            <a16:creationId xmlns:a16="http://schemas.microsoft.com/office/drawing/2014/main" id="{0EA9A71B-0091-804C-9F2F-731B01C4997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3" name="Freeform 244">
                        <a:extLst>
                          <a:ext uri="{FF2B5EF4-FFF2-40B4-BE49-F238E27FC236}">
                            <a16:creationId xmlns:a16="http://schemas.microsoft.com/office/drawing/2014/main" id="{AD609F09-10F3-ED41-91B9-DC7E6ADCC20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4" name="Freeform 244">
                        <a:extLst>
                          <a:ext uri="{FF2B5EF4-FFF2-40B4-BE49-F238E27FC236}">
                            <a16:creationId xmlns:a16="http://schemas.microsoft.com/office/drawing/2014/main" id="{2005BBD2-E3F1-294F-9E72-B98ABDE5F0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563ED2DC-BE5E-734B-BE90-F384B5133C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16358" y="2733840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46" name="Freeform 244">
                        <a:extLst>
                          <a:ext uri="{FF2B5EF4-FFF2-40B4-BE49-F238E27FC236}">
                            <a16:creationId xmlns:a16="http://schemas.microsoft.com/office/drawing/2014/main" id="{755B5106-4265-1041-8130-856CB01065D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7" name="Freeform 244">
                        <a:extLst>
                          <a:ext uri="{FF2B5EF4-FFF2-40B4-BE49-F238E27FC236}">
                            <a16:creationId xmlns:a16="http://schemas.microsoft.com/office/drawing/2014/main" id="{D9AED6F7-F076-6E49-B3BD-21D3D9652AA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8" name="Freeform 244">
                        <a:extLst>
                          <a:ext uri="{FF2B5EF4-FFF2-40B4-BE49-F238E27FC236}">
                            <a16:creationId xmlns:a16="http://schemas.microsoft.com/office/drawing/2014/main" id="{4CD9BD59-8059-9745-AC1B-D38B511381A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9" name="Freeform 244">
                        <a:extLst>
                          <a:ext uri="{FF2B5EF4-FFF2-40B4-BE49-F238E27FC236}">
                            <a16:creationId xmlns:a16="http://schemas.microsoft.com/office/drawing/2014/main" id="{204EC6C4-0E4C-4540-A916-A4B2D7488E5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CAB5404F-F4C0-664C-B5DB-A56DB697CB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0418" y="2744861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51" name="Freeform 244">
                        <a:extLst>
                          <a:ext uri="{FF2B5EF4-FFF2-40B4-BE49-F238E27FC236}">
                            <a16:creationId xmlns:a16="http://schemas.microsoft.com/office/drawing/2014/main" id="{AA2A6078-014E-3B4E-888A-D42AA51B280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52" name="Freeform 244">
                        <a:extLst>
                          <a:ext uri="{FF2B5EF4-FFF2-40B4-BE49-F238E27FC236}">
                            <a16:creationId xmlns:a16="http://schemas.microsoft.com/office/drawing/2014/main" id="{2B8B0F92-ABE8-DD4E-9F2F-F5D52655AE1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53" name="Freeform 244">
                        <a:extLst>
                          <a:ext uri="{FF2B5EF4-FFF2-40B4-BE49-F238E27FC236}">
                            <a16:creationId xmlns:a16="http://schemas.microsoft.com/office/drawing/2014/main" id="{119F9B19-BE44-7043-B1BF-3FAC12C06D4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54" name="Freeform 244">
                        <a:extLst>
                          <a:ext uri="{FF2B5EF4-FFF2-40B4-BE49-F238E27FC236}">
                            <a16:creationId xmlns:a16="http://schemas.microsoft.com/office/drawing/2014/main" id="{01BF8AC6-7023-9949-9F45-3071B2AAC9F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1AA1E205-904D-6E41-BA99-7F30D450F6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62598" y="1900619"/>
                      <a:ext cx="475190" cy="842137"/>
                      <a:chOff x="5362598" y="1900619"/>
                      <a:chExt cx="475190" cy="842137"/>
                    </a:xfrm>
                  </p:grpSpPr>
                  <p:grpSp>
                    <p:nvGrpSpPr>
                      <p:cNvPr id="80" name="Group 79">
                        <a:extLst>
                          <a:ext uri="{FF2B5EF4-FFF2-40B4-BE49-F238E27FC236}">
                            <a16:creationId xmlns:a16="http://schemas.microsoft.com/office/drawing/2014/main" id="{35675E60-FD4A-C44B-8F96-B603971167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71" name="Straight Connector 70">
                          <a:extLst>
                            <a:ext uri="{FF2B5EF4-FFF2-40B4-BE49-F238E27FC236}">
                              <a16:creationId xmlns:a16="http://schemas.microsoft.com/office/drawing/2014/main" id="{07648F50-3B37-2B46-9318-84B0F761E58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" name="Straight Connector 71">
                          <a:extLst>
                            <a:ext uri="{FF2B5EF4-FFF2-40B4-BE49-F238E27FC236}">
                              <a16:creationId xmlns:a16="http://schemas.microsoft.com/office/drawing/2014/main" id="{5E0F0C36-C403-B642-834C-CC9768C7E55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" name="Straight Connector 76">
                          <a:extLst>
                            <a:ext uri="{FF2B5EF4-FFF2-40B4-BE49-F238E27FC236}">
                              <a16:creationId xmlns:a16="http://schemas.microsoft.com/office/drawing/2014/main" id="{2DB74586-8981-A94C-9EB5-3567AB8C176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" name="Straight Connector 78">
                          <a:extLst>
                            <a:ext uri="{FF2B5EF4-FFF2-40B4-BE49-F238E27FC236}">
                              <a16:creationId xmlns:a16="http://schemas.microsoft.com/office/drawing/2014/main" id="{C4BD25C7-E9E8-F94C-BC60-8B7359C9566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89F9CC29-D945-C04B-83C3-49D8912E7E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62598" y="1900619"/>
                        <a:ext cx="349322" cy="51725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D</a:t>
                        </a:r>
                      </a:p>
                    </p:txBody>
                  </p:sp>
                </p:grpSp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E11E7AA2-E170-0D4C-9E40-0088291FE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35615" y="1906180"/>
                      <a:ext cx="471958" cy="843113"/>
                      <a:chOff x="5594541" y="1899643"/>
                      <a:chExt cx="471958" cy="843113"/>
                    </a:xfrm>
                  </p:grpSpPr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BAD3C4D4-ABAE-CE4A-A58B-9094B5B480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85" name="Straight Connector 84">
                          <a:extLst>
                            <a:ext uri="{FF2B5EF4-FFF2-40B4-BE49-F238E27FC236}">
                              <a16:creationId xmlns:a16="http://schemas.microsoft.com/office/drawing/2014/main" id="{C8AB2FF5-BBA9-5B4D-AF6D-CA8A78C571E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Straight Connector 85">
                          <a:extLst>
                            <a:ext uri="{FF2B5EF4-FFF2-40B4-BE49-F238E27FC236}">
                              <a16:creationId xmlns:a16="http://schemas.microsoft.com/office/drawing/2014/main" id="{665DF9E3-D2C4-FA4C-950F-1FD8E629961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Straight Connector 86">
                          <a:extLst>
                            <a:ext uri="{FF2B5EF4-FFF2-40B4-BE49-F238E27FC236}">
                              <a16:creationId xmlns:a16="http://schemas.microsoft.com/office/drawing/2014/main" id="{423D5837-322F-0B48-A4E8-8692C6187BE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Straight Connector 87">
                          <a:extLst>
                            <a:ext uri="{FF2B5EF4-FFF2-40B4-BE49-F238E27FC236}">
                              <a16:creationId xmlns:a16="http://schemas.microsoft.com/office/drawing/2014/main" id="{AFAC82F3-4274-5448-9545-31A58290A48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277E876A-8666-494C-BA7B-C936C7F2B2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07483" y="1899643"/>
                        <a:ext cx="359016" cy="51725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A</a:t>
                        </a:r>
                      </a:p>
                    </p:txBody>
                  </p:sp>
                </p:grpSp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3467BA7-0670-6A45-B6B5-908E1951F9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41415" y="5256097"/>
                      <a:ext cx="422951" cy="860879"/>
                      <a:chOff x="5594541" y="2380160"/>
                      <a:chExt cx="422951" cy="860879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2D16D802-6D07-0241-A9F6-B3D66413EF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92" name="Straight Connector 91">
                          <a:extLst>
                            <a:ext uri="{FF2B5EF4-FFF2-40B4-BE49-F238E27FC236}">
                              <a16:creationId xmlns:a16="http://schemas.microsoft.com/office/drawing/2014/main" id="{9995B43A-019D-CF4B-96FA-25EA0368D13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" name="Straight Connector 92">
                          <a:extLst>
                            <a:ext uri="{FF2B5EF4-FFF2-40B4-BE49-F238E27FC236}">
                              <a16:creationId xmlns:a16="http://schemas.microsoft.com/office/drawing/2014/main" id="{CF7DFEB2-376D-A248-B491-161B13D2FF3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" name="Straight Connector 93">
                          <a:extLst>
                            <a:ext uri="{FF2B5EF4-FFF2-40B4-BE49-F238E27FC236}">
                              <a16:creationId xmlns:a16="http://schemas.microsoft.com/office/drawing/2014/main" id="{DB03B83A-91EB-3949-B351-36FD6205006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" name="Straight Connector 94">
                          <a:extLst>
                            <a:ext uri="{FF2B5EF4-FFF2-40B4-BE49-F238E27FC236}">
                              <a16:creationId xmlns:a16="http://schemas.microsoft.com/office/drawing/2014/main" id="{D661B7A1-2444-BA44-A406-6EE3D4519B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4367F462-B5B3-F049-9AA6-9F0560BC8F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95639" y="2723784"/>
                        <a:ext cx="321853" cy="51725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B</a:t>
                        </a:r>
                      </a:p>
                    </p:txBody>
                  </p:sp>
                </p:grpSp>
                <p:grpSp>
                  <p:nvGrpSpPr>
                    <p:cNvPr id="96" name="Group 95">
                      <a:extLst>
                        <a:ext uri="{FF2B5EF4-FFF2-40B4-BE49-F238E27FC236}">
                          <a16:creationId xmlns:a16="http://schemas.microsoft.com/office/drawing/2014/main" id="{BCCCAF7B-D86A-DA41-A16D-C90C2426C7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42650" y="5256097"/>
                      <a:ext cx="496499" cy="850064"/>
                      <a:chOff x="5341289" y="2380160"/>
                      <a:chExt cx="496499" cy="850064"/>
                    </a:xfrm>
                  </p:grpSpPr>
                  <p:grpSp>
                    <p:nvGrpSpPr>
                      <p:cNvPr id="97" name="Group 96">
                        <a:extLst>
                          <a:ext uri="{FF2B5EF4-FFF2-40B4-BE49-F238E27FC236}">
                            <a16:creationId xmlns:a16="http://schemas.microsoft.com/office/drawing/2014/main" id="{0398BB1D-E9C2-5447-99A6-C6926C3806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99" name="Straight Connector 98">
                          <a:extLst>
                            <a:ext uri="{FF2B5EF4-FFF2-40B4-BE49-F238E27FC236}">
                              <a16:creationId xmlns:a16="http://schemas.microsoft.com/office/drawing/2014/main" id="{7E0EB605-0272-924D-93F1-1925EF60032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" name="Straight Connector 99">
                          <a:extLst>
                            <a:ext uri="{FF2B5EF4-FFF2-40B4-BE49-F238E27FC236}">
                              <a16:creationId xmlns:a16="http://schemas.microsoft.com/office/drawing/2014/main" id="{228CB5AB-3D77-FE43-B857-02D96DC9478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" name="Straight Connector 100">
                          <a:extLst>
                            <a:ext uri="{FF2B5EF4-FFF2-40B4-BE49-F238E27FC236}">
                              <a16:creationId xmlns:a16="http://schemas.microsoft.com/office/drawing/2014/main" id="{8C9FDA43-9F07-804A-9739-3AC580CE15A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Straight Connector 101">
                          <a:extLst>
                            <a:ext uri="{FF2B5EF4-FFF2-40B4-BE49-F238E27FC236}">
                              <a16:creationId xmlns:a16="http://schemas.microsoft.com/office/drawing/2014/main" id="{601CACD7-C1DD-4849-B2D5-98EA4F318A1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8" name="TextBox 97">
                        <a:extLst>
                          <a:ext uri="{FF2B5EF4-FFF2-40B4-BE49-F238E27FC236}">
                            <a16:creationId xmlns:a16="http://schemas.microsoft.com/office/drawing/2014/main" id="{34E6ED25-9421-C148-81DA-9012869CE3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41289" y="2712969"/>
                        <a:ext cx="367094" cy="51725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C</a:t>
                        </a:r>
                      </a:p>
                    </p:txBody>
                  </p:sp>
                </p:grp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9" name="TextBox 108">
                        <a:extLst>
                          <a:ext uri="{FF2B5EF4-FFF2-40B4-BE49-F238E27FC236}">
                            <a16:creationId xmlns:a16="http://schemas.microsoft.com/office/drawing/2014/main" id="{EE4C5F41-8BF6-3F4F-9973-DE39A56625B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06911" y="1154238"/>
                        <a:ext cx="3646960" cy="7371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oMath>
                          </m:oMathPara>
                        </a14:m>
                        <a:endParaRPr lang="en-US" b="1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9" name="TextBox 108">
                        <a:extLst>
                          <a:ext uri="{FF2B5EF4-FFF2-40B4-BE49-F238E27FC236}">
                            <a16:creationId xmlns:a16="http://schemas.microsoft.com/office/drawing/2014/main" id="{EE4C5F41-8BF6-3F4F-9973-DE39A56625B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6911" y="1154238"/>
                        <a:ext cx="3646960" cy="737189"/>
                      </a:xfrm>
                      <a:prstGeom prst="rect">
                        <a:avLst/>
                      </a:prstGeom>
                      <a:blipFill>
                        <a:blip r:embed="rId2"/>
                        <a:stretch>
                          <a:fillRect b="-1186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DDE3D4A2-4F2B-D54F-A058-4A5F3B4FAB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06911" y="2069330"/>
                        <a:ext cx="3630929" cy="7371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oMath>
                          </m:oMathPara>
                        </a14:m>
                        <a:endParaRPr lang="en-US" b="1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DDE3D4A2-4F2B-D54F-A058-4A5F3B4FABF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6911" y="2069330"/>
                        <a:ext cx="3630929" cy="73718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b="-1186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A53B9FD1-FE62-4044-A7BA-64D03377BBD1}"/>
                      </a:ext>
                    </a:extLst>
                  </p:cNvPr>
                  <p:cNvGrpSpPr/>
                  <p:nvPr/>
                </p:nvGrpSpPr>
                <p:grpSpPr>
                  <a:xfrm>
                    <a:off x="4615021" y="1876811"/>
                    <a:ext cx="1037909" cy="1135606"/>
                    <a:chOff x="9200102" y="2097007"/>
                    <a:chExt cx="1037909" cy="1135606"/>
                  </a:xfrm>
                </p:grpSpPr>
                <p:cxnSp>
                  <p:nvCxnSpPr>
                    <p:cNvPr id="112" name="Straight Arrow Connector 111">
                      <a:extLst>
                        <a:ext uri="{FF2B5EF4-FFF2-40B4-BE49-F238E27FC236}">
                          <a16:creationId xmlns:a16="http://schemas.microsoft.com/office/drawing/2014/main" id="{66E59A78-CF99-D340-89D6-ACCB37C3EE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556376" y="2847615"/>
                      <a:ext cx="681635" cy="9259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Arrow Connector 114">
                      <a:extLst>
                        <a:ext uri="{FF2B5EF4-FFF2-40B4-BE49-F238E27FC236}">
                          <a16:creationId xmlns:a16="http://schemas.microsoft.com/office/drawing/2014/main" id="{A42E72C4-3F0D-4C4F-9A65-C77FD01C9F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556376" y="2249185"/>
                      <a:ext cx="0" cy="633627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49FB54DC-6FC0-764B-BB05-C0BBA038E6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97193" y="2819871"/>
                      <a:ext cx="314510" cy="412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b="1" dirty="0"/>
                        <a:t>x</a:t>
                      </a:r>
                    </a:p>
                  </p:txBody>
                </p:sp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D86828A9-C37F-4540-8D3C-A22BD110F1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00102" y="2097007"/>
                      <a:ext cx="319318" cy="412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b="1" dirty="0"/>
                        <a:t>y</a:t>
                      </a:r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C9EC0005-7181-3E45-BEF7-1DAF821BC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2112" y="3361588"/>
                      <a:ext cx="6075188" cy="101091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𝒊𝒏𝒕𝒆𝒓𝒑𝒂𝒅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f>
                                  <m:f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sub>
                                    </m:sSub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𝑨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𝑫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𝑩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𝑪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𝑨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𝑩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𝑪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𝑫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den>
                                </m:f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𝑰𝒏𝒕𝒆𝒓𝒑𝒂𝒅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C9EC0005-7181-3E45-BEF7-1DAF821BCE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12112" y="3361588"/>
                      <a:ext cx="6075188" cy="10109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CE865E5-35B2-3947-A6EB-96C466C3E3F8}"/>
                      </a:ext>
                    </a:extLst>
                  </p:cNvPr>
                  <p:cNvSpPr/>
                  <p:nvPr/>
                </p:nvSpPr>
                <p:spPr>
                  <a:xfrm>
                    <a:off x="4339770" y="3070062"/>
                    <a:ext cx="104855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CE865E5-35B2-3947-A6EB-96C466C3E3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9770" y="3070062"/>
                    <a:ext cx="104855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919DC78B-F858-5B45-B860-212DB91744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4913" y="2571760"/>
                <a:ext cx="1429528" cy="476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F8F9A0D-CD16-1748-951A-18E85C8093CA}"/>
                  </a:ext>
                </a:extLst>
              </p:cNvPr>
              <p:cNvSpPr/>
              <p:nvPr/>
            </p:nvSpPr>
            <p:spPr>
              <a:xfrm>
                <a:off x="2813625" y="2433284"/>
                <a:ext cx="215362" cy="1811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E30ABD1-6171-8F46-84B2-5D92CB000599}"/>
                </a:ext>
              </a:extLst>
            </p:cNvPr>
            <p:cNvCxnSpPr>
              <a:stCxn id="63" idx="3"/>
              <a:endCxn id="84" idx="1"/>
            </p:cNvCxnSpPr>
            <p:nvPr/>
          </p:nvCxnSpPr>
          <p:spPr>
            <a:xfrm>
              <a:off x="1660373" y="1114072"/>
              <a:ext cx="2615867" cy="44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4911E23-5FCA-8C43-8FB9-18C213D8D3C5}"/>
                </a:ext>
              </a:extLst>
            </p:cNvPr>
            <p:cNvSpPr txBox="1"/>
            <p:nvPr/>
          </p:nvSpPr>
          <p:spPr>
            <a:xfrm>
              <a:off x="2295975" y="701330"/>
              <a:ext cx="1125629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 err="1"/>
                <a:t>interpad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79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3A0CB-A618-8149-B3E1-D44321B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7ADD9-1391-4348-B3F2-4D1C82BB4A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63A36-4605-1946-8067-A249D21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Laser study: position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83ED5-C1C1-D74D-8360-1D3B3554F28A}"/>
              </a:ext>
            </a:extLst>
          </p:cNvPr>
          <p:cNvSpPr txBox="1"/>
          <p:nvPr/>
        </p:nvSpPr>
        <p:spPr>
          <a:xfrm>
            <a:off x="1219202" y="836917"/>
            <a:ext cx="9267824" cy="69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Shooting the laser in many positions,  the </a:t>
            </a:r>
            <a:r>
              <a:rPr lang="en-US" sz="1600" b="1" dirty="0"/>
              <a:t>spatial precision </a:t>
            </a:r>
            <a:r>
              <a:rPr lang="en-US" sz="1600" dirty="0"/>
              <a:t>can be evaluated. This is done by comparing the position reconstructed using the look-up table to the  known laser position.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29AA24-E10D-B94C-84E5-827EF218CFA9}"/>
              </a:ext>
            </a:extLst>
          </p:cNvPr>
          <p:cNvSpPr/>
          <p:nvPr/>
        </p:nvSpPr>
        <p:spPr>
          <a:xfrm>
            <a:off x="1295124" y="2111102"/>
            <a:ext cx="3809998" cy="137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Geometry: 100 Metal, 200 pitch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Shooting position and# of pads used in the  reconstruction	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0C4651-469E-A34B-A3D5-22402B4C2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220" y="1535751"/>
            <a:ext cx="3052980" cy="52307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04E44-5442-0A42-993C-D0BE479080C5}"/>
              </a:ext>
            </a:extLst>
          </p:cNvPr>
          <p:cNvGrpSpPr/>
          <p:nvPr/>
        </p:nvGrpSpPr>
        <p:grpSpPr>
          <a:xfrm>
            <a:off x="984822" y="3682303"/>
            <a:ext cx="4430603" cy="2574390"/>
            <a:chOff x="954700" y="3597243"/>
            <a:chExt cx="4430603" cy="25743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BDC8A7-CDEE-5946-8F87-DAE194CA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700" y="3597243"/>
              <a:ext cx="4430603" cy="2574390"/>
            </a:xfrm>
            <a:prstGeom prst="rect">
              <a:avLst/>
            </a:prstGeom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04AF9E94-2EE3-7E4B-A212-18DD51038AD5}"/>
                </a:ext>
              </a:extLst>
            </p:cNvPr>
            <p:cNvSpPr/>
            <p:nvPr/>
          </p:nvSpPr>
          <p:spPr>
            <a:xfrm>
              <a:off x="1375120" y="3847901"/>
              <a:ext cx="928439" cy="549589"/>
            </a:xfrm>
            <a:prstGeom prst="frame">
              <a:avLst>
                <a:gd name="adj1" fmla="val 2467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id="{F420EA70-F25A-DE40-B70A-F1E646F7646A}"/>
                </a:ext>
              </a:extLst>
            </p:cNvPr>
            <p:cNvSpPr/>
            <p:nvPr/>
          </p:nvSpPr>
          <p:spPr>
            <a:xfrm>
              <a:off x="3868348" y="3840466"/>
              <a:ext cx="928439" cy="549589"/>
            </a:xfrm>
            <a:prstGeom prst="frame">
              <a:avLst>
                <a:gd name="adj1" fmla="val 21969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6194BCC0-EB6D-A445-A302-5FA565F2D0B1}"/>
                </a:ext>
              </a:extLst>
            </p:cNvPr>
            <p:cNvSpPr/>
            <p:nvPr/>
          </p:nvSpPr>
          <p:spPr>
            <a:xfrm>
              <a:off x="3875781" y="5271227"/>
              <a:ext cx="928439" cy="549589"/>
            </a:xfrm>
            <a:prstGeom prst="frame">
              <a:avLst>
                <a:gd name="adj1" fmla="val 21045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008EE12-C820-EB48-9BA1-5DB5E2A3DB55}"/>
                </a:ext>
              </a:extLst>
            </p:cNvPr>
            <p:cNvSpPr/>
            <p:nvPr/>
          </p:nvSpPr>
          <p:spPr>
            <a:xfrm>
              <a:off x="1372103" y="5266809"/>
              <a:ext cx="928439" cy="549589"/>
            </a:xfrm>
            <a:prstGeom prst="frame">
              <a:avLst>
                <a:gd name="adj1" fmla="val 21420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EDCFC3-71FB-6F4B-973D-4753B37C3174}"/>
              </a:ext>
            </a:extLst>
          </p:cNvPr>
          <p:cNvCxnSpPr/>
          <p:nvPr/>
        </p:nvCxnSpPr>
        <p:spPr>
          <a:xfrm>
            <a:off x="5762625" y="5086350"/>
            <a:ext cx="885825" cy="361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287EB5-E7D6-BD48-B16A-7F25AC853127}"/>
              </a:ext>
            </a:extLst>
          </p:cNvPr>
          <p:cNvCxnSpPr>
            <a:cxnSpLocks/>
          </p:cNvCxnSpPr>
          <p:nvPr/>
        </p:nvCxnSpPr>
        <p:spPr>
          <a:xfrm flipV="1">
            <a:off x="5707068" y="4276726"/>
            <a:ext cx="893292" cy="5048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A080C-DA94-EA4C-B9F9-657BF6EC766A}"/>
              </a:ext>
            </a:extLst>
          </p:cNvPr>
          <p:cNvSpPr/>
          <p:nvPr/>
        </p:nvSpPr>
        <p:spPr>
          <a:xfrm>
            <a:off x="9956810" y="3597243"/>
            <a:ext cx="3809998" cy="10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Resolution ~ 8.5 um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Gain ~ 17</a:t>
            </a:r>
            <a:r>
              <a:rPr lang="en-US" sz="1600" dirty="0"/>
              <a:t>	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1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3F5F5-D3DF-D344-BDD1-27A925C9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71436-0D8C-414A-8F9C-2396D849D8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B1B821-2A0F-FF49-980F-F5C9B66A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resolution in resistive readout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2264B1-A76D-BF4D-ADF4-1BA4AFBA7601}"/>
                  </a:ext>
                </a:extLst>
              </p:cNvPr>
              <p:cNvSpPr txBox="1"/>
              <p:nvPr/>
            </p:nvSpPr>
            <p:spPr>
              <a:xfrm>
                <a:off x="4014671" y="805434"/>
                <a:ext cx="5331909" cy="582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𝑱𝒊𝒕𝒕𝒆𝒓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𝑺𝒆𝒏𝒔𝒐𝒓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𝑹𝒆𝒄𝒐𝒏𝒔𝒕𝒓𝒖𝒄𝒕𝒊𝒐𝒏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2264B1-A76D-BF4D-ADF4-1BA4AFBA7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671" y="805434"/>
                <a:ext cx="5331909" cy="582082"/>
              </a:xfrm>
              <a:prstGeom prst="rect">
                <a:avLst/>
              </a:prstGeom>
              <a:blipFill>
                <a:blip r:embed="rId2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42" name="Group 14341">
            <a:extLst>
              <a:ext uri="{FF2B5EF4-FFF2-40B4-BE49-F238E27FC236}">
                <a16:creationId xmlns:a16="http://schemas.microsoft.com/office/drawing/2014/main" id="{AEB79480-5CFF-B640-8EC1-C48B497506CA}"/>
              </a:ext>
            </a:extLst>
          </p:cNvPr>
          <p:cNvGrpSpPr/>
          <p:nvPr/>
        </p:nvGrpSpPr>
        <p:grpSpPr>
          <a:xfrm>
            <a:off x="430812" y="1418563"/>
            <a:ext cx="4388833" cy="5404268"/>
            <a:chOff x="430812" y="1418563"/>
            <a:chExt cx="4388833" cy="5404268"/>
          </a:xfrm>
        </p:grpSpPr>
        <p:grpSp>
          <p:nvGrpSpPr>
            <p:cNvPr id="14339" name="Group 14338">
              <a:extLst>
                <a:ext uri="{FF2B5EF4-FFF2-40B4-BE49-F238E27FC236}">
                  <a16:creationId xmlns:a16="http://schemas.microsoft.com/office/drawing/2014/main" id="{8B46C17B-81FA-3740-B805-F0F1182ED468}"/>
                </a:ext>
              </a:extLst>
            </p:cNvPr>
            <p:cNvGrpSpPr/>
            <p:nvPr/>
          </p:nvGrpSpPr>
          <p:grpSpPr>
            <a:xfrm>
              <a:off x="430812" y="1418563"/>
              <a:ext cx="4388833" cy="5404268"/>
              <a:chOff x="430812" y="1418563"/>
              <a:chExt cx="4388833" cy="540426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C4D1A0A-DCCB-164C-905E-FBCC548AE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812" y="4761828"/>
                <a:ext cx="4371213" cy="206100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31945F9-8EDD-4D42-96A0-CF2FF92D3636}"/>
                      </a:ext>
                    </a:extLst>
                  </p:cNvPr>
                  <p:cNvSpPr/>
                  <p:nvPr/>
                </p:nvSpPr>
                <p:spPr>
                  <a:xfrm>
                    <a:off x="1397830" y="1418563"/>
                    <a:ext cx="2256002" cy="8781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𝑱𝒊𝒕𝒕𝒆𝒓</m:t>
                              </m:r>
                            </m:sub>
                          </m:sSub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𝑬𝒍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𝒏𝒐𝒊𝒔𝒆</m:t>
                                  </m:r>
                                </m:sub>
                              </m:sSub>
                            </m:num>
                            <m:den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den>
                          </m:f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31945F9-8EDD-4D42-96A0-CF2FF92D363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97830" y="1418563"/>
                    <a:ext cx="2256002" cy="8781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B09A6B9-35C1-904E-8B53-A3BC02F639E5}"/>
                      </a:ext>
                    </a:extLst>
                  </p:cNvPr>
                  <p:cNvSpPr txBox="1"/>
                  <p:nvPr/>
                </p:nvSpPr>
                <p:spPr>
                  <a:xfrm>
                    <a:off x="537779" y="2602383"/>
                    <a:ext cx="4281866" cy="26257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dirty="0"/>
                      <a:t>Assume a geometry with only 2 pads: </a:t>
                    </a:r>
                  </a:p>
                  <a:p>
                    <a:pPr marL="285750" indent="-285750">
                      <a:lnSpc>
                        <a:spcPct val="13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US" sz="1400" dirty="0"/>
                      <a:t>100 </a:t>
                    </a:r>
                    <a:r>
                      <a:rPr lang="en-US" sz="1400" dirty="0">
                        <a:latin typeface="Symbol" pitchFamily="2" charset="2"/>
                      </a:rPr>
                      <a:t>m</a:t>
                    </a:r>
                    <a:r>
                      <a:rPr lang="en-US" sz="1400" dirty="0"/>
                      <a:t>m and 300 </a:t>
                    </a:r>
                    <a:r>
                      <a:rPr lang="en-US" sz="1400" dirty="0">
                        <a:latin typeface="Symbol" pitchFamily="2" charset="2"/>
                      </a:rPr>
                      <a:t>m</a:t>
                    </a:r>
                    <a:r>
                      <a:rPr lang="en-US" sz="1400" dirty="0"/>
                      <a:t>m apart</a:t>
                    </a:r>
                  </a:p>
                  <a:p>
                    <a:pPr marL="285750" indent="-285750">
                      <a:lnSpc>
                        <a:spcPct val="13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US" sz="1400" dirty="0"/>
                      <a:t>100mV signal</a:t>
                    </a:r>
                  </a:p>
                  <a:p>
                    <a:pPr marL="285750" indent="-285750">
                      <a:lnSpc>
                        <a:spcPct val="13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US" sz="1400" dirty="0"/>
                      <a:t>3 mV electronic noise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100 </a:t>
                    </a:r>
                    <a:r>
                      <a:rPr lang="en-US" sz="1400" b="1" dirty="0">
                        <a:latin typeface="Symbol" pitchFamily="2" charset="2"/>
                      </a:rPr>
                      <a:t>m</a:t>
                    </a:r>
                    <a:r>
                      <a:rPr lang="en-US" sz="1400" b="1" dirty="0"/>
                      <a:t>m</a:t>
                    </a:r>
                    <a:r>
                      <a:rPr lang="en-US" sz="1400" dirty="0"/>
                      <a:t>: the signal changes by 1 mV/</a:t>
                    </a:r>
                    <a:r>
                      <a:rPr lang="en-US" sz="1400" dirty="0">
                        <a:latin typeface="Symbol" pitchFamily="2" charset="2"/>
                      </a:rPr>
                      <a:t> m</a:t>
                    </a:r>
                    <a:r>
                      <a:rPr lang="en-US" sz="1400" dirty="0"/>
                      <a:t>m 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>
                        <a:sym typeface="Wingdings" pitchFamily="2" charset="2"/>
                      </a:rPr>
                      <a:t>	</a:t>
                    </a:r>
                    <a:r>
                      <a:rPr lang="en-US" sz="1400" b="1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𝑱𝒊𝒕𝒕𝒆𝒓</m:t>
                            </m:r>
                          </m:sub>
                        </m:sSub>
                      </m:oMath>
                    </a14:m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 = 3 </a:t>
                    </a:r>
                    <a:r>
                      <a:rPr lang="en-US" sz="1400" b="1" dirty="0">
                        <a:solidFill>
                          <a:schemeClr val="tx1"/>
                        </a:solidFill>
                        <a:latin typeface="Symbol" pitchFamily="2" charset="2"/>
                      </a:rPr>
                      <a:t>m</a:t>
                    </a:r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m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300 </a:t>
                    </a:r>
                    <a:r>
                      <a:rPr lang="en-US" sz="1400" b="1" dirty="0">
                        <a:latin typeface="Symbol" pitchFamily="2" charset="2"/>
                      </a:rPr>
                      <a:t>m</a:t>
                    </a:r>
                    <a:r>
                      <a:rPr lang="en-US" sz="1400" b="1" dirty="0"/>
                      <a:t>m</a:t>
                    </a:r>
                    <a:r>
                      <a:rPr lang="en-US" sz="1400" dirty="0"/>
                      <a:t>: the signal changes by 3 mV/</a:t>
                    </a:r>
                    <a:r>
                      <a:rPr lang="en-US" sz="1400" dirty="0">
                        <a:latin typeface="Symbol" pitchFamily="2" charset="2"/>
                      </a:rPr>
                      <a:t> m</a:t>
                    </a:r>
                    <a:r>
                      <a:rPr lang="en-US" sz="1400" dirty="0"/>
                      <a:t>m 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dirty="0">
                        <a:sym typeface="Wingdings" pitchFamily="2" charset="2"/>
                      </a:rPr>
                      <a:t>	</a:t>
                    </a:r>
                    <a:r>
                      <a:rPr lang="en-US" sz="14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𝑱𝒊𝒕𝒕𝒆𝒓</m:t>
                            </m:r>
                          </m:sub>
                        </m:sSub>
                      </m:oMath>
                    </a14:m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 = 9 </a:t>
                    </a:r>
                    <a:r>
                      <a:rPr lang="en-US" sz="1400" b="1" dirty="0">
                        <a:solidFill>
                          <a:schemeClr val="tx1"/>
                        </a:solidFill>
                        <a:latin typeface="Symbol" pitchFamily="2" charset="2"/>
                      </a:rPr>
                      <a:t>m</a:t>
                    </a:r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m</a:t>
                    </a:r>
                    <a:endParaRPr lang="en-US" sz="1400" b="1" dirty="0"/>
                  </a:p>
                  <a:p>
                    <a:pPr>
                      <a:lnSpc>
                        <a:spcPct val="130000"/>
                      </a:lnSpc>
                    </a:pPr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B09A6B9-35C1-904E-8B53-A3BC02F639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779" y="2602383"/>
                    <a:ext cx="4281866" cy="26257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336" name="Rectangle 14335">
              <a:extLst>
                <a:ext uri="{FF2B5EF4-FFF2-40B4-BE49-F238E27FC236}">
                  <a16:creationId xmlns:a16="http://schemas.microsoft.com/office/drawing/2014/main" id="{41C5F8D3-5EBC-6046-A4FD-792CFB105066}"/>
                </a:ext>
              </a:extLst>
            </p:cNvPr>
            <p:cNvSpPr/>
            <p:nvPr/>
          </p:nvSpPr>
          <p:spPr>
            <a:xfrm>
              <a:off x="1247481" y="2243165"/>
              <a:ext cx="1941557" cy="412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Electronic noise</a:t>
              </a:r>
            </a:p>
          </p:txBody>
        </p:sp>
      </p:grpSp>
      <p:grpSp>
        <p:nvGrpSpPr>
          <p:cNvPr id="14340" name="Group 14339">
            <a:extLst>
              <a:ext uri="{FF2B5EF4-FFF2-40B4-BE49-F238E27FC236}">
                <a16:creationId xmlns:a16="http://schemas.microsoft.com/office/drawing/2014/main" id="{D5ADF2B1-863E-F34D-B57A-68BB61906BBA}"/>
              </a:ext>
            </a:extLst>
          </p:cNvPr>
          <p:cNvGrpSpPr/>
          <p:nvPr/>
        </p:nvGrpSpPr>
        <p:grpSpPr>
          <a:xfrm>
            <a:off x="5400971" y="1597289"/>
            <a:ext cx="3660968" cy="5422498"/>
            <a:chOff x="5400971" y="1597289"/>
            <a:chExt cx="3660968" cy="54224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B69AAA8-4828-9841-8A5A-B85EBDBEB077}"/>
                    </a:ext>
                  </a:extLst>
                </p:cNvPr>
                <p:cNvSpPr/>
                <p:nvPr/>
              </p:nvSpPr>
              <p:spPr>
                <a:xfrm>
                  <a:off x="6279366" y="1597289"/>
                  <a:ext cx="10609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𝑺𝒆𝒏𝒔𝒐𝒓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B69AAA8-4828-9841-8A5A-B85EBDBEB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366" y="1597289"/>
                  <a:ext cx="1060931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CBBF3D-D30D-8F4A-8008-630282F2182F}"/>
                </a:ext>
              </a:extLst>
            </p:cNvPr>
            <p:cNvSpPr txBox="1"/>
            <p:nvPr/>
          </p:nvSpPr>
          <p:spPr>
            <a:xfrm>
              <a:off x="5811497" y="2239683"/>
              <a:ext cx="2930124" cy="737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Sensor non-uniformity</a:t>
              </a:r>
            </a:p>
            <a:p>
              <a:pPr>
                <a:lnSpc>
                  <a:spcPct val="130000"/>
                </a:lnSpc>
              </a:pPr>
              <a:endParaRPr lang="en-US" sz="16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1AC8EB8-B305-F049-8600-5E5DEE681BC6}"/>
                </a:ext>
              </a:extLst>
            </p:cNvPr>
            <p:cNvSpPr/>
            <p:nvPr/>
          </p:nvSpPr>
          <p:spPr>
            <a:xfrm>
              <a:off x="5545015" y="3036271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50%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C5B4FFB-0956-104B-AA50-19B2B73FE4AC}"/>
                </a:ext>
              </a:extLst>
            </p:cNvPr>
            <p:cNvSpPr/>
            <p:nvPr/>
          </p:nvSpPr>
          <p:spPr>
            <a:xfrm>
              <a:off x="8053753" y="3036270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50%</a:t>
              </a:r>
            </a:p>
          </p:txBody>
        </p:sp>
        <p:sp>
          <p:nvSpPr>
            <p:cNvPr id="55" name="Freeform 244">
              <a:extLst>
                <a:ext uri="{FF2B5EF4-FFF2-40B4-BE49-F238E27FC236}">
                  <a16:creationId xmlns:a16="http://schemas.microsoft.com/office/drawing/2014/main" id="{E55DC250-6261-A448-9F6A-474E1F64C0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66311" y="2865195"/>
              <a:ext cx="317239" cy="935062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44">
              <a:extLst>
                <a:ext uri="{FF2B5EF4-FFF2-40B4-BE49-F238E27FC236}">
                  <a16:creationId xmlns:a16="http://schemas.microsoft.com/office/drawing/2014/main" id="{C99B267F-D078-1145-A985-AD62528E2D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12000" y="2849592"/>
              <a:ext cx="322215" cy="961291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2EB6C91-FD85-ED43-A06A-CCE115030339}"/>
                </a:ext>
              </a:extLst>
            </p:cNvPr>
            <p:cNvSpPr/>
            <p:nvPr/>
          </p:nvSpPr>
          <p:spPr>
            <a:xfrm>
              <a:off x="7004539" y="3242314"/>
              <a:ext cx="175846" cy="1758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2D58E57-5DFE-1140-8490-321FF1561190}"/>
                </a:ext>
              </a:extLst>
            </p:cNvPr>
            <p:cNvSpPr txBox="1"/>
            <p:nvPr/>
          </p:nvSpPr>
          <p:spPr>
            <a:xfrm>
              <a:off x="5400971" y="3761521"/>
              <a:ext cx="3660968" cy="902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For equal resistivity, 50%-50% sharing indicates the hit is in the middle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2531C30-A0C5-064A-B82B-15B15D56C7EB}"/>
                </a:ext>
              </a:extLst>
            </p:cNvPr>
            <p:cNvSpPr/>
            <p:nvPr/>
          </p:nvSpPr>
          <p:spPr>
            <a:xfrm>
              <a:off x="5545015" y="4834082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40%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6F538B6-C6B1-AD4D-B562-8953738682FF}"/>
                </a:ext>
              </a:extLst>
            </p:cNvPr>
            <p:cNvSpPr/>
            <p:nvPr/>
          </p:nvSpPr>
          <p:spPr>
            <a:xfrm>
              <a:off x="8053753" y="4834081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60%</a:t>
              </a:r>
            </a:p>
          </p:txBody>
        </p:sp>
        <p:sp>
          <p:nvSpPr>
            <p:cNvPr id="61" name="Freeform 244">
              <a:extLst>
                <a:ext uri="{FF2B5EF4-FFF2-40B4-BE49-F238E27FC236}">
                  <a16:creationId xmlns:a16="http://schemas.microsoft.com/office/drawing/2014/main" id="{9849EF0A-37EA-E94D-BAF6-32E00AFF538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295743" y="4653541"/>
              <a:ext cx="611837" cy="935062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44">
              <a:extLst>
                <a:ext uri="{FF2B5EF4-FFF2-40B4-BE49-F238E27FC236}">
                  <a16:creationId xmlns:a16="http://schemas.microsoft.com/office/drawing/2014/main" id="{1236FF8A-22A1-D942-8DF3-11AD8E56B1E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85183" y="4647402"/>
              <a:ext cx="175847" cy="961291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6FE7BE6-C49F-E448-8184-BF8D2F836CF3}"/>
                </a:ext>
              </a:extLst>
            </p:cNvPr>
            <p:cNvSpPr/>
            <p:nvPr/>
          </p:nvSpPr>
          <p:spPr>
            <a:xfrm>
              <a:off x="7004539" y="5040125"/>
              <a:ext cx="175846" cy="1758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1DABF2C-6C2A-3949-A600-F51DD0BFAB70}"/>
                </a:ext>
              </a:extLst>
            </p:cNvPr>
            <p:cNvSpPr txBox="1"/>
            <p:nvPr/>
          </p:nvSpPr>
          <p:spPr>
            <a:xfrm>
              <a:off x="5400971" y="5837347"/>
              <a:ext cx="3660968" cy="1182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If the resistivity is not uniform, the reconstruction shifts the point closer to the smaller resistivity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874DDF5-6842-D34A-BE1D-64AD5AB27898}"/>
                </a:ext>
              </a:extLst>
            </p:cNvPr>
            <p:cNvSpPr/>
            <p:nvPr/>
          </p:nvSpPr>
          <p:spPr>
            <a:xfrm>
              <a:off x="7485184" y="5527997"/>
              <a:ext cx="175846" cy="175846"/>
            </a:xfrm>
            <a:prstGeom prst="ellipse">
              <a:avLst/>
            </a:prstGeom>
            <a:solidFill>
              <a:srgbClr val="A1AC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Left Arrow 56">
              <a:extLst>
                <a:ext uri="{FF2B5EF4-FFF2-40B4-BE49-F238E27FC236}">
                  <a16:creationId xmlns:a16="http://schemas.microsoft.com/office/drawing/2014/main" id="{B876B811-AE86-3044-9112-68BACDED2AD3}"/>
                </a:ext>
              </a:extLst>
            </p:cNvPr>
            <p:cNvSpPr/>
            <p:nvPr/>
          </p:nvSpPr>
          <p:spPr>
            <a:xfrm rot="10800000">
              <a:off x="7070872" y="5538217"/>
              <a:ext cx="271862" cy="174324"/>
            </a:xfrm>
            <a:prstGeom prst="lef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9BA39B1-7B53-4D41-AD2F-ED6AC3BFCE8D}"/>
                </a:ext>
              </a:extLst>
            </p:cNvPr>
            <p:cNvSpPr/>
            <p:nvPr/>
          </p:nvSpPr>
          <p:spPr>
            <a:xfrm>
              <a:off x="7004539" y="3566272"/>
              <a:ext cx="175846" cy="175846"/>
            </a:xfrm>
            <a:prstGeom prst="ellipse">
              <a:avLst/>
            </a:prstGeom>
            <a:solidFill>
              <a:srgbClr val="A1AC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37" name="TextBox 14336">
              <a:extLst>
                <a:ext uri="{FF2B5EF4-FFF2-40B4-BE49-F238E27FC236}">
                  <a16:creationId xmlns:a16="http://schemas.microsoft.com/office/drawing/2014/main" id="{83D421EB-B1E7-D14A-B350-C883E6696C89}"/>
                </a:ext>
              </a:extLst>
            </p:cNvPr>
            <p:cNvSpPr txBox="1"/>
            <p:nvPr/>
          </p:nvSpPr>
          <p:spPr>
            <a:xfrm>
              <a:off x="6861049" y="2881968"/>
              <a:ext cx="420308" cy="37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/>
                <a:t>hit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9422300-1201-6449-9325-3A396EA7C3A0}"/>
                </a:ext>
              </a:extLst>
            </p:cNvPr>
            <p:cNvSpPr txBox="1"/>
            <p:nvPr/>
          </p:nvSpPr>
          <p:spPr>
            <a:xfrm>
              <a:off x="6900390" y="4592209"/>
              <a:ext cx="420308" cy="37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/>
                <a:t>hit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E3540E7-7B19-B04D-A8F6-07D0C0AFDC17}"/>
                </a:ext>
              </a:extLst>
            </p:cNvPr>
            <p:cNvSpPr txBox="1"/>
            <p:nvPr/>
          </p:nvSpPr>
          <p:spPr>
            <a:xfrm>
              <a:off x="7707364" y="5378925"/>
              <a:ext cx="1034257" cy="37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 err="1"/>
                <a:t>reconst</a:t>
              </a:r>
              <a:r>
                <a:rPr lang="en-US" sz="1600" dirty="0"/>
                <a:t>. </a:t>
              </a:r>
            </a:p>
          </p:txBody>
        </p:sp>
      </p:grpSp>
      <p:grpSp>
        <p:nvGrpSpPr>
          <p:cNvPr id="14341" name="Group 14340">
            <a:extLst>
              <a:ext uri="{FF2B5EF4-FFF2-40B4-BE49-F238E27FC236}">
                <a16:creationId xmlns:a16="http://schemas.microsoft.com/office/drawing/2014/main" id="{507233F9-D5C9-994A-8E23-9CEEA8A2A75F}"/>
              </a:ext>
            </a:extLst>
          </p:cNvPr>
          <p:cNvGrpSpPr/>
          <p:nvPr/>
        </p:nvGrpSpPr>
        <p:grpSpPr>
          <a:xfrm>
            <a:off x="9442152" y="1604705"/>
            <a:ext cx="2629238" cy="4520558"/>
            <a:chOff x="9442152" y="1604705"/>
            <a:chExt cx="2629238" cy="45205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CDBC49C-D0F4-584C-8A05-D496D77EE9F9}"/>
                    </a:ext>
                  </a:extLst>
                </p:cNvPr>
                <p:cNvSpPr/>
                <p:nvPr/>
              </p:nvSpPr>
              <p:spPr>
                <a:xfrm>
                  <a:off x="9879256" y="1604705"/>
                  <a:ext cx="17550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𝑹𝒆𝒄𝒐𝒏𝒕𝒓𝒖𝒄𝒕𝒊𝒐𝒏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CDBC49C-D0F4-584C-8A05-D496D77EE9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9256" y="1604705"/>
                  <a:ext cx="1755031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25EF4EF-0A74-F84A-BF97-FEE529373744}"/>
                    </a:ext>
                  </a:extLst>
                </p:cNvPr>
                <p:cNvSpPr txBox="1"/>
                <p:nvPr/>
              </p:nvSpPr>
              <p:spPr>
                <a:xfrm>
                  <a:off x="9539506" y="2478373"/>
                  <a:ext cx="2206373" cy="13229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𝐥𝐧</m:t>
                                    </m:r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⁡(</m:t>
                                    </m:r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num>
                          <m:den>
                            <m:nary>
                              <m:naryPr>
                                <m:chr m:val="∑"/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𝒍𝒏</m:t>
                                        </m:r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25EF4EF-0A74-F84A-BF97-FEE5293737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9506" y="2478373"/>
                  <a:ext cx="2206373" cy="1322926"/>
                </a:xfrm>
                <a:prstGeom prst="rect">
                  <a:avLst/>
                </a:prstGeom>
                <a:blipFill>
                  <a:blip r:embed="rId8"/>
                  <a:stretch>
                    <a:fillRect l="-1143" r="-2857" b="-3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7892203-A4D0-6140-84D3-54CAD761EFC7}"/>
                </a:ext>
              </a:extLst>
            </p:cNvPr>
            <p:cNvSpPr txBox="1"/>
            <p:nvPr/>
          </p:nvSpPr>
          <p:spPr>
            <a:xfrm>
              <a:off x="10137996" y="2294636"/>
              <a:ext cx="1496291" cy="412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Algorithm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5AD0C5F-C0C6-7848-A9E5-D5C403B9F3F9}"/>
                </a:ext>
              </a:extLst>
            </p:cNvPr>
            <p:cNvSpPr txBox="1"/>
            <p:nvPr/>
          </p:nvSpPr>
          <p:spPr>
            <a:xfrm>
              <a:off x="9442152" y="3822517"/>
              <a:ext cx="2629238" cy="2302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If the predicted sharing is incorrect, the reconstructed position is shifted. 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  <a:p>
              <a:pPr>
                <a:lnSpc>
                  <a:spcPct val="130000"/>
                </a:lnSpc>
              </a:pPr>
              <a:r>
                <a:rPr lang="en-US" sz="1400" b="1" dirty="0"/>
                <a:t>DPC: </a:t>
              </a:r>
              <a:r>
                <a:rPr lang="en-US" sz="1400" dirty="0"/>
                <a:t>RSD might not be a perfect DPC, yielding to systematic errors.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73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18F7A-D027-524F-BE41-020E55F9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4DE12-0518-BE4A-BC25-67B06F0260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1200"/>
              <a:t>N. Cartiglia,  INFN Torino, DESY Instrumentation Seminar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19D01D-B8B7-6C4C-B8CC-E01CB322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Laser study: position resolution as a function of amplitude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2A14D-389F-324C-B0FD-17D4E927728C}"/>
              </a:ext>
            </a:extLst>
          </p:cNvPr>
          <p:cNvSpPr txBox="1"/>
          <p:nvPr/>
        </p:nvSpPr>
        <p:spPr>
          <a:xfrm>
            <a:off x="1593173" y="867886"/>
            <a:ext cx="9583693" cy="412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spatial resolution improves with signal amplitude, plateauing at about 5 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D0BF9-BEFF-9442-A07B-0EF62E5B2C5F}"/>
              </a:ext>
            </a:extLst>
          </p:cNvPr>
          <p:cNvSpPr txBox="1"/>
          <p:nvPr/>
        </p:nvSpPr>
        <p:spPr>
          <a:xfrm>
            <a:off x="564937" y="1738052"/>
            <a:ext cx="4665166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Important points: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At low signal amplitude, the resolution is dominated by jitter</a:t>
            </a:r>
          </a:p>
          <a:p>
            <a:pPr lvl="1">
              <a:lnSpc>
                <a:spcPct val="130000"/>
              </a:lnSpc>
            </a:pPr>
            <a:r>
              <a:rPr lang="en-US" sz="1600" dirty="0">
                <a:sym typeface="Wingdings" pitchFamily="2" charset="2"/>
              </a:rPr>
              <a:t> Low noise electronics </a:t>
            </a:r>
            <a:endParaRPr lang="en-US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Larger geometries have worse position resolution</a:t>
            </a:r>
          </a:p>
          <a:p>
            <a:pPr lvl="1">
              <a:lnSpc>
                <a:spcPct val="130000"/>
              </a:lnSpc>
            </a:pPr>
            <a:r>
              <a:rPr lang="en-US" sz="1600" dirty="0">
                <a:sym typeface="Wingdings" pitchFamily="2" charset="2"/>
              </a:rPr>
              <a:t> need high gain</a:t>
            </a:r>
            <a:endParaRPr lang="en-US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At high amplitude, the resolution is limited by systematics such as the precision of the amplitude reconstruction and the use of the RSD main formula.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47FF11-7D27-8D49-9884-37A220D4D33C}"/>
              </a:ext>
            </a:extLst>
          </p:cNvPr>
          <p:cNvGrpSpPr/>
          <p:nvPr/>
        </p:nvGrpSpPr>
        <p:grpSpPr>
          <a:xfrm>
            <a:off x="5669828" y="1511982"/>
            <a:ext cx="6484346" cy="3460335"/>
            <a:chOff x="3223251" y="1629044"/>
            <a:chExt cx="6484346" cy="34603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620C3-4275-2F48-94CC-C6DF6EA96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3251" y="1629044"/>
              <a:ext cx="6484346" cy="34603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8CED2-A193-0841-B74E-9F1072696E2E}"/>
                </a:ext>
              </a:extLst>
            </p:cNvPr>
            <p:cNvSpPr txBox="1"/>
            <p:nvPr/>
          </p:nvSpPr>
          <p:spPr>
            <a:xfrm>
              <a:off x="4926606" y="2007140"/>
              <a:ext cx="1013419" cy="341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Gain = 10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76B7E5-1D82-4A4B-A992-0E0A164D911D}"/>
                </a:ext>
              </a:extLst>
            </p:cNvPr>
            <p:cNvCxnSpPr>
              <a:cxnSpLocks/>
            </p:cNvCxnSpPr>
            <p:nvPr/>
          </p:nvCxnSpPr>
          <p:spPr>
            <a:xfrm>
              <a:off x="5519512" y="2275412"/>
              <a:ext cx="0" cy="2403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DFF30-3B4E-8B45-9164-01AD5E31956D}"/>
                </a:ext>
              </a:extLst>
            </p:cNvPr>
            <p:cNvSpPr txBox="1"/>
            <p:nvPr/>
          </p:nvSpPr>
          <p:spPr>
            <a:xfrm>
              <a:off x="6594199" y="1983694"/>
              <a:ext cx="1013419" cy="341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Gain = 20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A231A6-3802-ED42-81B8-F49242A14B1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618" y="2263688"/>
              <a:ext cx="0" cy="2403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867AC8-625A-934A-B0BD-7F4A2A7CF8A3}"/>
                  </a:ext>
                </a:extLst>
              </p:cNvPr>
              <p:cNvSpPr txBox="1"/>
              <p:nvPr/>
            </p:nvSpPr>
            <p:spPr>
              <a:xfrm>
                <a:off x="2759943" y="5616413"/>
                <a:ext cx="4002442" cy="436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𝑱𝒊𝒕𝒕𝒆𝒓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𝑺𝒆𝒏𝒔𝒐𝒓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𝑹𝒆𝒄𝒐𝒏𝒔𝒕𝒓𝒖𝒄𝒕𝒊𝒐𝒏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867AC8-625A-934A-B0BD-7F4A2A7CF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43" y="5616413"/>
                <a:ext cx="4002442" cy="436466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Google Shape;551;p50">
            <a:extLst>
              <a:ext uri="{FF2B5EF4-FFF2-40B4-BE49-F238E27FC236}">
                <a16:creationId xmlns:a16="http://schemas.microsoft.com/office/drawing/2014/main" id="{05367582-5EA7-8E4D-B3B4-7B7D80A26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647118"/>
              </p:ext>
            </p:extLst>
          </p:nvPr>
        </p:nvGraphicFramePr>
        <p:xfrm>
          <a:off x="6971502" y="5041101"/>
          <a:ext cx="3482415" cy="168401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0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75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b="1" dirty="0"/>
                        <a:t>Interpad</a:t>
                      </a:r>
                      <a:endParaRPr sz="1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b="1" dirty="0"/>
                        <a:t>Measured Resolution</a:t>
                      </a:r>
                      <a:endParaRPr sz="12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300 um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17 ± 0.1 (exp.) ± 3.5 (syst.) um 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100 um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5.5 ± 0.1 (exp.) ± 3.5 (syst.) um 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148770152"/>
                  </a:ext>
                </a:extLst>
              </a:tr>
              <a:tr h="5868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50 um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4 ± 0.1 (exp.) ± 3.5 (syst.) um 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249638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261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FA0399-1DBF-BF4A-9DF4-170933BF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40" y="898292"/>
            <a:ext cx="9657144" cy="38021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18F7A-D027-524F-BE41-020E55F9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4DE12-0518-BE4A-BC25-67B06F0260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1200"/>
              <a:t>N. Cartiglia,  INFN Torino, DESY Instrumentation Seminar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19D01D-B8B7-6C4C-B8CC-E01CB322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1" y="-114867"/>
            <a:ext cx="11814423" cy="667871"/>
          </a:xfrm>
        </p:spPr>
        <p:txBody>
          <a:bodyPr/>
          <a:lstStyle/>
          <a:p>
            <a:r>
              <a:rPr lang="en-US" sz="2400" dirty="0"/>
              <a:t>Laser study: position resolution as a function of pixel geometry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06AD35-E0E9-BD41-9A08-BAB2460C08EE}"/>
              </a:ext>
            </a:extLst>
          </p:cNvPr>
          <p:cNvGrpSpPr/>
          <p:nvPr/>
        </p:nvGrpSpPr>
        <p:grpSpPr>
          <a:xfrm>
            <a:off x="2665456" y="2465859"/>
            <a:ext cx="7186261" cy="1071069"/>
            <a:chOff x="5426363" y="3398636"/>
            <a:chExt cx="6456846" cy="13171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FF33C8-3E42-5E43-BFBE-BD8B1FFF064B}"/>
                </a:ext>
              </a:extLst>
            </p:cNvPr>
            <p:cNvSpPr txBox="1"/>
            <p:nvPr/>
          </p:nvSpPr>
          <p:spPr>
            <a:xfrm>
              <a:off x="5426363" y="4339555"/>
              <a:ext cx="612414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/>
                <a:t>70-100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60F572-6F84-F247-8F76-FC14DC5AF77D}"/>
                </a:ext>
              </a:extLst>
            </p:cNvPr>
            <p:cNvSpPr txBox="1"/>
            <p:nvPr/>
          </p:nvSpPr>
          <p:spPr>
            <a:xfrm>
              <a:off x="5872884" y="3673509"/>
              <a:ext cx="767966" cy="67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50 -100</a:t>
              </a:r>
            </a:p>
            <a:p>
              <a:pPr algn="ctr">
                <a:lnSpc>
                  <a:spcPct val="130000"/>
                </a:lnSpc>
              </a:pPr>
              <a:r>
                <a:rPr lang="en-US" sz="1200" b="1" dirty="0"/>
                <a:t>150 - 200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AB9A96-6165-B044-BECC-6154272581B9}"/>
                </a:ext>
              </a:extLst>
            </p:cNvPr>
            <p:cNvSpPr txBox="1"/>
            <p:nvPr/>
          </p:nvSpPr>
          <p:spPr>
            <a:xfrm>
              <a:off x="6993609" y="3641486"/>
              <a:ext cx="767966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100 - 200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6E2E0-FC25-8640-ACCE-88D3043D9736}"/>
                </a:ext>
              </a:extLst>
            </p:cNvPr>
            <p:cNvSpPr txBox="1"/>
            <p:nvPr/>
          </p:nvSpPr>
          <p:spPr>
            <a:xfrm>
              <a:off x="8965721" y="3633020"/>
              <a:ext cx="767966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300 - 500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8ADB50-98EF-334C-856C-10EF81C4851D}"/>
                </a:ext>
              </a:extLst>
            </p:cNvPr>
            <p:cNvSpPr txBox="1"/>
            <p:nvPr/>
          </p:nvSpPr>
          <p:spPr>
            <a:xfrm>
              <a:off x="11115243" y="3772702"/>
              <a:ext cx="767966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200 - 500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BC0237-3BCE-E242-AC1A-D6C71F11B68E}"/>
                </a:ext>
              </a:extLst>
            </p:cNvPr>
            <p:cNvSpPr txBox="1"/>
            <p:nvPr/>
          </p:nvSpPr>
          <p:spPr>
            <a:xfrm>
              <a:off x="7898423" y="3398636"/>
              <a:ext cx="767967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150 - 300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611B7A-3523-0E46-9D8D-0A55C2C241B8}"/>
              </a:ext>
            </a:extLst>
          </p:cNvPr>
          <p:cNvSpPr txBox="1"/>
          <p:nvPr/>
        </p:nvSpPr>
        <p:spPr>
          <a:xfrm>
            <a:off x="1823530" y="5658803"/>
            <a:ext cx="9562233" cy="450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accent1"/>
                </a:solidFill>
                <a:sym typeface="Wingdings" pitchFamily="2" charset="2"/>
              </a:rPr>
              <a:t> RSDs reach a spatial resolution that is about 5% of the inter-pad distance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7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495602-ADF1-B64E-A848-24633215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9EF08-B6F5-F743-B886-CB75DAEE31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8C225657-95D0-4E43-B3DE-70E93CAEA6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Sensor accuracy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readout</a:t>
                </a: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8C225657-95D0-4E43-B3DE-70E93CAEA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C4A2F73-70D2-9949-9989-973B54A9C884}"/>
              </a:ext>
            </a:extLst>
          </p:cNvPr>
          <p:cNvGrpSpPr/>
          <p:nvPr/>
        </p:nvGrpSpPr>
        <p:grpSpPr>
          <a:xfrm>
            <a:off x="6050463" y="863895"/>
            <a:ext cx="6019424" cy="5427889"/>
            <a:chOff x="6050463" y="863895"/>
            <a:chExt cx="6019424" cy="5427889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1FF216D-C645-9E4E-A7F1-D9707EDFA73B}"/>
                </a:ext>
              </a:extLst>
            </p:cNvPr>
            <p:cNvSpPr/>
            <p:nvPr/>
          </p:nvSpPr>
          <p:spPr>
            <a:xfrm flipH="1">
              <a:off x="9118380" y="2649844"/>
              <a:ext cx="1216640" cy="2139528"/>
            </a:xfrm>
            <a:prstGeom prst="arc">
              <a:avLst>
                <a:gd name="adj1" fmla="val 16118296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4D6A49F7-9BDD-5A45-95C6-BB521A80E7FA}"/>
                </a:ext>
              </a:extLst>
            </p:cNvPr>
            <p:cNvSpPr/>
            <p:nvPr/>
          </p:nvSpPr>
          <p:spPr>
            <a:xfrm>
              <a:off x="8507157" y="2653275"/>
              <a:ext cx="553120" cy="1986980"/>
            </a:xfrm>
            <a:prstGeom prst="arc">
              <a:avLst>
                <a:gd name="adj1" fmla="val 16168927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FF8706B0-694C-1E48-B035-22C8BFBBFD9A}"/>
                </a:ext>
              </a:extLst>
            </p:cNvPr>
            <p:cNvSpPr/>
            <p:nvPr/>
          </p:nvSpPr>
          <p:spPr>
            <a:xfrm>
              <a:off x="8533579" y="2610345"/>
              <a:ext cx="373723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C672C07-1977-F341-8E9E-B20F5BD4F5FD}"/>
                </a:ext>
              </a:extLst>
            </p:cNvPr>
            <p:cNvCxnSpPr/>
            <p:nvPr/>
          </p:nvCxnSpPr>
          <p:spPr>
            <a:xfrm>
              <a:off x="8781165" y="2674460"/>
              <a:ext cx="0" cy="9139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FC5E344B-E4BB-BB47-8AFB-0E96081AA658}"/>
                </a:ext>
              </a:extLst>
            </p:cNvPr>
            <p:cNvSpPr/>
            <p:nvPr/>
          </p:nvSpPr>
          <p:spPr>
            <a:xfrm flipH="1">
              <a:off x="9055547" y="2634028"/>
              <a:ext cx="1234977" cy="2058359"/>
            </a:xfrm>
            <a:prstGeom prst="arc">
              <a:avLst>
                <a:gd name="adj1" fmla="val 16118296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29E2985-9FE9-7D4B-B109-2B5DDB7932DA}"/>
                </a:ext>
              </a:extLst>
            </p:cNvPr>
            <p:cNvCxnSpPr/>
            <p:nvPr/>
          </p:nvCxnSpPr>
          <p:spPr>
            <a:xfrm flipV="1">
              <a:off x="7633037" y="2759040"/>
              <a:ext cx="0" cy="9323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B34722A-BB78-634D-BB2B-2F0DF2D8A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037" y="2783890"/>
              <a:ext cx="385435" cy="899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BB58B0-9660-9944-A5B3-09A29845E364}"/>
                </a:ext>
              </a:extLst>
            </p:cNvPr>
            <p:cNvSpPr/>
            <p:nvPr/>
          </p:nvSpPr>
          <p:spPr>
            <a:xfrm>
              <a:off x="6662676" y="2638448"/>
              <a:ext cx="4038846" cy="1114341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innerShdw>
                <a:srgbClr val="FFFFFF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770A2C6-B358-B241-8D25-FAB26E9D5629}"/>
                </a:ext>
              </a:extLst>
            </p:cNvPr>
            <p:cNvSpPr/>
            <p:nvPr/>
          </p:nvSpPr>
          <p:spPr>
            <a:xfrm>
              <a:off x="7096507" y="2649800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43D176D-2BC3-1242-AD05-3AF08122E018}"/>
                </a:ext>
              </a:extLst>
            </p:cNvPr>
            <p:cNvSpPr/>
            <p:nvPr/>
          </p:nvSpPr>
          <p:spPr>
            <a:xfrm>
              <a:off x="7096508" y="2606797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92E682-AD72-1C4B-9E82-D36D7BD18D20}"/>
                </a:ext>
              </a:extLst>
            </p:cNvPr>
            <p:cNvSpPr/>
            <p:nvPr/>
          </p:nvSpPr>
          <p:spPr>
            <a:xfrm>
              <a:off x="8353456" y="2603824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8CFC8-886E-7B4E-981F-E187C49A63FF}"/>
                </a:ext>
              </a:extLst>
            </p:cNvPr>
            <p:cNvSpPr/>
            <p:nvPr/>
          </p:nvSpPr>
          <p:spPr>
            <a:xfrm>
              <a:off x="9723561" y="2600083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37" name="Group 864">
              <a:extLst>
                <a:ext uri="{FF2B5EF4-FFF2-40B4-BE49-F238E27FC236}">
                  <a16:creationId xmlns:a16="http://schemas.microsoft.com/office/drawing/2014/main" id="{9B8E8C9D-F9EE-874A-A013-1370F134DC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89603" y="1922772"/>
              <a:ext cx="2189806" cy="676446"/>
              <a:chOff x="1655" y="1695"/>
              <a:chExt cx="2040" cy="562"/>
            </a:xfrm>
          </p:grpSpPr>
          <p:grpSp>
            <p:nvGrpSpPr>
              <p:cNvPr id="63" name="Group 60">
                <a:extLst>
                  <a:ext uri="{FF2B5EF4-FFF2-40B4-BE49-F238E27FC236}">
                    <a16:creationId xmlns:a16="http://schemas.microsoft.com/office/drawing/2014/main" id="{E95EBC81-2C16-DB4C-B9B3-40EBCEBA3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1695"/>
                <a:ext cx="2040" cy="562"/>
                <a:chOff x="3268" y="3424"/>
                <a:chExt cx="2040" cy="562"/>
              </a:xfrm>
            </p:grpSpPr>
            <p:sp>
              <p:nvSpPr>
                <p:cNvPr id="65" name="Line 55">
                  <a:extLst>
                    <a:ext uri="{FF2B5EF4-FFF2-40B4-BE49-F238E27FC236}">
                      <a16:creationId xmlns:a16="http://schemas.microsoft.com/office/drawing/2014/main" id="{9318ECFC-CA7B-5749-975F-B6448A9A99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6" name="AutoShape 56">
                  <a:extLst>
                    <a:ext uri="{FF2B5EF4-FFF2-40B4-BE49-F238E27FC236}">
                      <a16:creationId xmlns:a16="http://schemas.microsoft.com/office/drawing/2014/main" id="{DBE5E4B4-DE82-D340-9FFE-339502C80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7" name="Line 55">
                  <a:extLst>
                    <a:ext uri="{FF2B5EF4-FFF2-40B4-BE49-F238E27FC236}">
                      <a16:creationId xmlns:a16="http://schemas.microsoft.com/office/drawing/2014/main" id="{A1DFB81A-214A-2849-B0D3-8733CB577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8" name="Line 55">
                  <a:extLst>
                    <a:ext uri="{FF2B5EF4-FFF2-40B4-BE49-F238E27FC236}">
                      <a16:creationId xmlns:a16="http://schemas.microsoft.com/office/drawing/2014/main" id="{D8D7AA4A-7106-E944-85C1-AA48780AD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4" y="3656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9" name="AutoShape 56">
                  <a:extLst>
                    <a:ext uri="{FF2B5EF4-FFF2-40B4-BE49-F238E27FC236}">
                      <a16:creationId xmlns:a16="http://schemas.microsoft.com/office/drawing/2014/main" id="{C737518D-6A8F-724B-A46B-E29A5CA7D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802" y="3494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70" name="Line 55">
                  <a:extLst>
                    <a:ext uri="{FF2B5EF4-FFF2-40B4-BE49-F238E27FC236}">
                      <a16:creationId xmlns:a16="http://schemas.microsoft.com/office/drawing/2014/main" id="{8EAB549E-A9BA-9D4A-BA1A-67D831BCED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44" y="3656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</p:grpSp>
          <p:sp>
            <p:nvSpPr>
              <p:cNvPr id="64" name="Freeform 863">
                <a:extLst>
                  <a:ext uri="{FF2B5EF4-FFF2-40B4-BE49-F238E27FC236}">
                    <a16:creationId xmlns:a16="http://schemas.microsoft.com/office/drawing/2014/main" id="{DBD0D990-EAB0-0546-823A-AC887BD0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38" name="Freeform 345">
              <a:extLst>
                <a:ext uri="{FF2B5EF4-FFF2-40B4-BE49-F238E27FC236}">
                  <a16:creationId xmlns:a16="http://schemas.microsoft.com/office/drawing/2014/main" id="{FA3E0B45-1D1C-584F-B595-33A150FD4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459" y="2696998"/>
              <a:ext cx="246890" cy="69329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050AB40-6512-A640-B83E-D823166DD78C}"/>
                </a:ext>
              </a:extLst>
            </p:cNvPr>
            <p:cNvSpPr/>
            <p:nvPr/>
          </p:nvSpPr>
          <p:spPr>
            <a:xfrm flipV="1">
              <a:off x="8075909" y="2139172"/>
              <a:ext cx="592593" cy="137437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8506CBE-FED3-5040-A4EB-B89D8FF6E183}"/>
                </a:ext>
              </a:extLst>
            </p:cNvPr>
            <p:cNvGrpSpPr/>
            <p:nvPr/>
          </p:nvGrpSpPr>
          <p:grpSpPr>
            <a:xfrm>
              <a:off x="6663706" y="2676033"/>
              <a:ext cx="3861511" cy="59309"/>
              <a:chOff x="1735494" y="2140433"/>
              <a:chExt cx="5372457" cy="190234"/>
            </a:xfrm>
          </p:grpSpPr>
          <p:sp>
            <p:nvSpPr>
              <p:cNvPr id="57" name="Freeform 366">
                <a:extLst>
                  <a:ext uri="{FF2B5EF4-FFF2-40B4-BE49-F238E27FC236}">
                    <a16:creationId xmlns:a16="http://schemas.microsoft.com/office/drawing/2014/main" id="{671F600D-DE98-2F4A-BF5B-06172783D8E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58" name="Freeform 366">
                <a:extLst>
                  <a:ext uri="{FF2B5EF4-FFF2-40B4-BE49-F238E27FC236}">
                    <a16:creationId xmlns:a16="http://schemas.microsoft.com/office/drawing/2014/main" id="{0D4B3B0D-6316-4944-84BE-F4CA10D2D4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0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59" name="Freeform 366">
                <a:extLst>
                  <a:ext uri="{FF2B5EF4-FFF2-40B4-BE49-F238E27FC236}">
                    <a16:creationId xmlns:a16="http://schemas.microsoft.com/office/drawing/2014/main" id="{AB22C1A0-5396-0D48-81B4-9DF4431159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70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0" name="Freeform 366">
                <a:extLst>
                  <a:ext uri="{FF2B5EF4-FFF2-40B4-BE49-F238E27FC236}">
                    <a16:creationId xmlns:a16="http://schemas.microsoft.com/office/drawing/2014/main" id="{CE6535C3-62D7-324C-AB46-0E78710710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4" y="1779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1" name="Freeform 366">
                <a:extLst>
                  <a:ext uri="{FF2B5EF4-FFF2-40B4-BE49-F238E27FC236}">
                    <a16:creationId xmlns:a16="http://schemas.microsoft.com/office/drawing/2014/main" id="{B3F52B82-706E-E74F-AFB8-3200A88AC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2" name="Freeform 366">
                <a:extLst>
                  <a:ext uri="{FF2B5EF4-FFF2-40B4-BE49-F238E27FC236}">
                    <a16:creationId xmlns:a16="http://schemas.microsoft.com/office/drawing/2014/main" id="{90E2DB12-D1E6-2249-856F-339172503D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1" y="1782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165FE18-E36E-D146-B1CE-AD39C269B2DD}"/>
                </a:ext>
              </a:extLst>
            </p:cNvPr>
            <p:cNvSpPr/>
            <p:nvPr/>
          </p:nvSpPr>
          <p:spPr>
            <a:xfrm>
              <a:off x="8350521" y="2641461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DE706B-C40B-DF43-B87A-0269FE30E19A}"/>
                </a:ext>
              </a:extLst>
            </p:cNvPr>
            <p:cNvSpPr/>
            <p:nvPr/>
          </p:nvSpPr>
          <p:spPr>
            <a:xfrm>
              <a:off x="6660618" y="3629053"/>
              <a:ext cx="4040904" cy="12127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C278A47-D1EC-7345-B37C-29B905675B26}"/>
                </a:ext>
              </a:extLst>
            </p:cNvPr>
            <p:cNvSpPr/>
            <p:nvPr/>
          </p:nvSpPr>
          <p:spPr>
            <a:xfrm>
              <a:off x="9723561" y="2639790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D16F436-76C8-594B-92EB-ED76122985FF}"/>
                </a:ext>
              </a:extLst>
            </p:cNvPr>
            <p:cNvCxnSpPr>
              <a:cxnSpLocks/>
            </p:cNvCxnSpPr>
            <p:nvPr/>
          </p:nvCxnSpPr>
          <p:spPr>
            <a:xfrm>
              <a:off x="8752822" y="1978582"/>
              <a:ext cx="351591" cy="1933329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DC66A6-47B8-4943-9071-CE0F5B0B3EBB}"/>
                </a:ext>
              </a:extLst>
            </p:cNvPr>
            <p:cNvSpPr txBox="1"/>
            <p:nvPr/>
          </p:nvSpPr>
          <p:spPr>
            <a:xfrm>
              <a:off x="6834101" y="3084540"/>
              <a:ext cx="701939" cy="508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/>
                <a:t>Lorentz angle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0341BF-2ACD-DA4E-8517-7EF8C8BDC42A}"/>
                </a:ext>
              </a:extLst>
            </p:cNvPr>
            <p:cNvSpPr txBox="1"/>
            <p:nvPr/>
          </p:nvSpPr>
          <p:spPr>
            <a:xfrm>
              <a:off x="8565305" y="2648684"/>
              <a:ext cx="56287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---</a:t>
              </a:r>
            </a:p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--</a:t>
              </a:r>
            </a:p>
            <a:p>
              <a:pPr algn="ctr"/>
              <a:r>
                <a:rPr lang="en-US" sz="1200" b="1" dirty="0">
                  <a:solidFill>
                    <a:srgbClr val="221AC0"/>
                  </a:solidFill>
                </a:rPr>
                <a:t>++</a:t>
              </a:r>
            </a:p>
            <a:p>
              <a:pPr algn="ctr"/>
              <a:r>
                <a:rPr lang="en-US" sz="1200" b="1" dirty="0">
                  <a:solidFill>
                    <a:srgbClr val="221AC0"/>
                  </a:solidFill>
                </a:rPr>
                <a:t>+++</a:t>
              </a:r>
            </a:p>
            <a:p>
              <a:pPr algn="ctr"/>
              <a:r>
                <a:rPr lang="en-US" sz="1200" b="1" dirty="0">
                  <a:solidFill>
                    <a:srgbClr val="221AC0"/>
                  </a:solidFill>
                </a:rPr>
                <a:t>++++</a:t>
              </a: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90094C0-7815-8C47-9039-FAD2CD57346A}"/>
                </a:ext>
              </a:extLst>
            </p:cNvPr>
            <p:cNvSpPr/>
            <p:nvPr/>
          </p:nvSpPr>
          <p:spPr>
            <a:xfrm flipV="1">
              <a:off x="9604007" y="2017090"/>
              <a:ext cx="592593" cy="137437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FD86991-A4AA-A04C-B3E3-9C989B571A90}"/>
                </a:ext>
              </a:extLst>
            </p:cNvPr>
            <p:cNvSpPr txBox="1"/>
            <p:nvPr/>
          </p:nvSpPr>
          <p:spPr>
            <a:xfrm>
              <a:off x="8657269" y="2825100"/>
              <a:ext cx="1083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    -        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 -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-</a:t>
              </a:r>
            </a:p>
            <a:p>
              <a:pPr algn="ctr"/>
              <a:endParaRPr lang="en-US" sz="16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EDA527C-81BF-6B47-A756-FCA6B855E82E}"/>
                    </a:ext>
                  </a:extLst>
                </p:cNvPr>
                <p:cNvSpPr/>
                <p:nvPr/>
              </p:nvSpPr>
              <p:spPr>
                <a:xfrm>
                  <a:off x="7575991" y="3018980"/>
                  <a:ext cx="36221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EDA527C-81BF-6B47-A756-FCA6B855E8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5991" y="3018980"/>
                  <a:ext cx="362214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AC45D1-320C-9A4A-99B0-02BBCE57FE5D}"/>
                </a:ext>
              </a:extLst>
            </p:cNvPr>
            <p:cNvSpPr txBox="1"/>
            <p:nvPr/>
          </p:nvSpPr>
          <p:spPr>
            <a:xfrm>
              <a:off x="9021204" y="4002382"/>
              <a:ext cx="184730" cy="37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1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A708696-0888-5D4C-ABE4-F00A84B07128}"/>
                    </a:ext>
                  </a:extLst>
                </p:cNvPr>
                <p:cNvSpPr/>
                <p:nvPr/>
              </p:nvSpPr>
              <p:spPr>
                <a:xfrm>
                  <a:off x="6050463" y="3662282"/>
                  <a:ext cx="5952066" cy="26295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b="1" i="1" dirty="0">
                    <a:latin typeface="Cambria Math" panose="02040503050406030204" pitchFamily="18" charset="0"/>
                  </a:endParaRPr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a14:m>
                  <a:r>
                    <a:rPr lang="en-US" dirty="0"/>
                    <a:t>  &lt;&lt; pixel size</a:t>
                  </a:r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𝑴𝑺</m:t>
                          </m:r>
                        </m:sub>
                      </m:sSub>
                    </m:oMath>
                  </a14:m>
                  <a:r>
                    <a:rPr lang="en-US" dirty="0"/>
                    <a:t>  large</a:t>
                  </a:r>
                </a:p>
                <a:p>
                  <a:pPr lvl="1">
                    <a:lnSpc>
                      <a:spcPct val="130000"/>
                    </a:lnSpc>
                  </a:pPr>
                  <a:r>
                    <a:rPr lang="en-US" dirty="0"/>
                    <a:t>Sensors have to be thick to maintain efficiency</a:t>
                  </a:r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Need B field (or floating electrodes)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b="1" dirty="0"/>
                    <a:t>Accurate, NOT thin</a:t>
                  </a: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A708696-0888-5D4C-ABE4-F00A84B071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0463" y="3662282"/>
                  <a:ext cx="5952066" cy="2629502"/>
                </a:xfrm>
                <a:prstGeom prst="rect">
                  <a:avLst/>
                </a:prstGeom>
                <a:blipFill>
                  <a:blip r:embed="rId4"/>
                  <a:stretch>
                    <a:fillRect l="-426" b="-28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7999660-8B20-6D40-86D4-883B45EB1323}"/>
                </a:ext>
              </a:extLst>
            </p:cNvPr>
            <p:cNvSpPr/>
            <p:nvPr/>
          </p:nvSpPr>
          <p:spPr>
            <a:xfrm>
              <a:off x="6239934" y="863895"/>
              <a:ext cx="5519442" cy="773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/>
                <a:t>Analog readout</a:t>
              </a:r>
              <a:endParaRPr lang="en-US" dirty="0"/>
            </a:p>
            <a:p>
              <a:pPr>
                <a:lnSpc>
                  <a:spcPct val="130000"/>
                </a:lnSpc>
              </a:pPr>
              <a:r>
                <a:rPr lang="en-US" dirty="0"/>
                <a:t>where the amplitude of the signal is recorded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C88097A-4299-CB4B-949B-499913C12B52}"/>
                </a:ext>
              </a:extLst>
            </p:cNvPr>
            <p:cNvCxnSpPr/>
            <p:nvPr/>
          </p:nvCxnSpPr>
          <p:spPr>
            <a:xfrm>
              <a:off x="11006254" y="2647573"/>
              <a:ext cx="0" cy="10804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6DD03D-6E3E-584D-B6D8-D7BE90AFBC5B}"/>
                </a:ext>
              </a:extLst>
            </p:cNvPr>
            <p:cNvSpPr txBox="1"/>
            <p:nvPr/>
          </p:nvSpPr>
          <p:spPr>
            <a:xfrm>
              <a:off x="11176866" y="2731124"/>
              <a:ext cx="893021" cy="772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Thick sensor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8F31A19-4055-BC47-B5E5-32DA47FFE7D9}"/>
              </a:ext>
            </a:extLst>
          </p:cNvPr>
          <p:cNvGrpSpPr/>
          <p:nvPr/>
        </p:nvGrpSpPr>
        <p:grpSpPr>
          <a:xfrm>
            <a:off x="545759" y="863895"/>
            <a:ext cx="5507041" cy="5841646"/>
            <a:chOff x="545759" y="863895"/>
            <a:chExt cx="5507041" cy="58416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55E6C4-1E50-8840-BBBF-77E51426200F}"/>
                </a:ext>
              </a:extLst>
            </p:cNvPr>
            <p:cNvSpPr txBox="1"/>
            <p:nvPr/>
          </p:nvSpPr>
          <p:spPr>
            <a:xfrm>
              <a:off x="1197669" y="863895"/>
              <a:ext cx="4855131" cy="7735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/>
                <a:t>Binary readout</a:t>
              </a:r>
              <a:endParaRPr lang="en-US" dirty="0"/>
            </a:p>
            <a:p>
              <a:pPr>
                <a:lnSpc>
                  <a:spcPct val="130000"/>
                </a:lnSpc>
              </a:pPr>
              <a:r>
                <a:rPr lang="en-US" dirty="0"/>
                <a:t>where the only  information is hit/miss (0,1)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A98E3F7-6C58-AB45-BECD-15DEA1C82057}"/>
                    </a:ext>
                  </a:extLst>
                </p:cNvPr>
                <p:cNvSpPr/>
                <p:nvPr/>
              </p:nvSpPr>
              <p:spPr>
                <a:xfrm>
                  <a:off x="1127157" y="3949978"/>
                  <a:ext cx="4923306" cy="27555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𝒑𝒊𝒕𝒄𝒉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b="1" i="1" dirty="0">
                      <a:latin typeface="Cambria Math" panose="02040503050406030204" pitchFamily="18" charset="0"/>
                    </a:rPr>
                    <a:t>, k ~ 0.5 - 1</a:t>
                  </a:r>
                </a:p>
                <a:p>
                  <a:pPr>
                    <a:lnSpc>
                      <a:spcPct val="130000"/>
                    </a:lnSpc>
                  </a:pPr>
                  <a:endParaRPr lang="en-US" dirty="0"/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depend on the pixel size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b="1" dirty="0"/>
                    <a:t>		</a:t>
                  </a:r>
                  <a:r>
                    <a:rPr lang="en-US" dirty="0">
                      <a:sym typeface="Wingdings" pitchFamily="2" charset="2"/>
                    </a:rPr>
                    <a:t> pixel = 100</a:t>
                  </a:r>
                  <a14:m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sym typeface="Wingdings" pitchFamily="2" charset="2"/>
                    </a:rPr>
                    <a:t>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dirty="0"/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𝑴𝑺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small : sensors might be thin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b="1" dirty="0"/>
                    <a:t>Thin, NOT accurate</a:t>
                  </a:r>
                </a:p>
                <a:p>
                  <a:pPr>
                    <a:lnSpc>
                      <a:spcPct val="130000"/>
                    </a:lnSpc>
                  </a:pPr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A98E3F7-6C58-AB45-BECD-15DEA1C820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57" y="3949978"/>
                  <a:ext cx="4923306" cy="2755563"/>
                </a:xfrm>
                <a:prstGeom prst="rect">
                  <a:avLst/>
                </a:prstGeom>
                <a:blipFill>
                  <a:blip r:embed="rId5"/>
                  <a:stretch>
                    <a:fillRect l="-7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FF5838-D615-C943-9801-761F56011EA8}"/>
                </a:ext>
              </a:extLst>
            </p:cNvPr>
            <p:cNvSpPr/>
            <p:nvPr/>
          </p:nvSpPr>
          <p:spPr>
            <a:xfrm>
              <a:off x="1606841" y="2665528"/>
              <a:ext cx="4038846" cy="559439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innerShdw>
                <a:srgbClr val="FFFFFF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075185-020A-A04D-B754-824CC2A5B051}"/>
                </a:ext>
              </a:extLst>
            </p:cNvPr>
            <p:cNvSpPr/>
            <p:nvPr/>
          </p:nvSpPr>
          <p:spPr>
            <a:xfrm>
              <a:off x="2040672" y="2676880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62297E-4B7C-D44F-BEE0-A4EECA0BB977}"/>
                </a:ext>
              </a:extLst>
            </p:cNvPr>
            <p:cNvSpPr/>
            <p:nvPr/>
          </p:nvSpPr>
          <p:spPr>
            <a:xfrm>
              <a:off x="2040673" y="2633877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FDA3AC-A189-7F49-8139-1CCD84D45E33}"/>
                </a:ext>
              </a:extLst>
            </p:cNvPr>
            <p:cNvSpPr/>
            <p:nvPr/>
          </p:nvSpPr>
          <p:spPr>
            <a:xfrm>
              <a:off x="3297621" y="2630902"/>
              <a:ext cx="478164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93BE15-8A2B-5443-A58E-E74493ED7ADF}"/>
                </a:ext>
              </a:extLst>
            </p:cNvPr>
            <p:cNvSpPr/>
            <p:nvPr/>
          </p:nvSpPr>
          <p:spPr>
            <a:xfrm>
              <a:off x="4667726" y="2627163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4" name="Group 864">
              <a:extLst>
                <a:ext uri="{FF2B5EF4-FFF2-40B4-BE49-F238E27FC236}">
                  <a16:creationId xmlns:a16="http://schemas.microsoft.com/office/drawing/2014/main" id="{0A53672C-F7C1-8A4E-9068-AD03DD99A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3768" y="1949852"/>
              <a:ext cx="2189806" cy="676446"/>
              <a:chOff x="1655" y="1695"/>
              <a:chExt cx="2040" cy="562"/>
            </a:xfrm>
          </p:grpSpPr>
          <p:grpSp>
            <p:nvGrpSpPr>
              <p:cNvPr id="94" name="Group 60">
                <a:extLst>
                  <a:ext uri="{FF2B5EF4-FFF2-40B4-BE49-F238E27FC236}">
                    <a16:creationId xmlns:a16="http://schemas.microsoft.com/office/drawing/2014/main" id="{1A95ED1D-C4BB-7147-89C1-183D34989E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1695"/>
                <a:ext cx="2040" cy="562"/>
                <a:chOff x="3268" y="3424"/>
                <a:chExt cx="2040" cy="562"/>
              </a:xfrm>
            </p:grpSpPr>
            <p:sp>
              <p:nvSpPr>
                <p:cNvPr id="96" name="Line 55">
                  <a:extLst>
                    <a:ext uri="{FF2B5EF4-FFF2-40B4-BE49-F238E27FC236}">
                      <a16:creationId xmlns:a16="http://schemas.microsoft.com/office/drawing/2014/main" id="{E1910764-CA16-794C-BCDA-12E966FDE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97" name="AutoShape 56">
                  <a:extLst>
                    <a:ext uri="{FF2B5EF4-FFF2-40B4-BE49-F238E27FC236}">
                      <a16:creationId xmlns:a16="http://schemas.microsoft.com/office/drawing/2014/main" id="{43F75C7C-5898-5549-AD66-2305F70FF9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98" name="Line 55">
                  <a:extLst>
                    <a:ext uri="{FF2B5EF4-FFF2-40B4-BE49-F238E27FC236}">
                      <a16:creationId xmlns:a16="http://schemas.microsoft.com/office/drawing/2014/main" id="{AB8FDEB5-1D83-5E47-A128-D85E2ABD1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99" name="Line 55">
                  <a:extLst>
                    <a:ext uri="{FF2B5EF4-FFF2-40B4-BE49-F238E27FC236}">
                      <a16:creationId xmlns:a16="http://schemas.microsoft.com/office/drawing/2014/main" id="{165E4B23-6AE5-3241-A56A-3646FAE3E3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4" y="3656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100" name="AutoShape 56">
                  <a:extLst>
                    <a:ext uri="{FF2B5EF4-FFF2-40B4-BE49-F238E27FC236}">
                      <a16:creationId xmlns:a16="http://schemas.microsoft.com/office/drawing/2014/main" id="{F1F9B787-B6D3-5142-B36F-C4AB6CD83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802" y="3494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101" name="Line 55">
                  <a:extLst>
                    <a:ext uri="{FF2B5EF4-FFF2-40B4-BE49-F238E27FC236}">
                      <a16:creationId xmlns:a16="http://schemas.microsoft.com/office/drawing/2014/main" id="{80D6E14E-731D-E443-9EC5-998F404D8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44" y="3656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</p:grpSp>
          <p:sp>
            <p:nvSpPr>
              <p:cNvPr id="95" name="Freeform 863">
                <a:extLst>
                  <a:ext uri="{FF2B5EF4-FFF2-40B4-BE49-F238E27FC236}">
                    <a16:creationId xmlns:a16="http://schemas.microsoft.com/office/drawing/2014/main" id="{269A334F-551D-F74C-A804-49AD5F707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15" name="Freeform 345">
              <a:extLst>
                <a:ext uri="{FF2B5EF4-FFF2-40B4-BE49-F238E27FC236}">
                  <a16:creationId xmlns:a16="http://schemas.microsoft.com/office/drawing/2014/main" id="{0DFFC6F7-4E58-754F-8F19-E895DB512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3624" y="2724078"/>
              <a:ext cx="246890" cy="69329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1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10B641-8E0B-C040-BC05-E8575E95BDE8}"/>
                </a:ext>
              </a:extLst>
            </p:cNvPr>
            <p:cNvGrpSpPr/>
            <p:nvPr/>
          </p:nvGrpSpPr>
          <p:grpSpPr>
            <a:xfrm>
              <a:off x="1607871" y="2703112"/>
              <a:ext cx="3861511" cy="59309"/>
              <a:chOff x="1735494" y="2140433"/>
              <a:chExt cx="5372457" cy="190234"/>
            </a:xfrm>
          </p:grpSpPr>
          <p:sp>
            <p:nvSpPr>
              <p:cNvPr id="88" name="Freeform 366">
                <a:extLst>
                  <a:ext uri="{FF2B5EF4-FFF2-40B4-BE49-F238E27FC236}">
                    <a16:creationId xmlns:a16="http://schemas.microsoft.com/office/drawing/2014/main" id="{ADE5E7FD-F5A3-FD45-80E8-3720CBCB2C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89" name="Freeform 366">
                <a:extLst>
                  <a:ext uri="{FF2B5EF4-FFF2-40B4-BE49-F238E27FC236}">
                    <a16:creationId xmlns:a16="http://schemas.microsoft.com/office/drawing/2014/main" id="{6D36B835-99B8-1542-B45D-B98FFF07C9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0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0" name="Freeform 366">
                <a:extLst>
                  <a:ext uri="{FF2B5EF4-FFF2-40B4-BE49-F238E27FC236}">
                    <a16:creationId xmlns:a16="http://schemas.microsoft.com/office/drawing/2014/main" id="{02380F54-48DA-AF48-AD85-55352708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70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4744AFDC-EBC2-A64E-83A6-FCE25B4F14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4" y="1779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2" name="Freeform 366">
                <a:extLst>
                  <a:ext uri="{FF2B5EF4-FFF2-40B4-BE49-F238E27FC236}">
                    <a16:creationId xmlns:a16="http://schemas.microsoft.com/office/drawing/2014/main" id="{02596F6A-C36C-0644-8739-00B9564E4AC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3" name="Freeform 366">
                <a:extLst>
                  <a:ext uri="{FF2B5EF4-FFF2-40B4-BE49-F238E27FC236}">
                    <a16:creationId xmlns:a16="http://schemas.microsoft.com/office/drawing/2014/main" id="{2234836F-BEF1-E54B-AA5E-6EA16CBE374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1" y="1782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09ABCB-335F-6941-A69B-E54AD117490B}"/>
                </a:ext>
              </a:extLst>
            </p:cNvPr>
            <p:cNvSpPr txBox="1"/>
            <p:nvPr/>
          </p:nvSpPr>
          <p:spPr>
            <a:xfrm>
              <a:off x="2611727" y="2255399"/>
              <a:ext cx="756938" cy="2886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/>
                <a:t>Pixel size</a:t>
              </a: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D62AEDFC-2F80-9B4C-A5BD-2EF0DDB92528}"/>
                </a:ext>
              </a:extLst>
            </p:cNvPr>
            <p:cNvSpPr/>
            <p:nvPr/>
          </p:nvSpPr>
          <p:spPr>
            <a:xfrm>
              <a:off x="3239713" y="2695575"/>
              <a:ext cx="957405" cy="1009461"/>
            </a:xfrm>
            <a:prstGeom prst="arc">
              <a:avLst>
                <a:gd name="adj1" fmla="val 16168927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E833768A-1730-1B40-8C37-EAEE0F909DE6}"/>
                </a:ext>
              </a:extLst>
            </p:cNvPr>
            <p:cNvSpPr/>
            <p:nvPr/>
          </p:nvSpPr>
          <p:spPr>
            <a:xfrm>
              <a:off x="3490186" y="2707472"/>
              <a:ext cx="553120" cy="921581"/>
            </a:xfrm>
            <a:prstGeom prst="arc">
              <a:avLst>
                <a:gd name="adj1" fmla="val 16168927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65B3209E-B5AB-1344-8D62-7B5224011CB7}"/>
                </a:ext>
              </a:extLst>
            </p:cNvPr>
            <p:cNvSpPr/>
            <p:nvPr/>
          </p:nvSpPr>
          <p:spPr>
            <a:xfrm>
              <a:off x="3516608" y="2664543"/>
              <a:ext cx="373723" cy="899668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013E006-FC33-BE4C-8452-93A303AD358A}"/>
                </a:ext>
              </a:extLst>
            </p:cNvPr>
            <p:cNvCxnSpPr>
              <a:cxnSpLocks/>
            </p:cNvCxnSpPr>
            <p:nvPr/>
          </p:nvCxnSpPr>
          <p:spPr>
            <a:xfrm>
              <a:off x="3580734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C431689-E845-D74D-8A9A-B4892F47CD12}"/>
                </a:ext>
              </a:extLst>
            </p:cNvPr>
            <p:cNvCxnSpPr>
              <a:cxnSpLocks/>
            </p:cNvCxnSpPr>
            <p:nvPr/>
          </p:nvCxnSpPr>
          <p:spPr>
            <a:xfrm>
              <a:off x="3672464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AB3E652-6258-7D44-BC51-9D6CC7A40D8B}"/>
                </a:ext>
              </a:extLst>
            </p:cNvPr>
            <p:cNvCxnSpPr>
              <a:cxnSpLocks/>
            </p:cNvCxnSpPr>
            <p:nvPr/>
          </p:nvCxnSpPr>
          <p:spPr>
            <a:xfrm>
              <a:off x="3764194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D03E346-6FB6-4F43-AE7B-19517FD6CECF}"/>
                </a:ext>
              </a:extLst>
            </p:cNvPr>
            <p:cNvCxnSpPr>
              <a:cxnSpLocks/>
            </p:cNvCxnSpPr>
            <p:nvPr/>
          </p:nvCxnSpPr>
          <p:spPr>
            <a:xfrm>
              <a:off x="3305542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A3F849-C209-FF40-885A-2930868E55CC}"/>
                </a:ext>
              </a:extLst>
            </p:cNvPr>
            <p:cNvCxnSpPr>
              <a:cxnSpLocks/>
            </p:cNvCxnSpPr>
            <p:nvPr/>
          </p:nvCxnSpPr>
          <p:spPr>
            <a:xfrm>
              <a:off x="3397273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2954C01-64E3-804D-A00A-27B7B5B48074}"/>
                </a:ext>
              </a:extLst>
            </p:cNvPr>
            <p:cNvCxnSpPr>
              <a:cxnSpLocks/>
            </p:cNvCxnSpPr>
            <p:nvPr/>
          </p:nvCxnSpPr>
          <p:spPr>
            <a:xfrm>
              <a:off x="3489003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51B1C7-CF5D-5A42-9168-6F7D4CB42A07}"/>
                </a:ext>
              </a:extLst>
            </p:cNvPr>
            <p:cNvSpPr/>
            <p:nvPr/>
          </p:nvSpPr>
          <p:spPr>
            <a:xfrm>
              <a:off x="3294686" y="2668541"/>
              <a:ext cx="478165" cy="45719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11954C7-F11B-8345-A8CA-F0432E9DB56D}"/>
                </a:ext>
              </a:extLst>
            </p:cNvPr>
            <p:cNvGrpSpPr/>
            <p:nvPr/>
          </p:nvGrpSpPr>
          <p:grpSpPr>
            <a:xfrm flipH="1">
              <a:off x="2835335" y="2676021"/>
              <a:ext cx="957405" cy="1051961"/>
              <a:chOff x="5257898" y="2325963"/>
              <a:chExt cx="1139007" cy="2819861"/>
            </a:xfrm>
          </p:grpSpPr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D98EBA97-EE8E-C245-B5A2-02C925129836}"/>
                  </a:ext>
                </a:extLst>
              </p:cNvPr>
              <p:cNvSpPr/>
              <p:nvPr/>
            </p:nvSpPr>
            <p:spPr>
              <a:xfrm>
                <a:off x="5257898" y="2369072"/>
                <a:ext cx="1139007" cy="2705940"/>
              </a:xfrm>
              <a:prstGeom prst="arc">
                <a:avLst>
                  <a:gd name="adj1" fmla="val 16168927"/>
                  <a:gd name="adj2" fmla="val 21112197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0573A67B-B3DB-6547-A08C-9511930D8D30}"/>
                  </a:ext>
                </a:extLst>
              </p:cNvPr>
              <p:cNvSpPr/>
              <p:nvPr/>
            </p:nvSpPr>
            <p:spPr>
              <a:xfrm>
                <a:off x="5555881" y="2385599"/>
                <a:ext cx="658037" cy="2760225"/>
              </a:xfrm>
              <a:prstGeom prst="arc">
                <a:avLst>
                  <a:gd name="adj1" fmla="val 16168927"/>
                  <a:gd name="adj2" fmla="val 21112197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ABDC5C8A-4A60-5E47-93D4-309D34871D82}"/>
                  </a:ext>
                </a:extLst>
              </p:cNvPr>
              <p:cNvSpPr/>
              <p:nvPr/>
            </p:nvSpPr>
            <p:spPr>
              <a:xfrm>
                <a:off x="5587315" y="2325963"/>
                <a:ext cx="444611" cy="2769827"/>
              </a:xfrm>
              <a:prstGeom prst="arc">
                <a:avLst>
                  <a:gd name="adj1" fmla="val 16392863"/>
                  <a:gd name="adj2" fmla="val 21112197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A8B7A0-151D-CF4B-AA29-478C3F14537F}"/>
                </a:ext>
              </a:extLst>
            </p:cNvPr>
            <p:cNvSpPr/>
            <p:nvPr/>
          </p:nvSpPr>
          <p:spPr>
            <a:xfrm>
              <a:off x="1614780" y="3097096"/>
              <a:ext cx="4040904" cy="12127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96ACDD-8974-AA47-8774-DAF00958C6DE}"/>
                </a:ext>
              </a:extLst>
            </p:cNvPr>
            <p:cNvSpPr/>
            <p:nvPr/>
          </p:nvSpPr>
          <p:spPr>
            <a:xfrm>
              <a:off x="4667726" y="2666869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1F3F48-B7EE-7342-8FD9-7DB31ADAC4CC}"/>
                </a:ext>
              </a:extLst>
            </p:cNvPr>
            <p:cNvCxnSpPr>
              <a:cxnSpLocks/>
            </p:cNvCxnSpPr>
            <p:nvPr/>
          </p:nvCxnSpPr>
          <p:spPr>
            <a:xfrm>
              <a:off x="3688691" y="1966059"/>
              <a:ext cx="261389" cy="1528432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6D6A3C-4A0F-B648-97F5-CDC73300D7AE}"/>
                </a:ext>
              </a:extLst>
            </p:cNvPr>
            <p:cNvSpPr txBox="1"/>
            <p:nvPr/>
          </p:nvSpPr>
          <p:spPr>
            <a:xfrm>
              <a:off x="2900013" y="2702682"/>
              <a:ext cx="11508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FF0000"/>
                  </a:solidFill>
                </a:rPr>
                <a:t>---</a:t>
              </a:r>
              <a:endParaRPr lang="en-US" sz="1100" b="1" dirty="0">
                <a:solidFill>
                  <a:srgbClr val="221AC0"/>
                </a:solidFill>
              </a:endParaRPr>
            </a:p>
            <a:p>
              <a:pPr algn="r"/>
              <a:r>
                <a:rPr lang="en-US" sz="1100" b="1" dirty="0">
                  <a:solidFill>
                    <a:srgbClr val="221AC0"/>
                  </a:solidFill>
                </a:rPr>
                <a:t>++++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612901C-2E4D-CC4A-BE4C-EFA3E7C12B5B}"/>
                </a:ext>
              </a:extLst>
            </p:cNvPr>
            <p:cNvGrpSpPr/>
            <p:nvPr/>
          </p:nvGrpSpPr>
          <p:grpSpPr>
            <a:xfrm>
              <a:off x="4292484" y="1955027"/>
              <a:ext cx="463989" cy="378481"/>
              <a:chOff x="3601424" y="1764058"/>
              <a:chExt cx="968910" cy="448062"/>
            </a:xfrm>
          </p:grpSpPr>
          <p:cxnSp>
            <p:nvCxnSpPr>
              <p:cNvPr id="55" name="Elbow Connector 54">
                <a:extLst>
                  <a:ext uri="{FF2B5EF4-FFF2-40B4-BE49-F238E27FC236}">
                    <a16:creationId xmlns:a16="http://schemas.microsoft.com/office/drawing/2014/main" id="{53603B42-2790-E94E-A889-15DCEB456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1424" y="1766803"/>
                <a:ext cx="514836" cy="445317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>
                <a:extLst>
                  <a:ext uri="{FF2B5EF4-FFF2-40B4-BE49-F238E27FC236}">
                    <a16:creationId xmlns:a16="http://schemas.microsoft.com/office/drawing/2014/main" id="{52114570-5F3B-0A4D-9354-84A0758EA6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55499" y="1764058"/>
                <a:ext cx="514835" cy="445317"/>
              </a:xfrm>
              <a:prstGeom prst="bentConnector3">
                <a:avLst>
                  <a:gd name="adj1" fmla="val 52041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29348B0-971D-6B4A-B9C4-80C31BEED293}"/>
                </a:ext>
              </a:extLst>
            </p:cNvPr>
            <p:cNvCxnSpPr/>
            <p:nvPr/>
          </p:nvCxnSpPr>
          <p:spPr>
            <a:xfrm>
              <a:off x="2279984" y="2549721"/>
              <a:ext cx="1229486" cy="1146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CD515C6-445D-B541-802A-71548C37274B}"/>
                </a:ext>
              </a:extLst>
            </p:cNvPr>
            <p:cNvCxnSpPr>
              <a:cxnSpLocks/>
            </p:cNvCxnSpPr>
            <p:nvPr/>
          </p:nvCxnSpPr>
          <p:spPr>
            <a:xfrm>
              <a:off x="1512843" y="2621960"/>
              <a:ext cx="0" cy="7011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B820278-5F63-CE48-8220-5791BDD43F60}"/>
                </a:ext>
              </a:extLst>
            </p:cNvPr>
            <p:cNvSpPr txBox="1"/>
            <p:nvPr/>
          </p:nvSpPr>
          <p:spPr>
            <a:xfrm>
              <a:off x="545759" y="2583696"/>
              <a:ext cx="893021" cy="621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thin sensor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F1A94F2-8BE7-784E-B10D-AE6662541713}"/>
              </a:ext>
            </a:extLst>
          </p:cNvPr>
          <p:cNvSpPr/>
          <p:nvPr/>
        </p:nvSpPr>
        <p:spPr>
          <a:xfrm>
            <a:off x="2475000" y="6301310"/>
            <a:ext cx="7447873" cy="519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The sensors are either very accurate OR very thin</a:t>
            </a:r>
          </a:p>
        </p:txBody>
      </p:sp>
    </p:spTree>
    <p:extLst>
      <p:ext uri="{BB962C8B-B14F-4D97-AF65-F5344CB8AC3E}">
        <p14:creationId xmlns:p14="http://schemas.microsoft.com/office/powerpoint/2010/main" val="16627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76662A-54C5-2F48-8745-302989D44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07" y="3823677"/>
            <a:ext cx="3945983" cy="2437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8FD4CE-019C-7E4D-A87A-DC37AB4D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31" b="-1208"/>
          <a:stretch/>
        </p:blipFill>
        <p:spPr>
          <a:xfrm>
            <a:off x="777713" y="3770722"/>
            <a:ext cx="3678111" cy="26306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CED0A-88D8-FE40-8817-B0F0B360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 beam test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9A997-5F7D-FA46-8191-93E2F9C97B2E}"/>
              </a:ext>
            </a:extLst>
          </p:cNvPr>
          <p:cNvSpPr/>
          <p:nvPr/>
        </p:nvSpPr>
        <p:spPr>
          <a:xfrm>
            <a:off x="2208192" y="677103"/>
            <a:ext cx="8153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 details in: M. </a:t>
            </a:r>
            <a:r>
              <a:rPr lang="en-US" sz="1200" dirty="0" err="1"/>
              <a:t>Tornago</a:t>
            </a:r>
            <a:r>
              <a:rPr lang="en-US" sz="1200" dirty="0"/>
              <a:t>, 36</a:t>
            </a:r>
            <a:r>
              <a:rPr lang="en-US" sz="1200" baseline="30000" dirty="0"/>
              <a:t>th</a:t>
            </a:r>
            <a:r>
              <a:rPr lang="en-US" sz="1200" dirty="0"/>
              <a:t> RD50 “Latest results on RSD spatial and timing resolution https://</a:t>
            </a:r>
            <a:r>
              <a:rPr lang="en-US" sz="1200" dirty="0" err="1"/>
              <a:t>indi.to</a:t>
            </a:r>
            <a:r>
              <a:rPr lang="en-US" sz="1200" dirty="0"/>
              <a:t>/2cGQy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92F900-0419-264B-943D-CF6BD973C5C0}"/>
              </a:ext>
            </a:extLst>
          </p:cNvPr>
          <p:cNvSpPr/>
          <p:nvPr/>
        </p:nvSpPr>
        <p:spPr>
          <a:xfrm>
            <a:off x="1027647" y="1005690"/>
            <a:ext cx="7229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 taken with RSD 3x3 100-200 and 190-200 geometries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/>
              <p:nvPr/>
            </p:nvSpPr>
            <p:spPr>
              <a:xfrm>
                <a:off x="1027648" y="1375022"/>
                <a:ext cx="7002256" cy="2214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800000"/>
                    </a:solidFill>
                  </a:rPr>
                  <a:t>Lesson learnt: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RSD are ~ 100% efficient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RSD x-y hit reconstruction worked very well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time resolution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𝟏𝟗𝟎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metal size (100 vs 190 um) does not influence the time resolution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48" y="1375022"/>
                <a:ext cx="7002256" cy="2214068"/>
              </a:xfrm>
              <a:prstGeom prst="rect">
                <a:avLst/>
              </a:prstGeom>
              <a:blipFill>
                <a:blip r:embed="rId4"/>
                <a:stretch>
                  <a:fillRect l="-725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8C644FF-A06D-424D-9B9E-CC8C295856C8}"/>
              </a:ext>
            </a:extLst>
          </p:cNvPr>
          <p:cNvSpPr/>
          <p:nvPr/>
        </p:nvSpPr>
        <p:spPr>
          <a:xfrm>
            <a:off x="1066667" y="4532053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~44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FE8605-F674-1842-BFCF-BE9DAA8D62E2}"/>
              </a:ext>
            </a:extLst>
          </p:cNvPr>
          <p:cNvSpPr/>
          <p:nvPr/>
        </p:nvSpPr>
        <p:spPr>
          <a:xfrm>
            <a:off x="5260549" y="4399230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~42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EB0684-0518-9346-9162-945DFC0FEB05}"/>
              </a:ext>
            </a:extLst>
          </p:cNvPr>
          <p:cNvSpPr txBox="1"/>
          <p:nvPr/>
        </p:nvSpPr>
        <p:spPr>
          <a:xfrm>
            <a:off x="1846637" y="3617306"/>
            <a:ext cx="1188146" cy="4127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100 - 200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08D378-AD64-3243-8D3E-3264BBFC9E64}"/>
              </a:ext>
            </a:extLst>
          </p:cNvPr>
          <p:cNvSpPr txBox="1"/>
          <p:nvPr/>
        </p:nvSpPr>
        <p:spPr>
          <a:xfrm>
            <a:off x="5799533" y="3672732"/>
            <a:ext cx="1188146" cy="4127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190 - 200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AF8497-95F0-D44C-87B2-599899AD0424}"/>
              </a:ext>
            </a:extLst>
          </p:cNvPr>
          <p:cNvGrpSpPr/>
          <p:nvPr/>
        </p:nvGrpSpPr>
        <p:grpSpPr>
          <a:xfrm>
            <a:off x="8348823" y="1375022"/>
            <a:ext cx="3747406" cy="5210596"/>
            <a:chOff x="8348823" y="1375022"/>
            <a:chExt cx="3747406" cy="5210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F7E2C-9DFB-1142-9F0C-9B0BB1AF72C8}"/>
                    </a:ext>
                  </a:extLst>
                </p:cNvPr>
                <p:cNvSpPr txBox="1"/>
                <p:nvPr/>
              </p:nvSpPr>
              <p:spPr>
                <a:xfrm>
                  <a:off x="8348823" y="4284347"/>
                  <a:ext cx="3667711" cy="23012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600" b="1" dirty="0"/>
                    <a:t>Interesting fact: </a:t>
                  </a:r>
                  <a:r>
                    <a:rPr lang="en-US" sz="1600" dirty="0"/>
                    <a:t>the combination of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pads does not lead to a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a14:m>
                  <a:r>
                    <a:rPr lang="en-US" sz="1600" dirty="0"/>
                    <a:t> improvement since  the effects of non-uniform ionization are fully correlated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1600" b="1" dirty="0">
                      <a:sym typeface="Wingdings" pitchFamily="2" charset="2"/>
                    </a:rPr>
                    <a:t> </a:t>
                  </a:r>
                  <a:r>
                    <a:rPr lang="en-US" sz="1600" b="1" dirty="0"/>
                    <a:t>pads see a copy of the same signal 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F7E2C-9DFB-1142-9F0C-9B0BB1AF72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23" y="4284347"/>
                  <a:ext cx="3667711" cy="2301271"/>
                </a:xfrm>
                <a:prstGeom prst="rect">
                  <a:avLst/>
                </a:prstGeom>
                <a:blipFill>
                  <a:blip r:embed="rId5"/>
                  <a:stretch>
                    <a:fillRect l="-690" r="-1724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68130D-3B22-D74D-B3FD-828DDBDE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6068" y="1375022"/>
              <a:ext cx="3450161" cy="290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24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B1E8-F66A-3447-A008-909BAD91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C76DD-A1C6-5F43-9787-692BF483B1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7AD222-A07E-1249-BE8C-00382DBC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for RSD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B0A5D-97DD-BD43-8AE5-2A82E74635E4}"/>
              </a:ext>
            </a:extLst>
          </p:cNvPr>
          <p:cNvSpPr txBox="1"/>
          <p:nvPr/>
        </p:nvSpPr>
        <p:spPr>
          <a:xfrm>
            <a:off x="1840730" y="713773"/>
            <a:ext cx="9093334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Very important point</a:t>
            </a:r>
            <a:r>
              <a:rPr lang="en-US" dirty="0"/>
              <a:t>: in hybrid technology (sensor bump-bonded to the ASIC), </a:t>
            </a:r>
            <a:r>
              <a:rPr lang="en-US" b="1" dirty="0">
                <a:solidFill>
                  <a:schemeClr val="accent1"/>
                </a:solidFill>
              </a:rPr>
              <a:t>the area available for each read-out channel  is identical to the pixel area</a:t>
            </a:r>
            <a:r>
              <a:rPr lang="en-US" dirty="0"/>
              <a:t>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  <a:sym typeface="Wingdings"/>
            </a:endParaRPr>
          </a:p>
          <a:p>
            <a:pPr>
              <a:lnSpc>
                <a:spcPct val="130000"/>
              </a:lnSpc>
            </a:pP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A0A649-1083-DF4B-8654-DB9D1B3832F6}"/>
              </a:ext>
            </a:extLst>
          </p:cNvPr>
          <p:cNvGrpSpPr/>
          <p:nvPr/>
        </p:nvGrpSpPr>
        <p:grpSpPr>
          <a:xfrm>
            <a:off x="1123383" y="4710139"/>
            <a:ext cx="9625897" cy="1896923"/>
            <a:chOff x="1123383" y="4710139"/>
            <a:chExt cx="9625897" cy="18969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CCFACE-4F2B-1741-8B7B-4EA13E42702E}"/>
                </a:ext>
              </a:extLst>
            </p:cNvPr>
            <p:cNvSpPr>
              <a:spLocks/>
            </p:cNvSpPr>
            <p:nvPr/>
          </p:nvSpPr>
          <p:spPr>
            <a:xfrm>
              <a:off x="4545754" y="4710139"/>
              <a:ext cx="504000" cy="108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67C0FC-8049-8443-8D5B-480D1869E52E}"/>
                </a:ext>
              </a:extLst>
            </p:cNvPr>
            <p:cNvSpPr/>
            <p:nvPr/>
          </p:nvSpPr>
          <p:spPr>
            <a:xfrm>
              <a:off x="3894191" y="5960731"/>
              <a:ext cx="189934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130 nm:</a:t>
              </a:r>
            </a:p>
            <a:p>
              <a:pPr algn="ctr"/>
              <a:r>
                <a:rPr lang="en-US" dirty="0"/>
                <a:t>70 x 150 micron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DECC74-FF1D-164B-98BD-D0D9ED682485}"/>
                </a:ext>
              </a:extLst>
            </p:cNvPr>
            <p:cNvSpPr>
              <a:spLocks/>
            </p:cNvSpPr>
            <p:nvPr/>
          </p:nvSpPr>
          <p:spPr>
            <a:xfrm>
              <a:off x="6675760" y="5358139"/>
              <a:ext cx="288000" cy="432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C139FF-8298-5642-B424-610E66E017C4}"/>
                </a:ext>
              </a:extLst>
            </p:cNvPr>
            <p:cNvSpPr/>
            <p:nvPr/>
          </p:nvSpPr>
          <p:spPr>
            <a:xfrm>
              <a:off x="6078053" y="5959266"/>
              <a:ext cx="17714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65 nm:</a:t>
              </a:r>
            </a:p>
            <a:p>
              <a:pPr algn="ctr"/>
              <a:r>
                <a:rPr lang="en-US" dirty="0"/>
                <a:t>40 x 60 micron</a:t>
              </a: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B6EB2699-0158-2F48-915E-28A8ED27F1E0}"/>
                </a:ext>
              </a:extLst>
            </p:cNvPr>
            <p:cNvSpPr/>
            <p:nvPr/>
          </p:nvSpPr>
          <p:spPr>
            <a:xfrm>
              <a:off x="8145929" y="5358139"/>
              <a:ext cx="762000" cy="36443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AEB885-6108-3E4A-BE07-514418F903E2}"/>
                </a:ext>
              </a:extLst>
            </p:cNvPr>
            <p:cNvSpPr>
              <a:spLocks/>
            </p:cNvSpPr>
            <p:nvPr/>
          </p:nvSpPr>
          <p:spPr>
            <a:xfrm>
              <a:off x="9782073" y="5506574"/>
              <a:ext cx="144000" cy="216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2FF262-9B99-8142-9A26-B153FD3575B7}"/>
                </a:ext>
              </a:extLst>
            </p:cNvPr>
            <p:cNvSpPr/>
            <p:nvPr/>
          </p:nvSpPr>
          <p:spPr>
            <a:xfrm>
              <a:off x="8837992" y="5959266"/>
              <a:ext cx="19112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28 nm:</a:t>
              </a:r>
            </a:p>
            <a:p>
              <a:pPr algn="ctr"/>
              <a:r>
                <a:rPr lang="en-US" dirty="0"/>
                <a:t>~20 x 30 micron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BD7E75-777B-944E-AB4C-285EE4F21E83}"/>
                </a:ext>
              </a:extLst>
            </p:cNvPr>
            <p:cNvSpPr/>
            <p:nvPr/>
          </p:nvSpPr>
          <p:spPr>
            <a:xfrm>
              <a:off x="1123383" y="5016466"/>
              <a:ext cx="1739579" cy="7736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  <a:sym typeface="Wingdings"/>
                </a:rPr>
                <a:t>Example: </a:t>
              </a:r>
            </a:p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rgbClr val="800000"/>
                  </a:solidFill>
                  <a:sym typeface="Wingdings"/>
                </a:rPr>
                <a:t>TDC evolution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BD5C48-9B24-8D48-BF27-4E7D70F58588}"/>
              </a:ext>
            </a:extLst>
          </p:cNvPr>
          <p:cNvGrpSpPr/>
          <p:nvPr/>
        </p:nvGrpSpPr>
        <p:grpSpPr>
          <a:xfrm>
            <a:off x="7338100" y="3304222"/>
            <a:ext cx="4698714" cy="1712244"/>
            <a:chOff x="2008415" y="2818643"/>
            <a:chExt cx="9667286" cy="3722915"/>
          </a:xfrm>
        </p:grpSpPr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4390FCA1-5A9D-DB4A-91AA-053865ABD167}"/>
                </a:ext>
              </a:extLst>
            </p:cNvPr>
            <p:cNvSpPr/>
            <p:nvPr/>
          </p:nvSpPr>
          <p:spPr>
            <a:xfrm>
              <a:off x="2008415" y="2818643"/>
              <a:ext cx="9667286" cy="3722915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DF4438B4-FFFD-CD48-87DC-6F83449BDCD0}"/>
                </a:ext>
              </a:extLst>
            </p:cNvPr>
            <p:cNvSpPr/>
            <p:nvPr/>
          </p:nvSpPr>
          <p:spPr>
            <a:xfrm>
              <a:off x="6417129" y="4970763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835F6F35-A9BF-3A42-9B8F-C18071FABF4B}"/>
                </a:ext>
              </a:extLst>
            </p:cNvPr>
            <p:cNvSpPr/>
            <p:nvPr/>
          </p:nvSpPr>
          <p:spPr>
            <a:xfrm>
              <a:off x="8120744" y="309704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1B0BADDF-DC16-1941-8216-F6004D9736D7}"/>
                </a:ext>
              </a:extLst>
            </p:cNvPr>
            <p:cNvSpPr/>
            <p:nvPr/>
          </p:nvSpPr>
          <p:spPr>
            <a:xfrm>
              <a:off x="2942100" y="4970762"/>
              <a:ext cx="2541345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CA47A109-B2B1-8D46-83DA-250307B74C3D}"/>
                </a:ext>
              </a:extLst>
            </p:cNvPr>
            <p:cNvSpPr/>
            <p:nvPr/>
          </p:nvSpPr>
          <p:spPr>
            <a:xfrm>
              <a:off x="3988805" y="3089444"/>
              <a:ext cx="5275063" cy="1881317"/>
            </a:xfrm>
            <a:prstGeom prst="parallelogram">
              <a:avLst>
                <a:gd name="adj" fmla="val 101984"/>
              </a:avLst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ASIC channel area</a:t>
              </a:r>
            </a:p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150 x 150 um</a:t>
              </a:r>
              <a:r>
                <a:rPr lang="en-US" sz="1400" b="1" baseline="30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72ECA-44E9-F64B-9500-97FDA77410F2}"/>
              </a:ext>
            </a:extLst>
          </p:cNvPr>
          <p:cNvSpPr/>
          <p:nvPr/>
        </p:nvSpPr>
        <p:spPr>
          <a:xfrm>
            <a:off x="579760" y="1690578"/>
            <a:ext cx="6614282" cy="2934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Assuming a goal of ~ 5 mm spatial resolution,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 the RSD pitch can be 150-200 </a:t>
            </a:r>
            <a:r>
              <a:rPr lang="en-US" b="1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b="1" dirty="0">
                <a:solidFill>
                  <a:schemeClr val="accent1"/>
                </a:solidFill>
              </a:rPr>
              <a:t>m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At least a factor of 10-20 more space than using binary readout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Can concentrate the power available for that area into a single channel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The needed circuits for timing might actually fit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05197-5A66-9F45-B28D-F90EC07E1EA7}"/>
              </a:ext>
            </a:extLst>
          </p:cNvPr>
          <p:cNvSpPr/>
          <p:nvPr/>
        </p:nvSpPr>
        <p:spPr>
          <a:xfrm>
            <a:off x="8300654" y="2528979"/>
            <a:ext cx="3620413" cy="2594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Sensor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71DDF-B682-1C4C-B45B-336398A1688A}"/>
              </a:ext>
            </a:extLst>
          </p:cNvPr>
          <p:cNvSpPr/>
          <p:nvPr/>
        </p:nvSpPr>
        <p:spPr>
          <a:xfrm>
            <a:off x="8592412" y="2484694"/>
            <a:ext cx="454875" cy="45719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95C55A-777D-E144-9B22-EDBA267421FC}"/>
              </a:ext>
            </a:extLst>
          </p:cNvPr>
          <p:cNvSpPr/>
          <p:nvPr/>
        </p:nvSpPr>
        <p:spPr>
          <a:xfrm>
            <a:off x="9985262" y="2481513"/>
            <a:ext cx="454875" cy="45719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306C4D-EC3D-AF41-81A4-8E391904E408}"/>
              </a:ext>
            </a:extLst>
          </p:cNvPr>
          <p:cNvSpPr/>
          <p:nvPr/>
        </p:nvSpPr>
        <p:spPr>
          <a:xfrm>
            <a:off x="11378112" y="2478332"/>
            <a:ext cx="454875" cy="45719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ord 19">
            <a:extLst>
              <a:ext uri="{FF2B5EF4-FFF2-40B4-BE49-F238E27FC236}">
                <a16:creationId xmlns:a16="http://schemas.microsoft.com/office/drawing/2014/main" id="{21B6322E-D3EC-E940-A71F-CC452ABAB18D}"/>
              </a:ext>
            </a:extLst>
          </p:cNvPr>
          <p:cNvSpPr/>
          <p:nvPr/>
        </p:nvSpPr>
        <p:spPr>
          <a:xfrm rot="5237057">
            <a:off x="8683744" y="2369393"/>
            <a:ext cx="297374" cy="222655"/>
          </a:xfrm>
          <a:prstGeom prst="chord">
            <a:avLst>
              <a:gd name="adj1" fmla="val 5610245"/>
              <a:gd name="adj2" fmla="val 16200000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>
            <a:extLst>
              <a:ext uri="{FF2B5EF4-FFF2-40B4-BE49-F238E27FC236}">
                <a16:creationId xmlns:a16="http://schemas.microsoft.com/office/drawing/2014/main" id="{794826C5-FC1B-9A4D-9C59-987606EDF7B5}"/>
              </a:ext>
            </a:extLst>
          </p:cNvPr>
          <p:cNvSpPr/>
          <p:nvPr/>
        </p:nvSpPr>
        <p:spPr>
          <a:xfrm rot="5237057">
            <a:off x="10050692" y="2367004"/>
            <a:ext cx="297374" cy="222655"/>
          </a:xfrm>
          <a:prstGeom prst="chord">
            <a:avLst>
              <a:gd name="adj1" fmla="val 5610245"/>
              <a:gd name="adj2" fmla="val 16200000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ord 28">
            <a:extLst>
              <a:ext uri="{FF2B5EF4-FFF2-40B4-BE49-F238E27FC236}">
                <a16:creationId xmlns:a16="http://schemas.microsoft.com/office/drawing/2014/main" id="{1AAFDDBB-868D-F24F-8055-08B17A3845EA}"/>
              </a:ext>
            </a:extLst>
          </p:cNvPr>
          <p:cNvSpPr/>
          <p:nvPr/>
        </p:nvSpPr>
        <p:spPr>
          <a:xfrm rot="5237057">
            <a:off x="11417640" y="2364615"/>
            <a:ext cx="297374" cy="222655"/>
          </a:xfrm>
          <a:prstGeom prst="chord">
            <a:avLst>
              <a:gd name="adj1" fmla="val 5610245"/>
              <a:gd name="adj2" fmla="val 16200000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C9B2F071-3439-3242-B778-F1062914C654}"/>
              </a:ext>
            </a:extLst>
          </p:cNvPr>
          <p:cNvSpPr/>
          <p:nvPr/>
        </p:nvSpPr>
        <p:spPr>
          <a:xfrm>
            <a:off x="9448947" y="2268487"/>
            <a:ext cx="1756637" cy="524504"/>
          </a:xfrm>
          <a:prstGeom prst="cube">
            <a:avLst>
              <a:gd name="adj" fmla="val 5002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169057-EB2F-A846-BA42-46ED3008CC83}"/>
              </a:ext>
            </a:extLst>
          </p:cNvPr>
          <p:cNvSpPr/>
          <p:nvPr/>
        </p:nvSpPr>
        <p:spPr>
          <a:xfrm>
            <a:off x="8300654" y="2074099"/>
            <a:ext cx="3620413" cy="2594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ASIC</a:t>
            </a: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36EF5E0D-6558-D548-AFAA-BAD909A4641A}"/>
              </a:ext>
            </a:extLst>
          </p:cNvPr>
          <p:cNvSpPr/>
          <p:nvPr/>
        </p:nvSpPr>
        <p:spPr>
          <a:xfrm>
            <a:off x="9448947" y="1418552"/>
            <a:ext cx="2154451" cy="921603"/>
          </a:xfrm>
          <a:prstGeom prst="cube">
            <a:avLst>
              <a:gd name="adj" fmla="val 70897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9B1DF4-1D36-1943-942A-092F7806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93574-4FC0-B64A-9DDE-C6D3A15F74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5E96E86F-BCB9-2A4F-9C1F-8076791C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intrinsic time resolution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0ECA6D-34E5-7344-B1AA-56F28F32F7CF}"/>
              </a:ext>
            </a:extLst>
          </p:cNvPr>
          <p:cNvCxnSpPr>
            <a:cxnSpLocks/>
          </p:cNvCxnSpPr>
          <p:nvPr/>
        </p:nvCxnSpPr>
        <p:spPr>
          <a:xfrm flipH="1">
            <a:off x="1736191" y="2443483"/>
            <a:ext cx="285649" cy="198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CBC053-1532-9B4E-9BBB-44BE8D79BFFF}"/>
              </a:ext>
            </a:extLst>
          </p:cNvPr>
          <p:cNvSpPr txBox="1"/>
          <p:nvPr/>
        </p:nvSpPr>
        <p:spPr>
          <a:xfrm>
            <a:off x="479942" y="2649720"/>
            <a:ext cx="2512497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“Jitter” </a:t>
            </a:r>
            <a:r>
              <a:rPr lang="en-US" sz="1400" dirty="0">
                <a:solidFill>
                  <a:srgbClr val="000000"/>
                </a:solidFill>
              </a:rPr>
              <a:t>term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Here enters everything that is “Noise” and the steepness of the signal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766F7-2732-9E4D-A921-F4D357EED3CA}"/>
              </a:ext>
            </a:extLst>
          </p:cNvPr>
          <p:cNvSpPr txBox="1"/>
          <p:nvPr/>
        </p:nvSpPr>
        <p:spPr>
          <a:xfrm>
            <a:off x="2730984" y="2558634"/>
            <a:ext cx="6085410" cy="146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Non uniform ionization: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1) Amplitude variation: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variation in the total charge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2) Shape distortion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sym typeface="Wingdings" pitchFamily="2" charset="2"/>
              </a:rPr>
              <a:t>Signal Shape distortion Minimum time resolution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84192E-B160-C445-9DB0-6C33F2207CA1}"/>
              </a:ext>
            </a:extLst>
          </p:cNvPr>
          <p:cNvCxnSpPr>
            <a:cxnSpLocks/>
          </p:cNvCxnSpPr>
          <p:nvPr/>
        </p:nvCxnSpPr>
        <p:spPr>
          <a:xfrm>
            <a:off x="3897823" y="2297337"/>
            <a:ext cx="0" cy="273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4CF6C-0057-3F4E-BBB7-E4F5B6868F25}"/>
                  </a:ext>
                </a:extLst>
              </p:cNvPr>
              <p:cNvSpPr txBox="1"/>
              <p:nvPr/>
            </p:nvSpPr>
            <p:spPr>
              <a:xfrm flipH="1">
                <a:off x="327596" y="1499660"/>
                <a:ext cx="5446093" cy="909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𝑵𝒐𝒊𝒔𝒆</m:t>
                                  </m:r>
                                </m:num>
                                <m:den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𝒅𝑽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𝒊𝒐𝒏𝒊𝒛𝒂𝒕𝒊𝒐𝒏</m:t>
                              </m:r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4CF6C-0057-3F4E-BBB7-E4F5B6868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7596" y="1499660"/>
                <a:ext cx="5446093" cy="909993"/>
              </a:xfrm>
              <a:prstGeom prst="rect">
                <a:avLst/>
              </a:prstGeom>
              <a:blipFill>
                <a:blip r:embed="rId2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29D5FDA-3D1D-E147-AC10-823726B6A99B}"/>
              </a:ext>
            </a:extLst>
          </p:cNvPr>
          <p:cNvGrpSpPr/>
          <p:nvPr/>
        </p:nvGrpSpPr>
        <p:grpSpPr>
          <a:xfrm>
            <a:off x="9097538" y="1432515"/>
            <a:ext cx="3108960" cy="2252237"/>
            <a:chOff x="2064631" y="1122298"/>
            <a:chExt cx="5215276" cy="36493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1B65CE-81F1-9D4D-B737-132DED3FB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4631" y="1122298"/>
              <a:ext cx="5215276" cy="3649369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FE6766-A077-7045-9285-8CF371A17C3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492189"/>
              <a:ext cx="0" cy="22742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14803D-7795-5F44-8BBA-98A6E72E8258}"/>
                </a:ext>
              </a:extLst>
            </p:cNvPr>
            <p:cNvSpPr txBox="1"/>
            <p:nvPr/>
          </p:nvSpPr>
          <p:spPr>
            <a:xfrm>
              <a:off x="5290021" y="1715974"/>
              <a:ext cx="1989886" cy="7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900" b="1" dirty="0"/>
                <a:t>Amplitude variation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AD67A9-6219-D441-9085-0FAAED8D4F72}"/>
                </a:ext>
              </a:extLst>
            </p:cNvPr>
            <p:cNvSpPr txBox="1"/>
            <p:nvPr/>
          </p:nvSpPr>
          <p:spPr>
            <a:xfrm>
              <a:off x="2791288" y="1296151"/>
              <a:ext cx="1443254" cy="7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900" b="1" dirty="0"/>
                <a:t>Shape distortion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746A1F6-7529-C249-8676-08FC017FAA22}"/>
                </a:ext>
              </a:extLst>
            </p:cNvPr>
            <p:cNvCxnSpPr>
              <a:cxnSpLocks/>
            </p:cNvCxnSpPr>
            <p:nvPr/>
          </p:nvCxnSpPr>
          <p:spPr>
            <a:xfrm>
              <a:off x="3270022" y="1901838"/>
              <a:ext cx="67586" cy="6076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FBAC56-FB30-A74C-B1D1-AD68B70F37EA}"/>
              </a:ext>
            </a:extLst>
          </p:cNvPr>
          <p:cNvSpPr txBox="1"/>
          <p:nvPr/>
        </p:nvSpPr>
        <p:spPr>
          <a:xfrm>
            <a:off x="746108" y="900713"/>
            <a:ext cx="5164586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AC readout scheme does not change the basic timing properties of UFSD: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093A60-57A5-DA41-9024-9BE7C57DCF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939767"/>
              </p:ext>
            </p:extLst>
          </p:nvPr>
        </p:nvGraphicFramePr>
        <p:xfrm>
          <a:off x="5486401" y="4202424"/>
          <a:ext cx="6434666" cy="2613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3DDF25A-B3DD-E540-9195-5D19E231EC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689" y="1466138"/>
            <a:ext cx="3234085" cy="23285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BC6A39-4EA7-F449-BB22-FD80CD8DE934}"/>
              </a:ext>
            </a:extLst>
          </p:cNvPr>
          <p:cNvSpPr txBox="1"/>
          <p:nvPr/>
        </p:nvSpPr>
        <p:spPr>
          <a:xfrm>
            <a:off x="6407471" y="1985223"/>
            <a:ext cx="1107607" cy="43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900" b="1" dirty="0"/>
              <a:t>Non-uniform ionization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F236D6A-E1C9-104B-8DD9-35466C29B6BE}"/>
              </a:ext>
            </a:extLst>
          </p:cNvPr>
          <p:cNvCxnSpPr>
            <a:cxnSpLocks/>
          </p:cNvCxnSpPr>
          <p:nvPr/>
        </p:nvCxnSpPr>
        <p:spPr>
          <a:xfrm>
            <a:off x="6956135" y="2422568"/>
            <a:ext cx="359065" cy="94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E7589D9-771F-2149-AA1E-DFA38202517B}"/>
              </a:ext>
            </a:extLst>
          </p:cNvPr>
          <p:cNvSpPr txBox="1"/>
          <p:nvPr/>
        </p:nvSpPr>
        <p:spPr>
          <a:xfrm>
            <a:off x="479942" y="4360020"/>
            <a:ext cx="5006459" cy="22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RSD minimum temporal resolution improves for thinner sensors: 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40 </a:t>
            </a:r>
            <a:r>
              <a:rPr lang="en-US" sz="1600" dirty="0" err="1"/>
              <a:t>ps</a:t>
            </a:r>
            <a:r>
              <a:rPr lang="en-US" sz="1600" dirty="0"/>
              <a:t> @ 45 um </a:t>
            </a:r>
            <a:r>
              <a:rPr lang="en-US" sz="1600" dirty="0">
                <a:sym typeface="Wingdings" pitchFamily="2" charset="2"/>
              </a:rPr>
              <a:t> </a:t>
            </a:r>
            <a:r>
              <a:rPr lang="en-US" sz="1600" dirty="0"/>
              <a:t>20 </a:t>
            </a:r>
            <a:r>
              <a:rPr lang="en-US" sz="1600" dirty="0" err="1"/>
              <a:t>ps</a:t>
            </a:r>
            <a:r>
              <a:rPr lang="en-US" sz="1600" dirty="0"/>
              <a:t> @ 25 um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However, the total charge is less (10fC</a:t>
            </a:r>
            <a:r>
              <a:rPr lang="en-US" sz="1600" dirty="0">
                <a:sym typeface="Wingdings" pitchFamily="2" charset="2"/>
              </a:rPr>
              <a:t>5 </a:t>
            </a:r>
            <a:r>
              <a:rPr lang="en-US" sz="1600" dirty="0" err="1">
                <a:sym typeface="Wingdings" pitchFamily="2" charset="2"/>
              </a:rPr>
              <a:t>fC</a:t>
            </a:r>
            <a:r>
              <a:rPr lang="en-US" sz="1600" dirty="0">
                <a:sym typeface="Wingdings" pitchFamily="2" charset="2"/>
              </a:rPr>
              <a:t>) and the electronics might not be able to exploit this improvement</a:t>
            </a:r>
            <a:r>
              <a:rPr lang="en-US" sz="1600" dirty="0"/>
              <a:t> 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4934C6FB-54AD-D54C-B727-10F912B4B58A}"/>
              </a:ext>
            </a:extLst>
          </p:cNvPr>
          <p:cNvSpPr/>
          <p:nvPr/>
        </p:nvSpPr>
        <p:spPr>
          <a:xfrm>
            <a:off x="8896371" y="2542541"/>
            <a:ext cx="322910" cy="292447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DA4AD9-6D88-644B-90D4-BE4BB726BCD7}"/>
              </a:ext>
            </a:extLst>
          </p:cNvPr>
          <p:cNvSpPr txBox="1"/>
          <p:nvPr/>
        </p:nvSpPr>
        <p:spPr>
          <a:xfrm>
            <a:off x="9379040" y="1145835"/>
            <a:ext cx="2736647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Simulation of signals in 50-um RSD </a:t>
            </a:r>
          </a:p>
        </p:txBody>
      </p:sp>
    </p:spTree>
    <p:extLst>
      <p:ext uri="{BB962C8B-B14F-4D97-AF65-F5344CB8AC3E}">
        <p14:creationId xmlns:p14="http://schemas.microsoft.com/office/powerpoint/2010/main" val="168174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A9497-C728-4A44-A96A-646E845E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82CE8-E90D-7F4B-A12A-8D3CCC8092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80" name="Title 79">
            <a:extLst>
              <a:ext uri="{FF2B5EF4-FFF2-40B4-BE49-F238E27FC236}">
                <a16:creationId xmlns:a16="http://schemas.microsoft.com/office/drawing/2014/main" id="{619C9201-A6B4-8B4A-9925-1D695B6F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material budget and time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084FC-D04B-D84D-85ED-F4044A8006F2}"/>
              </a:ext>
            </a:extLst>
          </p:cNvPr>
          <p:cNvSpPr txBox="1"/>
          <p:nvPr/>
        </p:nvSpPr>
        <p:spPr>
          <a:xfrm>
            <a:off x="1443321" y="723510"/>
            <a:ext cx="9951735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active thickness of RSD sensor is rather small ~ 50 um. </a:t>
            </a:r>
          </a:p>
          <a:p>
            <a:pPr>
              <a:lnSpc>
                <a:spcPct val="130000"/>
              </a:lnSpc>
            </a:pPr>
            <a:r>
              <a:rPr lang="en-US" dirty="0"/>
              <a:t>In the present prototypes,  the active part is attached to a thick “handle wafer”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There is a clear path leading to &lt; 100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material: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77EB0B-1B28-FF4A-8257-B1CB36D90B24}"/>
              </a:ext>
            </a:extLst>
          </p:cNvPr>
          <p:cNvCxnSpPr>
            <a:cxnSpLocks/>
          </p:cNvCxnSpPr>
          <p:nvPr/>
        </p:nvCxnSpPr>
        <p:spPr>
          <a:xfrm>
            <a:off x="9769506" y="1235119"/>
            <a:ext cx="0" cy="35383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C610981-186A-9B47-B17D-B323C12640B6}"/>
              </a:ext>
            </a:extLst>
          </p:cNvPr>
          <p:cNvCxnSpPr>
            <a:cxnSpLocks/>
          </p:cNvCxnSpPr>
          <p:nvPr/>
        </p:nvCxnSpPr>
        <p:spPr>
          <a:xfrm>
            <a:off x="2191464" y="3881971"/>
            <a:ext cx="0" cy="101398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6AA1BA-1D51-7346-AC91-AADA4B117AF7}"/>
              </a:ext>
            </a:extLst>
          </p:cNvPr>
          <p:cNvCxnSpPr>
            <a:cxnSpLocks/>
          </p:cNvCxnSpPr>
          <p:nvPr/>
        </p:nvCxnSpPr>
        <p:spPr>
          <a:xfrm>
            <a:off x="5757843" y="3518733"/>
            <a:ext cx="0" cy="35383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366A08D-0011-8F43-BA9F-2F7FF6B72889}"/>
              </a:ext>
            </a:extLst>
          </p:cNvPr>
          <p:cNvSpPr txBox="1"/>
          <p:nvPr/>
        </p:nvSpPr>
        <p:spPr>
          <a:xfrm>
            <a:off x="5829623" y="3491821"/>
            <a:ext cx="862737" cy="412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bg1"/>
                </a:solidFill>
              </a:rPr>
              <a:t>50 um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F7C0F7C-B288-C446-9FE1-A9D6C377AC22}"/>
              </a:ext>
            </a:extLst>
          </p:cNvPr>
          <p:cNvCxnSpPr>
            <a:cxnSpLocks/>
          </p:cNvCxnSpPr>
          <p:nvPr/>
        </p:nvCxnSpPr>
        <p:spPr>
          <a:xfrm>
            <a:off x="9808827" y="3527676"/>
            <a:ext cx="0" cy="19246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8990B26-68B6-EE45-8FC2-AD7B1BC78AF4}"/>
              </a:ext>
            </a:extLst>
          </p:cNvPr>
          <p:cNvSpPr txBox="1"/>
          <p:nvPr/>
        </p:nvSpPr>
        <p:spPr>
          <a:xfrm>
            <a:off x="9880607" y="3417636"/>
            <a:ext cx="712054" cy="341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bg1"/>
                </a:solidFill>
              </a:rPr>
              <a:t>25 um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9D2B6-BF6C-A449-A3D0-0B58D2FB51FB}"/>
              </a:ext>
            </a:extLst>
          </p:cNvPr>
          <p:cNvSpPr/>
          <p:nvPr/>
        </p:nvSpPr>
        <p:spPr>
          <a:xfrm>
            <a:off x="608104" y="5893179"/>
            <a:ext cx="3191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Present design: no material budget optimization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5B4C86C-7A4F-D949-925C-479D28D3751D}"/>
              </a:ext>
            </a:extLst>
          </p:cNvPr>
          <p:cNvGrpSpPr/>
          <p:nvPr/>
        </p:nvGrpSpPr>
        <p:grpSpPr>
          <a:xfrm>
            <a:off x="869844" y="2879734"/>
            <a:ext cx="2852377" cy="2593555"/>
            <a:chOff x="857486" y="2302396"/>
            <a:chExt cx="2852377" cy="259355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0104282-F96B-2147-AE06-0D2C5CF19CFF}"/>
                </a:ext>
              </a:extLst>
            </p:cNvPr>
            <p:cNvSpPr/>
            <p:nvPr/>
          </p:nvSpPr>
          <p:spPr>
            <a:xfrm>
              <a:off x="861287" y="3453202"/>
              <a:ext cx="2768861" cy="8161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C840360-4AAD-5B41-B65D-9FF49174B3D0}"/>
                </a:ext>
              </a:extLst>
            </p:cNvPr>
            <p:cNvSpPr/>
            <p:nvPr/>
          </p:nvSpPr>
          <p:spPr>
            <a:xfrm>
              <a:off x="859354" y="3879617"/>
              <a:ext cx="2768861" cy="101398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B8BBF34-3A73-C745-BDAA-F5C94B18C8EA}"/>
                </a:ext>
              </a:extLst>
            </p:cNvPr>
            <p:cNvSpPr/>
            <p:nvPr/>
          </p:nvSpPr>
          <p:spPr>
            <a:xfrm>
              <a:off x="857486" y="2302396"/>
              <a:ext cx="2768861" cy="841590"/>
            </a:xfrm>
            <a:prstGeom prst="rect">
              <a:avLst/>
            </a:prstGeom>
            <a:solidFill>
              <a:srgbClr val="A1AC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ASIC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FC4EAA3-539D-9542-8219-2880418588BA}"/>
                </a:ext>
              </a:extLst>
            </p:cNvPr>
            <p:cNvSpPr/>
            <p:nvPr/>
          </p:nvSpPr>
          <p:spPr>
            <a:xfrm>
              <a:off x="1017819" y="3453202"/>
              <a:ext cx="2479466" cy="2732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44D6061-EF5C-C342-99FF-BBD958B3C146}"/>
                </a:ext>
              </a:extLst>
            </p:cNvPr>
            <p:cNvSpPr/>
            <p:nvPr/>
          </p:nvSpPr>
          <p:spPr>
            <a:xfrm>
              <a:off x="1057110" y="3496761"/>
              <a:ext cx="2394443" cy="2732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A870B76-FB53-0A47-8F0C-AE5249451FAD}"/>
                </a:ext>
              </a:extLst>
            </p:cNvPr>
            <p:cNvSpPr/>
            <p:nvPr/>
          </p:nvSpPr>
          <p:spPr>
            <a:xfrm>
              <a:off x="866253" y="3428321"/>
              <a:ext cx="2761962" cy="290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99AA5C4-E9A0-6844-914A-E40B74627263}"/>
                </a:ext>
              </a:extLst>
            </p:cNvPr>
            <p:cNvSpPr/>
            <p:nvPr/>
          </p:nvSpPr>
          <p:spPr>
            <a:xfrm flipV="1">
              <a:off x="1125508" y="3398282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67891C4-73A4-5F44-A2CD-AAAFB4E33F93}"/>
                </a:ext>
              </a:extLst>
            </p:cNvPr>
            <p:cNvSpPr/>
            <p:nvPr/>
          </p:nvSpPr>
          <p:spPr>
            <a:xfrm flipV="1">
              <a:off x="2034877" y="339584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20B96FE-C182-CD45-8FA7-8896F9A920E0}"/>
                </a:ext>
              </a:extLst>
            </p:cNvPr>
            <p:cNvSpPr/>
            <p:nvPr/>
          </p:nvSpPr>
          <p:spPr>
            <a:xfrm flipV="1">
              <a:off x="2946495" y="339828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0FDA36F-4685-364F-B360-6B690F7334AE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64" y="3881971"/>
              <a:ext cx="0" cy="101398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F3AE6CC-6F0E-4940-89BC-3474A75653A5}"/>
                </a:ext>
              </a:extLst>
            </p:cNvPr>
            <p:cNvSpPr txBox="1"/>
            <p:nvPr/>
          </p:nvSpPr>
          <p:spPr>
            <a:xfrm>
              <a:off x="2311981" y="4108516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~200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747F403-7F35-064B-930B-353594F7305C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59" y="3509790"/>
              <a:ext cx="0" cy="35383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17EF739-5F55-E74B-BE22-34835F4DA67E}"/>
                </a:ext>
              </a:extLst>
            </p:cNvPr>
            <p:cNvSpPr txBox="1"/>
            <p:nvPr/>
          </p:nvSpPr>
          <p:spPr>
            <a:xfrm>
              <a:off x="1778639" y="3482878"/>
              <a:ext cx="862737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50 </a:t>
              </a:r>
              <a:r>
                <a:rPr lang="en-US" b="1" dirty="0">
                  <a:latin typeface="Symbol" pitchFamily="2" charset="2"/>
                </a:rPr>
                <a:t>m</a:t>
              </a:r>
              <a:r>
                <a:rPr lang="en-US" b="1" dirty="0"/>
                <a:t>m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D0EE25D-CD10-8848-8111-69D9C93C17C2}"/>
                </a:ext>
              </a:extLst>
            </p:cNvPr>
            <p:cNvSpPr/>
            <p:nvPr/>
          </p:nvSpPr>
          <p:spPr>
            <a:xfrm>
              <a:off x="1125508" y="3154122"/>
              <a:ext cx="367126" cy="2417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E7CEC85-02C8-3B44-94D3-FF17CC7270B1}"/>
                </a:ext>
              </a:extLst>
            </p:cNvPr>
            <p:cNvSpPr/>
            <p:nvPr/>
          </p:nvSpPr>
          <p:spPr>
            <a:xfrm>
              <a:off x="2018411" y="3156328"/>
              <a:ext cx="367126" cy="2417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41E17F-870D-784D-AA1D-B553C751C063}"/>
                </a:ext>
              </a:extLst>
            </p:cNvPr>
            <p:cNvSpPr/>
            <p:nvPr/>
          </p:nvSpPr>
          <p:spPr>
            <a:xfrm>
              <a:off x="2911314" y="3158534"/>
              <a:ext cx="367126" cy="2417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BAA7565-9CD6-3B41-8509-FB1EA60DA8CA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66" y="2302396"/>
              <a:ext cx="0" cy="85609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43F7AC1-A77A-784B-BC3C-4729E34288BB}"/>
                </a:ext>
              </a:extLst>
            </p:cNvPr>
            <p:cNvSpPr txBox="1"/>
            <p:nvPr/>
          </p:nvSpPr>
          <p:spPr>
            <a:xfrm>
              <a:off x="2579425" y="2495410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~150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FB7FF2-07F4-7841-B849-5219708E4E5E}"/>
              </a:ext>
            </a:extLst>
          </p:cNvPr>
          <p:cNvGrpSpPr/>
          <p:nvPr/>
        </p:nvGrpSpPr>
        <p:grpSpPr>
          <a:xfrm>
            <a:off x="4425764" y="3307781"/>
            <a:ext cx="3423597" cy="2622808"/>
            <a:chOff x="4707391" y="3272653"/>
            <a:chExt cx="3423597" cy="262280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3C6B8DD-0261-A846-B5F7-49619CD562BD}"/>
                </a:ext>
              </a:extLst>
            </p:cNvPr>
            <p:cNvSpPr/>
            <p:nvPr/>
          </p:nvSpPr>
          <p:spPr>
            <a:xfrm>
              <a:off x="4707391" y="5249130"/>
              <a:ext cx="34235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Thinned handle wafer: </a:t>
              </a:r>
            </a:p>
            <a:p>
              <a:pPr lvl="1"/>
              <a:r>
                <a:rPr lang="en-US" dirty="0"/>
                <a:t>500 um </a:t>
              </a:r>
              <a:r>
                <a:rPr lang="en-US" dirty="0">
                  <a:sym typeface="Wingdings" pitchFamily="2" charset="2"/>
                </a:rPr>
                <a:t> 10-20 um</a:t>
              </a:r>
              <a:endParaRPr lang="en-US" dirty="0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EAD28A5-7F46-7B4E-A565-B52F84082C45}"/>
                </a:ext>
              </a:extLst>
            </p:cNvPr>
            <p:cNvGrpSpPr/>
            <p:nvPr/>
          </p:nvGrpSpPr>
          <p:grpSpPr>
            <a:xfrm>
              <a:off x="4768579" y="3272653"/>
              <a:ext cx="2796910" cy="1628950"/>
              <a:chOff x="4909520" y="2703301"/>
              <a:chExt cx="2796910" cy="1628950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8A16F0A-D9AC-3749-9A00-C7411190FC47}"/>
                  </a:ext>
                </a:extLst>
              </p:cNvPr>
              <p:cNvGrpSpPr/>
              <p:nvPr/>
            </p:nvGrpSpPr>
            <p:grpSpPr>
              <a:xfrm>
                <a:off x="4909521" y="3395841"/>
                <a:ext cx="2783595" cy="780671"/>
                <a:chOff x="5104298" y="4320178"/>
                <a:chExt cx="2783595" cy="780671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8A464C4-7981-D746-B521-D1C0C4CA60F5}"/>
                    </a:ext>
                  </a:extLst>
                </p:cNvPr>
                <p:cNvGrpSpPr/>
                <p:nvPr/>
              </p:nvGrpSpPr>
              <p:grpSpPr>
                <a:xfrm>
                  <a:off x="5113456" y="4320178"/>
                  <a:ext cx="2770794" cy="566782"/>
                  <a:chOff x="311505" y="1382177"/>
                  <a:chExt cx="4730619" cy="948412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0D4050E2-8955-CA4A-8E50-96ACAD62D987}"/>
                      </a:ext>
                    </a:extLst>
                  </p:cNvPr>
                  <p:cNvGrpSpPr/>
                  <p:nvPr/>
                </p:nvGrpSpPr>
                <p:grpSpPr>
                  <a:xfrm>
                    <a:off x="311505" y="1478161"/>
                    <a:ext cx="4730619" cy="852428"/>
                    <a:chOff x="610415" y="1878211"/>
                    <a:chExt cx="2388607" cy="852428"/>
                  </a:xfrm>
                </p:grpSpPr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9218DFB8-C828-6C43-B918-C8FED2249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081" y="1878211"/>
                      <a:ext cx="2386941" cy="713532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7B205452-7B8B-134B-B914-CA5D756C5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415" y="2580299"/>
                      <a:ext cx="2386941" cy="15034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A7812C98-733C-FE4E-8942-6A2D4ABA3080}"/>
                      </a:ext>
                    </a:extLst>
                  </p:cNvPr>
                  <p:cNvSpPr/>
                  <p:nvPr/>
                </p:nvSpPr>
                <p:spPr>
                  <a:xfrm>
                    <a:off x="582055" y="1478161"/>
                    <a:ext cx="4233230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B1570DF3-9F1A-D84B-AC79-16D768C005E6}"/>
                      </a:ext>
                    </a:extLst>
                  </p:cNvPr>
                  <p:cNvSpPr/>
                  <p:nvPr/>
                </p:nvSpPr>
                <p:spPr>
                  <a:xfrm>
                    <a:off x="649136" y="1551049"/>
                    <a:ext cx="4088068" cy="4571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2F94020A-6548-EC4D-A3D5-493BEB753ABE}"/>
                      </a:ext>
                    </a:extLst>
                  </p:cNvPr>
                  <p:cNvSpPr/>
                  <p:nvPr/>
                </p:nvSpPr>
                <p:spPr>
                  <a:xfrm>
                    <a:off x="323284" y="1436527"/>
                    <a:ext cx="4715540" cy="48614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D2340FF-BC93-AA41-9A8A-D41EF6A51643}"/>
                      </a:ext>
                    </a:extLst>
                  </p:cNvPr>
                  <p:cNvSpPr/>
                  <p:nvPr/>
                </p:nvSpPr>
                <p:spPr>
                  <a:xfrm flipV="1">
                    <a:off x="765913" y="1386261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F816655-3556-EF47-81A6-95284A12D538}"/>
                      </a:ext>
                    </a:extLst>
                  </p:cNvPr>
                  <p:cNvSpPr/>
                  <p:nvPr/>
                </p:nvSpPr>
                <p:spPr>
                  <a:xfrm flipV="1">
                    <a:off x="2318494" y="1382177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4C980A6-0333-194D-BC9B-E57D9F5E5EA1}"/>
                      </a:ext>
                    </a:extLst>
                  </p:cNvPr>
                  <p:cNvSpPr/>
                  <p:nvPr/>
                </p:nvSpPr>
                <p:spPr>
                  <a:xfrm flipV="1">
                    <a:off x="3874912" y="1386260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6" name="Trapezoid 105">
                  <a:extLst>
                    <a:ext uri="{FF2B5EF4-FFF2-40B4-BE49-F238E27FC236}">
                      <a16:creationId xmlns:a16="http://schemas.microsoft.com/office/drawing/2014/main" id="{3DD342A1-547A-DE48-BDC3-CAA104FA7CD4}"/>
                    </a:ext>
                  </a:extLst>
                </p:cNvPr>
                <p:cNvSpPr/>
                <p:nvPr/>
              </p:nvSpPr>
              <p:spPr>
                <a:xfrm rot="10800000">
                  <a:off x="5104298" y="4867696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07" name="Trapezoid 106">
                  <a:extLst>
                    <a:ext uri="{FF2B5EF4-FFF2-40B4-BE49-F238E27FC236}">
                      <a16:creationId xmlns:a16="http://schemas.microsoft.com/office/drawing/2014/main" id="{C1A4081E-7D15-E841-98EF-B245128A42B5}"/>
                    </a:ext>
                  </a:extLst>
                </p:cNvPr>
                <p:cNvSpPr/>
                <p:nvPr/>
              </p:nvSpPr>
              <p:spPr>
                <a:xfrm rot="10800000">
                  <a:off x="7593253" y="4877329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739199CB-F119-F54D-B28D-FB228276B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7843" y="3518733"/>
                <a:ext cx="0" cy="3538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9F0D2BA-4E80-1C40-AB52-C5E5F8E37B7F}"/>
                  </a:ext>
                </a:extLst>
              </p:cNvPr>
              <p:cNvSpPr txBox="1"/>
              <p:nvPr/>
            </p:nvSpPr>
            <p:spPr>
              <a:xfrm>
                <a:off x="5829623" y="3491821"/>
                <a:ext cx="862737" cy="412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50 </a:t>
                </a:r>
                <a:r>
                  <a:rPr lang="en-US" b="1" dirty="0">
                    <a:latin typeface="Symbol" pitchFamily="2" charset="2"/>
                  </a:rPr>
                  <a:t>m</a:t>
                </a:r>
                <a:r>
                  <a:rPr lang="en-US" b="1" dirty="0"/>
                  <a:t>m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0226884-C457-6B4D-867E-FFF4A8CCACA5}"/>
                  </a:ext>
                </a:extLst>
              </p:cNvPr>
              <p:cNvSpPr/>
              <p:nvPr/>
            </p:nvSpPr>
            <p:spPr>
              <a:xfrm>
                <a:off x="4909520" y="2757987"/>
                <a:ext cx="2768861" cy="378187"/>
              </a:xfrm>
              <a:prstGeom prst="rect">
                <a:avLst/>
              </a:prstGeom>
              <a:solidFill>
                <a:srgbClr val="A1AC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ASIC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12E0681-F650-1748-9FD7-5997287B055C}"/>
                  </a:ext>
                </a:extLst>
              </p:cNvPr>
              <p:cNvSpPr/>
              <p:nvPr/>
            </p:nvSpPr>
            <p:spPr>
              <a:xfrm>
                <a:off x="5176843" y="3157166"/>
                <a:ext cx="367126" cy="2344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A63FC40-CA9A-3C44-876C-29F5F4A4863D}"/>
                  </a:ext>
                </a:extLst>
              </p:cNvPr>
              <p:cNvSpPr/>
              <p:nvPr/>
            </p:nvSpPr>
            <p:spPr>
              <a:xfrm>
                <a:off x="6087762" y="3154868"/>
                <a:ext cx="367126" cy="2344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5E0FAF4-4B9D-DE46-B326-239BABB107CF}"/>
                  </a:ext>
                </a:extLst>
              </p:cNvPr>
              <p:cNvSpPr/>
              <p:nvPr/>
            </p:nvSpPr>
            <p:spPr>
              <a:xfrm>
                <a:off x="6994177" y="3157074"/>
                <a:ext cx="367126" cy="2344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02CB8C4F-0584-DE45-B5B9-E3AC8542C5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1484" y="2743265"/>
                <a:ext cx="0" cy="39732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162A255-438E-2F4F-AE96-3CFA79444899}"/>
                  </a:ext>
                </a:extLst>
              </p:cNvPr>
              <p:cNvSpPr txBox="1"/>
              <p:nvPr/>
            </p:nvSpPr>
            <p:spPr>
              <a:xfrm>
                <a:off x="6705835" y="2703301"/>
                <a:ext cx="1000595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~50 </a:t>
                </a:r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EDA0DEC-E9B4-F14D-9C2C-2EAA8E7CA2B6}"/>
                  </a:ext>
                </a:extLst>
              </p:cNvPr>
              <p:cNvSpPr txBox="1"/>
              <p:nvPr/>
            </p:nvSpPr>
            <p:spPr>
              <a:xfrm>
                <a:off x="5286647" y="3919509"/>
                <a:ext cx="1638590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Silicon beam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BB4FD-4C83-1240-843A-1ABCFCCA0550}"/>
              </a:ext>
            </a:extLst>
          </p:cNvPr>
          <p:cNvGrpSpPr/>
          <p:nvPr/>
        </p:nvGrpSpPr>
        <p:grpSpPr>
          <a:xfrm>
            <a:off x="7393182" y="2879734"/>
            <a:ext cx="4391857" cy="3822003"/>
            <a:chOff x="7659100" y="2820390"/>
            <a:chExt cx="4391857" cy="382200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A781CCD-2109-D64F-AA8E-1A3910C9AD64}"/>
                </a:ext>
              </a:extLst>
            </p:cNvPr>
            <p:cNvSpPr/>
            <p:nvPr/>
          </p:nvSpPr>
          <p:spPr>
            <a:xfrm>
              <a:off x="8627360" y="5165065"/>
              <a:ext cx="342359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Thinned handle wafer: </a:t>
              </a:r>
            </a:p>
            <a:p>
              <a:r>
                <a:rPr lang="en-US" dirty="0"/>
                <a:t>	500 um </a:t>
              </a:r>
              <a:r>
                <a:rPr lang="en-US" dirty="0">
                  <a:sym typeface="Wingdings" pitchFamily="2" charset="2"/>
                </a:rPr>
                <a:t> 10-20 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ym typeface="Wingdings" pitchFamily="2" charset="2"/>
                </a:rPr>
                <a:t>Thinned active area:</a:t>
              </a:r>
            </a:p>
            <a:p>
              <a:r>
                <a:rPr lang="en-US" dirty="0">
                  <a:sym typeface="Wingdings" pitchFamily="2" charset="2"/>
                </a:rPr>
                <a:t>	50 um  25 um</a:t>
              </a:r>
            </a:p>
            <a:p>
              <a:r>
                <a:rPr lang="en-US" dirty="0">
                  <a:sym typeface="Wingdings" pitchFamily="2" charset="2"/>
                </a:rPr>
                <a:t>	50 </a:t>
              </a:r>
              <a:r>
                <a:rPr lang="en-US" dirty="0" err="1">
                  <a:sym typeface="Wingdings" pitchFamily="2" charset="2"/>
                </a:rPr>
                <a:t>ps</a:t>
              </a:r>
              <a:r>
                <a:rPr lang="en-US" dirty="0">
                  <a:sym typeface="Wingdings" pitchFamily="2" charset="2"/>
                </a:rPr>
                <a:t>  25 </a:t>
              </a:r>
              <a:r>
                <a:rPr lang="en-US" dirty="0" err="1">
                  <a:sym typeface="Wingdings" pitchFamily="2" charset="2"/>
                </a:rPr>
                <a:t>ps</a:t>
              </a:r>
              <a:endParaRPr lang="en-US" dirty="0">
                <a:sym typeface="Wingdings" pitchFamily="2" charset="2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8DFD6F9-0773-F245-90F9-73DC8EF800DC}"/>
                </a:ext>
              </a:extLst>
            </p:cNvPr>
            <p:cNvSpPr txBox="1"/>
            <p:nvPr/>
          </p:nvSpPr>
          <p:spPr>
            <a:xfrm>
              <a:off x="7659100" y="2820390"/>
              <a:ext cx="1428596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~1 </a:t>
              </a:r>
              <a:r>
                <a:rPr lang="en-US" b="1" dirty="0">
                  <a:latin typeface="Symbol" pitchFamily="2" charset="2"/>
                </a:rPr>
                <a:t>m</a:t>
              </a:r>
              <a:r>
                <a:rPr lang="en-US" b="1" dirty="0"/>
                <a:t>m glue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2ABC258-D499-DD45-BA72-F4F2DDFB00AE}"/>
                </a:ext>
              </a:extLst>
            </p:cNvPr>
            <p:cNvGrpSpPr/>
            <p:nvPr/>
          </p:nvGrpSpPr>
          <p:grpSpPr>
            <a:xfrm>
              <a:off x="8716062" y="3384626"/>
              <a:ext cx="2793839" cy="1104235"/>
              <a:chOff x="8972489" y="2932822"/>
              <a:chExt cx="2793839" cy="1104235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BECAC340-6296-0548-8647-493D95501F73}"/>
                  </a:ext>
                </a:extLst>
              </p:cNvPr>
              <p:cNvGrpSpPr/>
              <p:nvPr/>
            </p:nvGrpSpPr>
            <p:grpSpPr>
              <a:xfrm>
                <a:off x="8972489" y="3352075"/>
                <a:ext cx="2784029" cy="684982"/>
                <a:chOff x="8972489" y="4375539"/>
                <a:chExt cx="2784029" cy="684982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EE0152D5-A65C-0047-B0CD-CF09B3222323}"/>
                    </a:ext>
                  </a:extLst>
                </p:cNvPr>
                <p:cNvGrpSpPr/>
                <p:nvPr/>
              </p:nvGrpSpPr>
              <p:grpSpPr>
                <a:xfrm>
                  <a:off x="8980073" y="4375539"/>
                  <a:ext cx="2770794" cy="461460"/>
                  <a:chOff x="311505" y="1308945"/>
                  <a:chExt cx="4730619" cy="772174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97DB3A7-3BA4-AE4E-B73E-475F2CAC029A}"/>
                      </a:ext>
                    </a:extLst>
                  </p:cNvPr>
                  <p:cNvGrpSpPr/>
                  <p:nvPr/>
                </p:nvGrpSpPr>
                <p:grpSpPr>
                  <a:xfrm>
                    <a:off x="311505" y="1478161"/>
                    <a:ext cx="4730619" cy="602958"/>
                    <a:chOff x="610415" y="1878211"/>
                    <a:chExt cx="2388607" cy="602958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BB098EE6-C13F-A44A-8A8B-814680ED0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081" y="1878211"/>
                      <a:ext cx="2386941" cy="446683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EC9214F-B699-8549-89F8-51700EC13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415" y="2330829"/>
                      <a:ext cx="2386941" cy="15034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C972C54F-5624-374C-B121-679DF6726D0F}"/>
                      </a:ext>
                    </a:extLst>
                  </p:cNvPr>
                  <p:cNvSpPr/>
                  <p:nvPr/>
                </p:nvSpPr>
                <p:spPr>
                  <a:xfrm>
                    <a:off x="582055" y="1478161"/>
                    <a:ext cx="4233230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DAD51E6-94C9-214F-B008-BB1448736CC5}"/>
                      </a:ext>
                    </a:extLst>
                  </p:cNvPr>
                  <p:cNvSpPr/>
                  <p:nvPr/>
                </p:nvSpPr>
                <p:spPr>
                  <a:xfrm>
                    <a:off x="649136" y="1551049"/>
                    <a:ext cx="4088068" cy="4571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9505156E-01FE-4349-98FD-5924FCB60CE4}"/>
                      </a:ext>
                    </a:extLst>
                  </p:cNvPr>
                  <p:cNvSpPr/>
                  <p:nvPr/>
                </p:nvSpPr>
                <p:spPr>
                  <a:xfrm>
                    <a:off x="323284" y="1436527"/>
                    <a:ext cx="4715540" cy="48614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4EF1431B-6E80-B946-994F-33DE55594BCA}"/>
                      </a:ext>
                    </a:extLst>
                  </p:cNvPr>
                  <p:cNvSpPr/>
                  <p:nvPr/>
                </p:nvSpPr>
                <p:spPr>
                  <a:xfrm flipV="1">
                    <a:off x="765913" y="1386261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D6809A1A-F027-D84A-ABA6-AFBCC0DD587A}"/>
                      </a:ext>
                    </a:extLst>
                  </p:cNvPr>
                  <p:cNvSpPr/>
                  <p:nvPr/>
                </p:nvSpPr>
                <p:spPr>
                  <a:xfrm flipV="1">
                    <a:off x="2318494" y="1382177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D7FEA8C7-3C05-8449-AF6F-30639F0E9AB8}"/>
                      </a:ext>
                    </a:extLst>
                  </p:cNvPr>
                  <p:cNvSpPr/>
                  <p:nvPr/>
                </p:nvSpPr>
                <p:spPr>
                  <a:xfrm flipV="1">
                    <a:off x="3874912" y="1386260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4E874248-F335-9240-914C-993B67BBC4AB}"/>
                      </a:ext>
                    </a:extLst>
                  </p:cNvPr>
                  <p:cNvSpPr/>
                  <p:nvPr/>
                </p:nvSpPr>
                <p:spPr>
                  <a:xfrm flipV="1">
                    <a:off x="582055" y="1308945"/>
                    <a:ext cx="4406973" cy="76923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6" name="Trapezoid 125">
                  <a:extLst>
                    <a:ext uri="{FF2B5EF4-FFF2-40B4-BE49-F238E27FC236}">
                      <a16:creationId xmlns:a16="http://schemas.microsoft.com/office/drawing/2014/main" id="{C26B1A6C-CDCF-1F43-AC63-3F5B7923293F}"/>
                    </a:ext>
                  </a:extLst>
                </p:cNvPr>
                <p:cNvSpPr/>
                <p:nvPr/>
              </p:nvSpPr>
              <p:spPr>
                <a:xfrm rot="10800000">
                  <a:off x="8972489" y="4837001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27" name="Trapezoid 126">
                  <a:extLst>
                    <a:ext uri="{FF2B5EF4-FFF2-40B4-BE49-F238E27FC236}">
                      <a16:creationId xmlns:a16="http://schemas.microsoft.com/office/drawing/2014/main" id="{EAFE3BD0-A520-F747-AC5A-8C48D32B0E2F}"/>
                    </a:ext>
                  </a:extLst>
                </p:cNvPr>
                <p:cNvSpPr/>
                <p:nvPr/>
              </p:nvSpPr>
              <p:spPr>
                <a:xfrm rot="10800000">
                  <a:off x="11461878" y="4837001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206ACFA1-E762-B247-A996-8147FCC947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8827" y="3527676"/>
                <a:ext cx="0" cy="1924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28CED-8223-3A42-95FA-3189AEA6AACA}"/>
                  </a:ext>
                </a:extLst>
              </p:cNvPr>
              <p:cNvSpPr txBox="1"/>
              <p:nvPr/>
            </p:nvSpPr>
            <p:spPr>
              <a:xfrm>
                <a:off x="9880607" y="3417636"/>
                <a:ext cx="708848" cy="341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25 </a:t>
                </a:r>
                <a:r>
                  <a:rPr lang="en-US" sz="1400" b="1" dirty="0">
                    <a:latin typeface="Symbol" pitchFamily="2" charset="2"/>
                  </a:rPr>
                  <a:t>m</a:t>
                </a:r>
                <a:r>
                  <a:rPr lang="en-US" sz="1400" b="1" dirty="0"/>
                  <a:t>m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217E998-25BA-624D-A2B3-39EE99870E52}"/>
                  </a:ext>
                </a:extLst>
              </p:cNvPr>
              <p:cNvSpPr/>
              <p:nvPr/>
            </p:nvSpPr>
            <p:spPr>
              <a:xfrm>
                <a:off x="8974540" y="2965697"/>
                <a:ext cx="2768861" cy="378187"/>
              </a:xfrm>
              <a:prstGeom prst="rect">
                <a:avLst/>
              </a:prstGeom>
              <a:solidFill>
                <a:srgbClr val="A1AC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ASIC</a:t>
                </a: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998BF773-C3BB-9B4D-84FE-596B0438F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3281" y="2954752"/>
                <a:ext cx="0" cy="39732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7B31885-ED70-FC4E-952B-62173FEE717F}"/>
                  </a:ext>
                </a:extLst>
              </p:cNvPr>
              <p:cNvSpPr txBox="1"/>
              <p:nvPr/>
            </p:nvSpPr>
            <p:spPr>
              <a:xfrm>
                <a:off x="10765733" y="2932822"/>
                <a:ext cx="1000595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~50 </a:t>
                </a:r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640C328-73E5-8944-897B-6B76A4440989}"/>
                </a:ext>
              </a:extLst>
            </p:cNvPr>
            <p:cNvCxnSpPr>
              <a:cxnSpLocks/>
              <a:stCxn id="117" idx="2"/>
              <a:endCxn id="135" idx="1"/>
            </p:cNvCxnSpPr>
            <p:nvPr/>
          </p:nvCxnSpPr>
          <p:spPr>
            <a:xfrm>
              <a:off x="8373398" y="3233132"/>
              <a:ext cx="508713" cy="593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90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A0C0C-5FBC-7E4B-989A-222FF115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F059C-2902-7A49-A3A3-A50CD6F6AB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593D1C-6C24-0249-BDE3-E7EFC384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RSD characteristics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909145-4E0D-1746-949A-B18790A4ECCE}"/>
                  </a:ext>
                </a:extLst>
              </p:cNvPr>
              <p:cNvSpPr txBox="1"/>
              <p:nvPr/>
            </p:nvSpPr>
            <p:spPr>
              <a:xfrm>
                <a:off x="1396782" y="1371601"/>
                <a:ext cx="10152184" cy="4014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b="1" dirty="0"/>
                  <a:t>In AC-LGAD/RSD signal sharing happens on the surface, in the n+ layer, and not during the e/h drift, opening the possibility of having very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AC-LGAD/RSD design combines internal signal sharing with internal gain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RSDs have:</a:t>
                </a:r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Very good position resolution due to internal sharing (&lt; 5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Very good temporal resolution due to internal gain (~20-30 </a:t>
                </a:r>
                <a:r>
                  <a:rPr lang="en-US" dirty="0" err="1"/>
                  <a:t>ps</a:t>
                </a:r>
                <a:r>
                  <a:rPr lang="en-US" dirty="0"/>
                  <a:t>)</a:t>
                </a:r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100% fill factor due to the continuous n+ implant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RSDs can be made very thin  (~ 30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pixel size can be kept large: 200x200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</a:t>
                </a:r>
                <a:r>
                  <a:rPr lang="en-US" baseline="30000" dirty="0"/>
                  <a:t>2 </a:t>
                </a:r>
                <a:r>
                  <a:rPr lang="en-US" dirty="0"/>
                  <a:t> achieves 5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 position resolution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909145-4E0D-1746-949A-B18790A4E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82" y="1371601"/>
                <a:ext cx="10152184" cy="4014561"/>
              </a:xfrm>
              <a:prstGeom prst="rect">
                <a:avLst/>
              </a:prstGeom>
              <a:blipFill>
                <a:blip r:embed="rId2"/>
                <a:stretch>
                  <a:fillRect l="-375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343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B279A3-38BE-3B49-870F-FC9C7B6C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1E0DB-9698-C547-BF4B-E163B78C0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9928DD-3925-274A-8FB8-849D1E6E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E94AF-D584-0D4C-AAD2-D424E00E6E3F}"/>
              </a:ext>
            </a:extLst>
          </p:cNvPr>
          <p:cNvSpPr txBox="1"/>
          <p:nvPr/>
        </p:nvSpPr>
        <p:spPr>
          <a:xfrm>
            <a:off x="2425038" y="1497105"/>
            <a:ext cx="6764993" cy="2849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Reconstruction algorithm: </a:t>
            </a:r>
            <a:r>
              <a:rPr lang="en-US" sz="2000" dirty="0"/>
              <a:t>use of machine learning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Position resolution</a:t>
            </a:r>
            <a:r>
              <a:rPr lang="en-US" sz="2000" dirty="0"/>
              <a:t>: design optimization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RSD strip detector</a:t>
            </a:r>
            <a:r>
              <a:rPr lang="en-US" sz="2000" dirty="0"/>
              <a:t>: design optimization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Far out designs</a:t>
            </a:r>
            <a:r>
              <a:rPr lang="en-US" sz="2000" dirty="0"/>
              <a:t>: where the wild things are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RSD field of applications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963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applied to RSD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376AE-EC57-1E4B-BE3A-F93887A30C4F}"/>
              </a:ext>
            </a:extLst>
          </p:cNvPr>
          <p:cNvSpPr/>
          <p:nvPr/>
        </p:nvSpPr>
        <p:spPr>
          <a:xfrm>
            <a:off x="2403351" y="652929"/>
            <a:ext cx="8029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All details in: F. </a:t>
            </a:r>
            <a:r>
              <a:rPr lang="en-US" sz="1400" dirty="0" err="1"/>
              <a:t>Siviero</a:t>
            </a:r>
            <a:r>
              <a:rPr lang="en-US" sz="1400" dirty="0"/>
              <a:t>, 36</a:t>
            </a:r>
            <a:r>
              <a:rPr lang="en-US" sz="1400" baseline="30000" dirty="0"/>
              <a:t>th</a:t>
            </a:r>
            <a:r>
              <a:rPr lang="en-US" sz="1400" dirty="0"/>
              <a:t> RD50 “Position reconstruction using machine learning algorithms applied to Resistive Silicon Detectors (RSD)”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2FFC7A-EE4E-084E-A6FB-F070AA7898C0}"/>
              </a:ext>
            </a:extLst>
          </p:cNvPr>
          <p:cNvGrpSpPr/>
          <p:nvPr/>
        </p:nvGrpSpPr>
        <p:grpSpPr>
          <a:xfrm>
            <a:off x="1666086" y="2392525"/>
            <a:ext cx="4322453" cy="3526113"/>
            <a:chOff x="7598614" y="2052861"/>
            <a:chExt cx="4322453" cy="35261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48E160-6FF4-7D40-9A37-62F871EAC25E}"/>
                </a:ext>
              </a:extLst>
            </p:cNvPr>
            <p:cNvGrpSpPr/>
            <p:nvPr/>
          </p:nvGrpSpPr>
          <p:grpSpPr>
            <a:xfrm>
              <a:off x="7953557" y="3126345"/>
              <a:ext cx="3915053" cy="1452588"/>
              <a:chOff x="2253781" y="2685908"/>
              <a:chExt cx="9667286" cy="372291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54FB530-ADE6-A740-886D-6F519986D2D5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0A69AE25-17BA-5A4F-8918-5647D7F8EC6A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Parallelogram 66">
                  <a:extLst>
                    <a:ext uri="{FF2B5EF4-FFF2-40B4-BE49-F238E27FC236}">
                      <a16:creationId xmlns:a16="http://schemas.microsoft.com/office/drawing/2014/main" id="{BA0CC405-F35E-6F40-A628-20F0454C6211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68" name="Parallelogram 67">
                  <a:extLst>
                    <a:ext uri="{FF2B5EF4-FFF2-40B4-BE49-F238E27FC236}">
                      <a16:creationId xmlns:a16="http://schemas.microsoft.com/office/drawing/2014/main" id="{51C7625E-4057-7D49-AFDB-22D2A214BC91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69" name="Parallelogram 68">
                  <a:extLst>
                    <a:ext uri="{FF2B5EF4-FFF2-40B4-BE49-F238E27FC236}">
                      <a16:creationId xmlns:a16="http://schemas.microsoft.com/office/drawing/2014/main" id="{A0DC4B68-8C05-E846-8BA3-1567BCE04B49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51C5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70" name="Parallelogram 69">
                  <a:extLst>
                    <a:ext uri="{FF2B5EF4-FFF2-40B4-BE49-F238E27FC236}">
                      <a16:creationId xmlns:a16="http://schemas.microsoft.com/office/drawing/2014/main" id="{3B47ECA4-D4EA-9A44-AFB9-26A137964AE4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9" name="Group 367">
                <a:extLst>
                  <a:ext uri="{FF2B5EF4-FFF2-40B4-BE49-F238E27FC236}">
                    <a16:creationId xmlns:a16="http://schemas.microsoft.com/office/drawing/2014/main" id="{2ADEC572-C3D4-A944-BA11-017434B0F4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6692385" y="3696775"/>
                <a:ext cx="184150" cy="914400"/>
                <a:chOff x="691" y="3197"/>
                <a:chExt cx="116" cy="576"/>
              </a:xfrm>
            </p:grpSpPr>
            <p:sp>
              <p:nvSpPr>
                <p:cNvPr id="64" name="Freeform 244">
                  <a:extLst>
                    <a:ext uri="{FF2B5EF4-FFF2-40B4-BE49-F238E27FC236}">
                      <a16:creationId xmlns:a16="http://schemas.microsoft.com/office/drawing/2014/main" id="{A68CCD3C-7540-E241-A58C-7C9474568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5" name="Freeform 366">
                  <a:extLst>
                    <a:ext uri="{FF2B5EF4-FFF2-40B4-BE49-F238E27FC236}">
                      <a16:creationId xmlns:a16="http://schemas.microsoft.com/office/drawing/2014/main" id="{C94E50A2-44A8-404F-94A9-84D15DFF5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0" name="Group 367">
                <a:extLst>
                  <a:ext uri="{FF2B5EF4-FFF2-40B4-BE49-F238E27FC236}">
                    <a16:creationId xmlns:a16="http://schemas.microsoft.com/office/drawing/2014/main" id="{0E5D524B-7FA5-BD46-A759-E17504A2AB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582134">
                <a:off x="7656335" y="3725453"/>
                <a:ext cx="285566" cy="1171309"/>
                <a:chOff x="691" y="3197"/>
                <a:chExt cx="116" cy="576"/>
              </a:xfrm>
            </p:grpSpPr>
            <p:sp>
              <p:nvSpPr>
                <p:cNvPr id="62" name="Freeform 244">
                  <a:extLst>
                    <a:ext uri="{FF2B5EF4-FFF2-40B4-BE49-F238E27FC236}">
                      <a16:creationId xmlns:a16="http://schemas.microsoft.com/office/drawing/2014/main" id="{273BA9DC-1863-3240-B3FF-DD8319BF5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3" name="Freeform 366">
                  <a:extLst>
                    <a:ext uri="{FF2B5EF4-FFF2-40B4-BE49-F238E27FC236}">
                      <a16:creationId xmlns:a16="http://schemas.microsoft.com/office/drawing/2014/main" id="{6E8712A9-FCEC-1C4E-94D3-E1F24EE80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1" name="Group 367">
                <a:extLst>
                  <a:ext uri="{FF2B5EF4-FFF2-40B4-BE49-F238E27FC236}">
                    <a16:creationId xmlns:a16="http://schemas.microsoft.com/office/drawing/2014/main" id="{DEA17389-F6A5-CB40-8213-C841EDB40E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7291238" y="4342672"/>
                <a:ext cx="267506" cy="867380"/>
                <a:chOff x="691" y="3197"/>
                <a:chExt cx="116" cy="576"/>
              </a:xfrm>
            </p:grpSpPr>
            <p:sp>
              <p:nvSpPr>
                <p:cNvPr id="60" name="Freeform 244">
                  <a:extLst>
                    <a:ext uri="{FF2B5EF4-FFF2-40B4-BE49-F238E27FC236}">
                      <a16:creationId xmlns:a16="http://schemas.microsoft.com/office/drawing/2014/main" id="{21F26583-76CA-8346-8DFE-C9174F78A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1" name="Freeform 366">
                  <a:extLst>
                    <a:ext uri="{FF2B5EF4-FFF2-40B4-BE49-F238E27FC236}">
                      <a16:creationId xmlns:a16="http://schemas.microsoft.com/office/drawing/2014/main" id="{A9FB0BE7-EA1B-9C4B-A0DD-F1738174B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2" name="Group 367">
                <a:extLst>
                  <a:ext uri="{FF2B5EF4-FFF2-40B4-BE49-F238E27FC236}">
                    <a16:creationId xmlns:a16="http://schemas.microsoft.com/office/drawing/2014/main" id="{B7F930AC-AC58-9F45-967B-7585BD75AE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391373">
                <a:off x="6175939" y="3942446"/>
                <a:ext cx="289523" cy="1483044"/>
                <a:chOff x="691" y="3197"/>
                <a:chExt cx="116" cy="576"/>
              </a:xfrm>
            </p:grpSpPr>
            <p:sp>
              <p:nvSpPr>
                <p:cNvPr id="58" name="Freeform 244">
                  <a:extLst>
                    <a:ext uri="{FF2B5EF4-FFF2-40B4-BE49-F238E27FC236}">
                      <a16:creationId xmlns:a16="http://schemas.microsoft.com/office/drawing/2014/main" id="{25F632D1-587F-A74C-8187-C636B900C8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9" name="Freeform 366">
                  <a:extLst>
                    <a:ext uri="{FF2B5EF4-FFF2-40B4-BE49-F238E27FC236}">
                      <a16:creationId xmlns:a16="http://schemas.microsoft.com/office/drawing/2014/main" id="{AF3E51D5-7C5E-6D40-A746-BEDB7D45D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32F3389-E8F0-C849-A629-6AAE369498C7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" name="Group 324">
                <a:extLst>
                  <a:ext uri="{FF2B5EF4-FFF2-40B4-BE49-F238E27FC236}">
                    <a16:creationId xmlns:a16="http://schemas.microsoft.com/office/drawing/2014/main" id="{CA34F8E8-84B7-0B47-AA0D-2F1CFA4AE1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49" name="Group 125">
                  <a:extLst>
                    <a:ext uri="{FF2B5EF4-FFF2-40B4-BE49-F238E27FC236}">
                      <a16:creationId xmlns:a16="http://schemas.microsoft.com/office/drawing/2014/main" id="{66E09669-8B0D-C64F-86EC-F06C547BAF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1" name="Group 126">
                    <a:extLst>
                      <a:ext uri="{FF2B5EF4-FFF2-40B4-BE49-F238E27FC236}">
                        <a16:creationId xmlns:a16="http://schemas.microsoft.com/office/drawing/2014/main" id="{21C39CD1-1804-904A-A520-3C257BF59E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55" name="Line 127">
                      <a:extLst>
                        <a:ext uri="{FF2B5EF4-FFF2-40B4-BE49-F238E27FC236}">
                          <a16:creationId xmlns:a16="http://schemas.microsoft.com/office/drawing/2014/main" id="{666238EC-AA7B-1A47-BE9B-773ABEEBEE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6" name="Line 128">
                      <a:extLst>
                        <a:ext uri="{FF2B5EF4-FFF2-40B4-BE49-F238E27FC236}">
                          <a16:creationId xmlns:a16="http://schemas.microsoft.com/office/drawing/2014/main" id="{0FA5B007-113C-4D46-A082-DCF039944D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7" name="Line 129">
                      <a:extLst>
                        <a:ext uri="{FF2B5EF4-FFF2-40B4-BE49-F238E27FC236}">
                          <a16:creationId xmlns:a16="http://schemas.microsoft.com/office/drawing/2014/main" id="{C87EC7AF-BEE7-5244-AAAC-3F27D49DDBB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52" name="Line 130">
                    <a:extLst>
                      <a:ext uri="{FF2B5EF4-FFF2-40B4-BE49-F238E27FC236}">
                        <a16:creationId xmlns:a16="http://schemas.microsoft.com/office/drawing/2014/main" id="{73A082B6-EDF0-E243-B06B-DA9033A3F0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3" name="Line 130">
                    <a:extLst>
                      <a:ext uri="{FF2B5EF4-FFF2-40B4-BE49-F238E27FC236}">
                        <a16:creationId xmlns:a16="http://schemas.microsoft.com/office/drawing/2014/main" id="{F5C77F49-0CE5-9740-8889-D916CEFD1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4" name="Line 130">
                    <a:extLst>
                      <a:ext uri="{FF2B5EF4-FFF2-40B4-BE49-F238E27FC236}">
                        <a16:creationId xmlns:a16="http://schemas.microsoft.com/office/drawing/2014/main" id="{C3FCD384-CFE1-1645-B5EE-BEE0867198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0" name="Freeform 323">
                  <a:extLst>
                    <a:ext uri="{FF2B5EF4-FFF2-40B4-BE49-F238E27FC236}">
                      <a16:creationId xmlns:a16="http://schemas.microsoft.com/office/drawing/2014/main" id="{DEA5ACF9-B732-9948-9A4F-F3B17C25B4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5" name="Group 324">
                <a:extLst>
                  <a:ext uri="{FF2B5EF4-FFF2-40B4-BE49-F238E27FC236}">
                    <a16:creationId xmlns:a16="http://schemas.microsoft.com/office/drawing/2014/main" id="{89EFF36A-F92C-D141-9D01-D0452A637B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2269" y="2827641"/>
                <a:ext cx="1062039" cy="457200"/>
                <a:chOff x="2110" y="1699"/>
                <a:chExt cx="669" cy="288"/>
              </a:xfrm>
            </p:grpSpPr>
            <p:grpSp>
              <p:nvGrpSpPr>
                <p:cNvPr id="40" name="Group 125">
                  <a:extLst>
                    <a:ext uri="{FF2B5EF4-FFF2-40B4-BE49-F238E27FC236}">
                      <a16:creationId xmlns:a16="http://schemas.microsoft.com/office/drawing/2014/main" id="{C2750395-F6B5-8A49-9E36-2F2B761486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42" name="Group 126">
                    <a:extLst>
                      <a:ext uri="{FF2B5EF4-FFF2-40B4-BE49-F238E27FC236}">
                        <a16:creationId xmlns:a16="http://schemas.microsoft.com/office/drawing/2014/main" id="{8ABD3D9D-BBD1-C347-9F7C-3D6895072E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6" name="Line 127">
                      <a:extLst>
                        <a:ext uri="{FF2B5EF4-FFF2-40B4-BE49-F238E27FC236}">
                          <a16:creationId xmlns:a16="http://schemas.microsoft.com/office/drawing/2014/main" id="{23380187-CD38-974E-9B72-126AA14E0A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7" name="Line 128">
                      <a:extLst>
                        <a:ext uri="{FF2B5EF4-FFF2-40B4-BE49-F238E27FC236}">
                          <a16:creationId xmlns:a16="http://schemas.microsoft.com/office/drawing/2014/main" id="{27A8AD2D-7AFD-2744-A476-ECD767F8D09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8" name="Line 129">
                      <a:extLst>
                        <a:ext uri="{FF2B5EF4-FFF2-40B4-BE49-F238E27FC236}">
                          <a16:creationId xmlns:a16="http://schemas.microsoft.com/office/drawing/2014/main" id="{7FCDB376-D2FC-5B4D-8CB7-43DA4D6A2A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3" name="Line 130">
                    <a:extLst>
                      <a:ext uri="{FF2B5EF4-FFF2-40B4-BE49-F238E27FC236}">
                        <a16:creationId xmlns:a16="http://schemas.microsoft.com/office/drawing/2014/main" id="{1C80150E-F1DA-8441-9C29-A70360D3C8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7B8E5D53-1506-DC46-B8AB-A9BCC24295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47C6CA6F-99AD-B749-8774-2845BD08CA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41" name="Freeform 323">
                  <a:extLst>
                    <a:ext uri="{FF2B5EF4-FFF2-40B4-BE49-F238E27FC236}">
                      <a16:creationId xmlns:a16="http://schemas.microsoft.com/office/drawing/2014/main" id="{BE38F5AB-5FE3-094D-BCB9-82A0C919D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6" name="Group 324">
                <a:extLst>
                  <a:ext uri="{FF2B5EF4-FFF2-40B4-BE49-F238E27FC236}">
                    <a16:creationId xmlns:a16="http://schemas.microsoft.com/office/drawing/2014/main" id="{0AAC5800-C51A-4246-81C2-7DE4BBF29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31" name="Group 125">
                  <a:extLst>
                    <a:ext uri="{FF2B5EF4-FFF2-40B4-BE49-F238E27FC236}">
                      <a16:creationId xmlns:a16="http://schemas.microsoft.com/office/drawing/2014/main" id="{382949ED-E179-0848-9EE5-F8EB957819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3" name="Group 126">
                    <a:extLst>
                      <a:ext uri="{FF2B5EF4-FFF2-40B4-BE49-F238E27FC236}">
                        <a16:creationId xmlns:a16="http://schemas.microsoft.com/office/drawing/2014/main" id="{1C752702-4C13-2E43-8450-3C0BB1CE6C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37" name="Line 127">
                      <a:extLst>
                        <a:ext uri="{FF2B5EF4-FFF2-40B4-BE49-F238E27FC236}">
                          <a16:creationId xmlns:a16="http://schemas.microsoft.com/office/drawing/2014/main" id="{2320058A-C4E2-3943-BA42-CAC8F9F1731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8" name="Line 128">
                      <a:extLst>
                        <a:ext uri="{FF2B5EF4-FFF2-40B4-BE49-F238E27FC236}">
                          <a16:creationId xmlns:a16="http://schemas.microsoft.com/office/drawing/2014/main" id="{B38453EA-1512-3C44-90E1-64C69E05F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9" name="Line 129">
                      <a:extLst>
                        <a:ext uri="{FF2B5EF4-FFF2-40B4-BE49-F238E27FC236}">
                          <a16:creationId xmlns:a16="http://schemas.microsoft.com/office/drawing/2014/main" id="{F032A5CB-C479-FB4C-812D-833393A4EF6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34" name="Line 130">
                    <a:extLst>
                      <a:ext uri="{FF2B5EF4-FFF2-40B4-BE49-F238E27FC236}">
                        <a16:creationId xmlns:a16="http://schemas.microsoft.com/office/drawing/2014/main" id="{4454F33C-F6D4-804F-875E-4DA9159B2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35" name="Line 130">
                    <a:extLst>
                      <a:ext uri="{FF2B5EF4-FFF2-40B4-BE49-F238E27FC236}">
                        <a16:creationId xmlns:a16="http://schemas.microsoft.com/office/drawing/2014/main" id="{0709ED2E-9CDF-6845-9584-9461C0BAB1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36" name="Line 130">
                    <a:extLst>
                      <a:ext uri="{FF2B5EF4-FFF2-40B4-BE49-F238E27FC236}">
                        <a16:creationId xmlns:a16="http://schemas.microsoft.com/office/drawing/2014/main" id="{3AF585A1-D928-524F-9884-00BAF7D11A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2" name="Freeform 323">
                  <a:extLst>
                    <a:ext uri="{FF2B5EF4-FFF2-40B4-BE49-F238E27FC236}">
                      <a16:creationId xmlns:a16="http://schemas.microsoft.com/office/drawing/2014/main" id="{DFC81F20-7ADA-FD46-8631-599CA9EA2C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7" name="Group 324">
                <a:extLst>
                  <a:ext uri="{FF2B5EF4-FFF2-40B4-BE49-F238E27FC236}">
                    <a16:creationId xmlns:a16="http://schemas.microsoft.com/office/drawing/2014/main" id="{FC9BB3D7-22C1-654E-AEEA-5A59702074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22" name="Group 125">
                  <a:extLst>
                    <a:ext uri="{FF2B5EF4-FFF2-40B4-BE49-F238E27FC236}">
                      <a16:creationId xmlns:a16="http://schemas.microsoft.com/office/drawing/2014/main" id="{14EA0D84-40E0-3D49-BA3C-E9FE178614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4" name="Group 126">
                    <a:extLst>
                      <a:ext uri="{FF2B5EF4-FFF2-40B4-BE49-F238E27FC236}">
                        <a16:creationId xmlns:a16="http://schemas.microsoft.com/office/drawing/2014/main" id="{17484AB4-FD3B-6149-81EE-C7C00CA493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8" name="Line 127">
                      <a:extLst>
                        <a:ext uri="{FF2B5EF4-FFF2-40B4-BE49-F238E27FC236}">
                          <a16:creationId xmlns:a16="http://schemas.microsoft.com/office/drawing/2014/main" id="{92CB5EB4-4AD9-A64C-8284-938103DBE8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9" name="Line 128">
                      <a:extLst>
                        <a:ext uri="{FF2B5EF4-FFF2-40B4-BE49-F238E27FC236}">
                          <a16:creationId xmlns:a16="http://schemas.microsoft.com/office/drawing/2014/main" id="{D583EA70-E2AE-6C46-A712-110DBA0B171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0" name="Line 129">
                      <a:extLst>
                        <a:ext uri="{FF2B5EF4-FFF2-40B4-BE49-F238E27FC236}">
                          <a16:creationId xmlns:a16="http://schemas.microsoft.com/office/drawing/2014/main" id="{064C6094-C85A-3E4F-9026-6CF294233B7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5" name="Line 130">
                    <a:extLst>
                      <a:ext uri="{FF2B5EF4-FFF2-40B4-BE49-F238E27FC236}">
                        <a16:creationId xmlns:a16="http://schemas.microsoft.com/office/drawing/2014/main" id="{B2315853-F9A2-2C4D-96D8-0190B6EA76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" name="Line 130">
                    <a:extLst>
                      <a:ext uri="{FF2B5EF4-FFF2-40B4-BE49-F238E27FC236}">
                        <a16:creationId xmlns:a16="http://schemas.microsoft.com/office/drawing/2014/main" id="{83CB65CA-EC58-3F44-B247-D99CDDAC05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7" name="Line 130">
                    <a:extLst>
                      <a:ext uri="{FF2B5EF4-FFF2-40B4-BE49-F238E27FC236}">
                        <a16:creationId xmlns:a16="http://schemas.microsoft.com/office/drawing/2014/main" id="{FC2FDFAC-7FDB-C244-86A9-3536D5E33D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3" name="Freeform 323">
                  <a:extLst>
                    <a:ext uri="{FF2B5EF4-FFF2-40B4-BE49-F238E27FC236}">
                      <a16:creationId xmlns:a16="http://schemas.microsoft.com/office/drawing/2014/main" id="{48EBFC57-BC31-954B-9F6C-961852DD8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1B52EDD-A185-1E43-BA16-EF7C3E376F4F}"/>
                      </a:ext>
                    </a:extLst>
                  </p:cNvPr>
                  <p:cNvSpPr txBox="1"/>
                  <p:nvPr/>
                </p:nvSpPr>
                <p:spPr>
                  <a:xfrm>
                    <a:off x="6821960" y="3694361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1B52EDD-A185-1E43-BA16-EF7C3E376F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1960" y="3694361"/>
                    <a:ext cx="530402" cy="61527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7647" r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6B36C13-62D2-7941-9381-3D52802F1E97}"/>
                      </a:ext>
                    </a:extLst>
                  </p:cNvPr>
                  <p:cNvSpPr txBox="1"/>
                  <p:nvPr/>
                </p:nvSpPr>
                <p:spPr>
                  <a:xfrm>
                    <a:off x="7584124" y="3766567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6B36C13-62D2-7941-9381-3D52802F1E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4124" y="3766567"/>
                    <a:ext cx="530402" cy="61527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9B84121-576D-B54C-A7A8-1CF57F392FEB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059" y="4810263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9B84121-576D-B54C-A7A8-1CF57F392F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059" y="4810263"/>
                    <a:ext cx="530402" cy="61527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556" r="-5556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91BB17C-AE7B-EC48-962A-A2C73CFF9E83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182" y="4795590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91BB17C-AE7B-EC48-962A-A2C73CFF9E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182" y="4795590"/>
                    <a:ext cx="530402" cy="61527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0DCC251-645B-D343-ADBA-901D7A1ABE43}"/>
                </a:ext>
              </a:extLst>
            </p:cNvPr>
            <p:cNvGrpSpPr/>
            <p:nvPr/>
          </p:nvGrpSpPr>
          <p:grpSpPr>
            <a:xfrm>
              <a:off x="9835473" y="4615235"/>
              <a:ext cx="1390914" cy="963739"/>
              <a:chOff x="10439487" y="3811078"/>
              <a:chExt cx="1390914" cy="96373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73B872D5-8C50-5342-84BA-04EB19F2DFAC}"/>
                  </a:ext>
                </a:extLst>
              </p:cNvPr>
              <p:cNvSpPr/>
              <p:nvPr/>
            </p:nvSpPr>
            <p:spPr>
              <a:xfrm>
                <a:off x="10651475" y="3956893"/>
                <a:ext cx="761756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4C5A72D3-04DF-B346-88A6-620E3592FAC9}"/>
                  </a:ext>
                </a:extLst>
              </p:cNvPr>
              <p:cNvCxnSpPr/>
              <p:nvPr/>
            </p:nvCxnSpPr>
            <p:spPr>
              <a:xfrm>
                <a:off x="11570303" y="3868852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00482D9E-81DD-2141-9797-D840CCC94B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3" y="4514959"/>
                <a:ext cx="30759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CCF50D6-77B0-D541-B990-B8C1E4916E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02620" y="4103307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1855466D-EE65-974A-B94F-0B23F3DFA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155F00F-DD64-6849-B657-F4DCDA34DF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0934C4B-362D-D242-9277-F30E94FBE539}"/>
                  </a:ext>
                </a:extLst>
              </p:cNvPr>
              <p:cNvCxnSpPr/>
              <p:nvPr/>
            </p:nvCxnSpPr>
            <p:spPr>
              <a:xfrm>
                <a:off x="11038114" y="3918280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76D77DF-598E-044F-9A57-A560B3CDD912}"/>
                </a:ext>
              </a:extLst>
            </p:cNvPr>
            <p:cNvGrpSpPr/>
            <p:nvPr/>
          </p:nvGrpSpPr>
          <p:grpSpPr>
            <a:xfrm>
              <a:off x="8638393" y="2052861"/>
              <a:ext cx="1390914" cy="963739"/>
              <a:chOff x="10439487" y="3811078"/>
              <a:chExt cx="1390914" cy="963739"/>
            </a:xfrm>
          </p:grpSpPr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71B9A54D-5755-5044-9375-A0D8B7C78D78}"/>
                  </a:ext>
                </a:extLst>
              </p:cNvPr>
              <p:cNvSpPr/>
              <p:nvPr/>
            </p:nvSpPr>
            <p:spPr>
              <a:xfrm>
                <a:off x="10565493" y="4307344"/>
                <a:ext cx="997198" cy="44874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51C5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931CDD3F-909D-D941-BD9D-A0767B68C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59970" y="4294630"/>
                <a:ext cx="10333" cy="4801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FFC02983-4DED-A345-8C8A-D22B342A62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1" y="4648309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4E74C9FC-E0E1-304C-A232-26BF25FC3F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8676" y="4366968"/>
                <a:ext cx="45698" cy="24082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0B823404-03AD-9C44-AF15-71BDDC3E5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2896D7B0-A0B1-014D-A8BE-FC39CCD9D6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6F017A-F8DC-CF4C-8FA5-7CED529EAC7E}"/>
                  </a:ext>
                </a:extLst>
              </p:cNvPr>
              <p:cNvCxnSpPr/>
              <p:nvPr/>
            </p:nvCxnSpPr>
            <p:spPr>
              <a:xfrm>
                <a:off x="11008749" y="4294630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FBA91D0-3924-7846-9372-FBA7FA474F9D}"/>
                </a:ext>
              </a:extLst>
            </p:cNvPr>
            <p:cNvGrpSpPr/>
            <p:nvPr/>
          </p:nvGrpSpPr>
          <p:grpSpPr>
            <a:xfrm>
              <a:off x="10530153" y="2072898"/>
              <a:ext cx="1390914" cy="963739"/>
              <a:chOff x="10439487" y="3811078"/>
              <a:chExt cx="1390914" cy="963739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8609F89C-C94B-8041-A79C-E9B44B14DBD3}"/>
                  </a:ext>
                </a:extLst>
              </p:cNvPr>
              <p:cNvSpPr/>
              <p:nvPr/>
            </p:nvSpPr>
            <p:spPr>
              <a:xfrm>
                <a:off x="10565493" y="3951194"/>
                <a:ext cx="997198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650FD61C-73E3-AE40-ABA3-A5EB7DE28CB2}"/>
                  </a:ext>
                </a:extLst>
              </p:cNvPr>
              <p:cNvCxnSpPr/>
              <p:nvPr/>
            </p:nvCxnSpPr>
            <p:spPr>
              <a:xfrm>
                <a:off x="11570303" y="3868852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22BB8A56-C437-A047-93B2-287B5B52BB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2" y="4514959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02B42F8C-0ADD-FA4E-A1A1-CDAA60E1FD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02620" y="4103307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AC24CF6-7B30-F54B-AE61-864CF4C41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2C4C3C76-B7AD-934B-971E-D7B9CB6436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51582F3-10CB-5B48-B710-3504FE98F5A6}"/>
                  </a:ext>
                </a:extLst>
              </p:cNvPr>
              <p:cNvCxnSpPr/>
              <p:nvPr/>
            </p:nvCxnSpPr>
            <p:spPr>
              <a:xfrm>
                <a:off x="11038114" y="3918280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AD2507F-482B-9442-B4B7-B14D0F1B24A7}"/>
                </a:ext>
              </a:extLst>
            </p:cNvPr>
            <p:cNvGrpSpPr/>
            <p:nvPr/>
          </p:nvGrpSpPr>
          <p:grpSpPr>
            <a:xfrm>
              <a:off x="7598614" y="4511392"/>
              <a:ext cx="1390914" cy="963739"/>
              <a:chOff x="10439487" y="3811078"/>
              <a:chExt cx="1390914" cy="963739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D5337B76-C3E1-5B49-BADE-2CEDEC5823FA}"/>
                  </a:ext>
                </a:extLst>
              </p:cNvPr>
              <p:cNvSpPr/>
              <p:nvPr/>
            </p:nvSpPr>
            <p:spPr>
              <a:xfrm>
                <a:off x="10565493" y="4151554"/>
                <a:ext cx="997198" cy="604537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D83C000C-C34F-7E41-8D0A-B9DDFD45A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0303" y="4151554"/>
                <a:ext cx="0" cy="62326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5625E69-ADC8-7B4B-B337-2CD03D68C4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2" y="4514959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EAFB167-7F5C-F447-B305-7B7CF382EA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02620" y="4103307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810BCC9-B35C-394A-B9D0-20AC84F1B7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0A267D93-FC75-734B-BBE9-204BCAA6D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15722BF-4BFF-354B-BB11-CF8EAA460167}"/>
                  </a:ext>
                </a:extLst>
              </p:cNvPr>
              <p:cNvCxnSpPr/>
              <p:nvPr/>
            </p:nvCxnSpPr>
            <p:spPr>
              <a:xfrm>
                <a:off x="11024364" y="4109799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8B7B93A-E71D-3B47-9E04-8E615968509A}"/>
              </a:ext>
            </a:extLst>
          </p:cNvPr>
          <p:cNvSpPr/>
          <p:nvPr/>
        </p:nvSpPr>
        <p:spPr>
          <a:xfrm>
            <a:off x="1334443" y="1318756"/>
            <a:ext cx="9656298" cy="63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lnSpc>
                <a:spcPct val="115000"/>
              </a:lnSpc>
              <a:buSzPts val="1400"/>
            </a:pPr>
            <a:r>
              <a:rPr lang="en-US" sz="1600" dirty="0"/>
              <a:t>Each of the signals in an RSD event carries a lot of information (</a:t>
            </a:r>
            <a:r>
              <a:rPr lang="en-US" sz="1600" b="1" dirty="0"/>
              <a:t>amplitude, derivative, width</a:t>
            </a:r>
            <a:r>
              <a:rPr lang="en-US" sz="1600" dirty="0"/>
              <a:t>) that can be exploited to perform very accurate x-y-t reconstruction.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E7D263E-9344-9741-9995-8A42D10F1F52}"/>
              </a:ext>
            </a:extLst>
          </p:cNvPr>
          <p:cNvSpPr txBox="1"/>
          <p:nvPr/>
        </p:nvSpPr>
        <p:spPr>
          <a:xfrm>
            <a:off x="6468271" y="2552678"/>
            <a:ext cx="5465821" cy="257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Analytic sharing laws are not able to capture all this information</a:t>
            </a:r>
          </a:p>
          <a:p>
            <a:pPr>
              <a:lnSpc>
                <a:spcPct val="130000"/>
              </a:lnSpc>
            </a:pPr>
            <a:endParaRPr lang="en-US" b="1" dirty="0"/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Need to use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b="1" dirty="0">
                <a:sym typeface="Wingdings" pitchFamily="2" charset="2"/>
              </a:rPr>
              <a:t>Multiple sampling front-end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b="1" dirty="0">
                <a:sym typeface="Wingdings" pitchFamily="2" charset="2"/>
              </a:rPr>
              <a:t>Machine learning algorithm trained with real data, no need to have a “sharing law”</a:t>
            </a:r>
            <a:endParaRPr lang="en-US" b="1" dirty="0"/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EC905664-0D81-2C42-AAD2-860896DB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99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“1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m” project 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37E8B1F-08C9-4C4D-B616-8A0BCF697680}"/>
              </a:ext>
            </a:extLst>
          </p:cNvPr>
          <p:cNvGrpSpPr/>
          <p:nvPr/>
        </p:nvGrpSpPr>
        <p:grpSpPr>
          <a:xfrm>
            <a:off x="1348154" y="820613"/>
            <a:ext cx="10272864" cy="4365659"/>
            <a:chOff x="-206573" y="1062319"/>
            <a:chExt cx="12120668" cy="4932850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41BE394-DB3A-0B44-AA18-9BD005529A3F}"/>
                </a:ext>
              </a:extLst>
            </p:cNvPr>
            <p:cNvGrpSpPr/>
            <p:nvPr/>
          </p:nvGrpSpPr>
          <p:grpSpPr>
            <a:xfrm>
              <a:off x="-154603" y="2755166"/>
              <a:ext cx="3915053" cy="1452588"/>
              <a:chOff x="2253781" y="2685908"/>
              <a:chExt cx="9667286" cy="3722915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998DC5E4-520B-6F46-BFFF-1C233CCB3B90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290" name="Cube 289">
                  <a:extLst>
                    <a:ext uri="{FF2B5EF4-FFF2-40B4-BE49-F238E27FC236}">
                      <a16:creationId xmlns:a16="http://schemas.microsoft.com/office/drawing/2014/main" id="{A1CA218E-C543-A14A-BAF9-518DAF01BDC1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1" name="Parallelogram 290">
                  <a:extLst>
                    <a:ext uri="{FF2B5EF4-FFF2-40B4-BE49-F238E27FC236}">
                      <a16:creationId xmlns:a16="http://schemas.microsoft.com/office/drawing/2014/main" id="{1947BFD2-BE68-454B-A518-6A32D905A7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292" name="Parallelogram 291">
                  <a:extLst>
                    <a:ext uri="{FF2B5EF4-FFF2-40B4-BE49-F238E27FC236}">
                      <a16:creationId xmlns:a16="http://schemas.microsoft.com/office/drawing/2014/main" id="{72400C7C-B9D9-744E-9E9A-3956F5F8C06C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293" name="Parallelogram 292">
                  <a:extLst>
                    <a:ext uri="{FF2B5EF4-FFF2-40B4-BE49-F238E27FC236}">
                      <a16:creationId xmlns:a16="http://schemas.microsoft.com/office/drawing/2014/main" id="{4AA02A90-CA35-4A41-9EE7-5A2CB743FBB2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51C5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294" name="Parallelogram 293">
                  <a:extLst>
                    <a:ext uri="{FF2B5EF4-FFF2-40B4-BE49-F238E27FC236}">
                      <a16:creationId xmlns:a16="http://schemas.microsoft.com/office/drawing/2014/main" id="{23922774-C5C8-8449-8CA4-CB7B1C65F0FE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33" name="Group 367">
                <a:extLst>
                  <a:ext uri="{FF2B5EF4-FFF2-40B4-BE49-F238E27FC236}">
                    <a16:creationId xmlns:a16="http://schemas.microsoft.com/office/drawing/2014/main" id="{758830CA-5139-9F40-9884-EB149D3BDB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6692385" y="3696775"/>
                <a:ext cx="184150" cy="914400"/>
                <a:chOff x="691" y="3197"/>
                <a:chExt cx="116" cy="576"/>
              </a:xfrm>
            </p:grpSpPr>
            <p:sp>
              <p:nvSpPr>
                <p:cNvPr id="288" name="Freeform 244">
                  <a:extLst>
                    <a:ext uri="{FF2B5EF4-FFF2-40B4-BE49-F238E27FC236}">
                      <a16:creationId xmlns:a16="http://schemas.microsoft.com/office/drawing/2014/main" id="{E3C2DA6F-F1EF-D147-9929-E2CE5B532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9" name="Freeform 366">
                  <a:extLst>
                    <a:ext uri="{FF2B5EF4-FFF2-40B4-BE49-F238E27FC236}">
                      <a16:creationId xmlns:a16="http://schemas.microsoft.com/office/drawing/2014/main" id="{28577A46-BD7B-024E-9B76-42CAA2374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4" name="Group 367">
                <a:extLst>
                  <a:ext uri="{FF2B5EF4-FFF2-40B4-BE49-F238E27FC236}">
                    <a16:creationId xmlns:a16="http://schemas.microsoft.com/office/drawing/2014/main" id="{6CBEF990-02B0-9542-85F5-84638B4388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582134">
                <a:off x="7656335" y="3725453"/>
                <a:ext cx="285566" cy="1171309"/>
                <a:chOff x="691" y="3197"/>
                <a:chExt cx="116" cy="576"/>
              </a:xfrm>
            </p:grpSpPr>
            <p:sp>
              <p:nvSpPr>
                <p:cNvPr id="286" name="Freeform 244">
                  <a:extLst>
                    <a:ext uri="{FF2B5EF4-FFF2-40B4-BE49-F238E27FC236}">
                      <a16:creationId xmlns:a16="http://schemas.microsoft.com/office/drawing/2014/main" id="{778C78CF-81BD-744E-AA6B-C43541738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7" name="Freeform 366">
                  <a:extLst>
                    <a:ext uri="{FF2B5EF4-FFF2-40B4-BE49-F238E27FC236}">
                      <a16:creationId xmlns:a16="http://schemas.microsoft.com/office/drawing/2014/main" id="{4F776445-769D-5544-946C-2CB593620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5" name="Group 367">
                <a:extLst>
                  <a:ext uri="{FF2B5EF4-FFF2-40B4-BE49-F238E27FC236}">
                    <a16:creationId xmlns:a16="http://schemas.microsoft.com/office/drawing/2014/main" id="{A8FAC551-9724-7142-94B1-84674AB814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7291238" y="4342672"/>
                <a:ext cx="267506" cy="867380"/>
                <a:chOff x="691" y="3197"/>
                <a:chExt cx="116" cy="576"/>
              </a:xfrm>
            </p:grpSpPr>
            <p:sp>
              <p:nvSpPr>
                <p:cNvPr id="284" name="Freeform 244">
                  <a:extLst>
                    <a:ext uri="{FF2B5EF4-FFF2-40B4-BE49-F238E27FC236}">
                      <a16:creationId xmlns:a16="http://schemas.microsoft.com/office/drawing/2014/main" id="{58A11F86-6E9D-854F-A848-DB1EF7E30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5" name="Freeform 366">
                  <a:extLst>
                    <a:ext uri="{FF2B5EF4-FFF2-40B4-BE49-F238E27FC236}">
                      <a16:creationId xmlns:a16="http://schemas.microsoft.com/office/drawing/2014/main" id="{739340FE-1208-4346-8D9B-4C8E9B08C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6" name="Group 367">
                <a:extLst>
                  <a:ext uri="{FF2B5EF4-FFF2-40B4-BE49-F238E27FC236}">
                    <a16:creationId xmlns:a16="http://schemas.microsoft.com/office/drawing/2014/main" id="{0193EAAF-14B0-8F49-B23E-0966DDD75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391373">
                <a:off x="6175939" y="3942446"/>
                <a:ext cx="289523" cy="1483044"/>
                <a:chOff x="691" y="3197"/>
                <a:chExt cx="116" cy="576"/>
              </a:xfrm>
            </p:grpSpPr>
            <p:sp>
              <p:nvSpPr>
                <p:cNvPr id="282" name="Freeform 244">
                  <a:extLst>
                    <a:ext uri="{FF2B5EF4-FFF2-40B4-BE49-F238E27FC236}">
                      <a16:creationId xmlns:a16="http://schemas.microsoft.com/office/drawing/2014/main" id="{F7194600-05A6-5049-AFAC-C7A0577DC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3" name="Freeform 366">
                  <a:extLst>
                    <a:ext uri="{FF2B5EF4-FFF2-40B4-BE49-F238E27FC236}">
                      <a16:creationId xmlns:a16="http://schemas.microsoft.com/office/drawing/2014/main" id="{F4B2E7F2-1EF1-314B-A1E8-02AF346851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3A40354D-F639-5A45-879A-4A2845110F3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8" name="Group 324">
                <a:extLst>
                  <a:ext uri="{FF2B5EF4-FFF2-40B4-BE49-F238E27FC236}">
                    <a16:creationId xmlns:a16="http://schemas.microsoft.com/office/drawing/2014/main" id="{1BFF141D-7B1E-F74F-8CE3-4B6A938148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273" name="Group 125">
                  <a:extLst>
                    <a:ext uri="{FF2B5EF4-FFF2-40B4-BE49-F238E27FC236}">
                      <a16:creationId xmlns:a16="http://schemas.microsoft.com/office/drawing/2014/main" id="{645D4099-9FDD-E64A-AE03-10B0AE9B84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75" name="Group 126">
                    <a:extLst>
                      <a:ext uri="{FF2B5EF4-FFF2-40B4-BE49-F238E27FC236}">
                        <a16:creationId xmlns:a16="http://schemas.microsoft.com/office/drawing/2014/main" id="{AD428451-E02C-2F44-8AF1-FD766246F7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79" name="Line 127">
                      <a:extLst>
                        <a:ext uri="{FF2B5EF4-FFF2-40B4-BE49-F238E27FC236}">
                          <a16:creationId xmlns:a16="http://schemas.microsoft.com/office/drawing/2014/main" id="{AEE0F610-2F0D-9549-AE78-9B08B52B2D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0" name="Line 128">
                      <a:extLst>
                        <a:ext uri="{FF2B5EF4-FFF2-40B4-BE49-F238E27FC236}">
                          <a16:creationId xmlns:a16="http://schemas.microsoft.com/office/drawing/2014/main" id="{1C6C5E89-EEAF-0A4D-8AC7-3BB3A282AF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1" name="Line 129">
                      <a:extLst>
                        <a:ext uri="{FF2B5EF4-FFF2-40B4-BE49-F238E27FC236}">
                          <a16:creationId xmlns:a16="http://schemas.microsoft.com/office/drawing/2014/main" id="{0F5F857F-6A01-8B40-B844-8DD1DF1CE42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76" name="Line 130">
                    <a:extLst>
                      <a:ext uri="{FF2B5EF4-FFF2-40B4-BE49-F238E27FC236}">
                        <a16:creationId xmlns:a16="http://schemas.microsoft.com/office/drawing/2014/main" id="{CD7536AF-B5F2-CD43-9DAD-386C02B991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77" name="Line 130">
                    <a:extLst>
                      <a:ext uri="{FF2B5EF4-FFF2-40B4-BE49-F238E27FC236}">
                        <a16:creationId xmlns:a16="http://schemas.microsoft.com/office/drawing/2014/main" id="{7AE4916B-C173-4647-9045-C2212D29F9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78" name="Line 130">
                    <a:extLst>
                      <a:ext uri="{FF2B5EF4-FFF2-40B4-BE49-F238E27FC236}">
                        <a16:creationId xmlns:a16="http://schemas.microsoft.com/office/drawing/2014/main" id="{25312847-1B02-AE43-84A7-D8BF8185B4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74" name="Freeform 323">
                  <a:extLst>
                    <a:ext uri="{FF2B5EF4-FFF2-40B4-BE49-F238E27FC236}">
                      <a16:creationId xmlns:a16="http://schemas.microsoft.com/office/drawing/2014/main" id="{5E820492-7651-4442-BF35-776145B21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9" name="Group 324">
                <a:extLst>
                  <a:ext uri="{FF2B5EF4-FFF2-40B4-BE49-F238E27FC236}">
                    <a16:creationId xmlns:a16="http://schemas.microsoft.com/office/drawing/2014/main" id="{AED2D2AC-A0F8-A04D-90CC-F9E61B9A5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2269" y="2827641"/>
                <a:ext cx="1062039" cy="457200"/>
                <a:chOff x="2110" y="1699"/>
                <a:chExt cx="669" cy="288"/>
              </a:xfrm>
            </p:grpSpPr>
            <p:grpSp>
              <p:nvGrpSpPr>
                <p:cNvPr id="264" name="Group 125">
                  <a:extLst>
                    <a:ext uri="{FF2B5EF4-FFF2-40B4-BE49-F238E27FC236}">
                      <a16:creationId xmlns:a16="http://schemas.microsoft.com/office/drawing/2014/main" id="{12F3C8F8-70D5-0042-AA57-7F361FCDEE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66" name="Group 126">
                    <a:extLst>
                      <a:ext uri="{FF2B5EF4-FFF2-40B4-BE49-F238E27FC236}">
                        <a16:creationId xmlns:a16="http://schemas.microsoft.com/office/drawing/2014/main" id="{BA3E701F-0AE4-3042-B137-82390A986E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70" name="Line 127">
                      <a:extLst>
                        <a:ext uri="{FF2B5EF4-FFF2-40B4-BE49-F238E27FC236}">
                          <a16:creationId xmlns:a16="http://schemas.microsoft.com/office/drawing/2014/main" id="{BC16A66E-861D-A04A-8489-BBAE3EEF93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1" name="Line 128">
                      <a:extLst>
                        <a:ext uri="{FF2B5EF4-FFF2-40B4-BE49-F238E27FC236}">
                          <a16:creationId xmlns:a16="http://schemas.microsoft.com/office/drawing/2014/main" id="{144FF1F8-F66F-B947-8717-11B32FCF5C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2" name="Line 129">
                      <a:extLst>
                        <a:ext uri="{FF2B5EF4-FFF2-40B4-BE49-F238E27FC236}">
                          <a16:creationId xmlns:a16="http://schemas.microsoft.com/office/drawing/2014/main" id="{C49B0AC7-1678-0C43-B394-7605FDE8FE6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67" name="Line 130">
                    <a:extLst>
                      <a:ext uri="{FF2B5EF4-FFF2-40B4-BE49-F238E27FC236}">
                        <a16:creationId xmlns:a16="http://schemas.microsoft.com/office/drawing/2014/main" id="{7AF2CF85-9BB4-A84B-B846-79EF5195B4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8" name="Line 130">
                    <a:extLst>
                      <a:ext uri="{FF2B5EF4-FFF2-40B4-BE49-F238E27FC236}">
                        <a16:creationId xmlns:a16="http://schemas.microsoft.com/office/drawing/2014/main" id="{AFC1F2E3-EF42-8B44-B017-A178B59495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9" name="Line 130">
                    <a:extLst>
                      <a:ext uri="{FF2B5EF4-FFF2-40B4-BE49-F238E27FC236}">
                        <a16:creationId xmlns:a16="http://schemas.microsoft.com/office/drawing/2014/main" id="{4C916FE4-BE88-934A-A703-497444353A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65" name="Freeform 323">
                  <a:extLst>
                    <a:ext uri="{FF2B5EF4-FFF2-40B4-BE49-F238E27FC236}">
                      <a16:creationId xmlns:a16="http://schemas.microsoft.com/office/drawing/2014/main" id="{B8A75765-A259-C04E-8B33-3E7032D6C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40" name="Group 324">
                <a:extLst>
                  <a:ext uri="{FF2B5EF4-FFF2-40B4-BE49-F238E27FC236}">
                    <a16:creationId xmlns:a16="http://schemas.microsoft.com/office/drawing/2014/main" id="{2CE8CC71-9B58-C34C-8612-1EC5D0B6B2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255" name="Group 125">
                  <a:extLst>
                    <a:ext uri="{FF2B5EF4-FFF2-40B4-BE49-F238E27FC236}">
                      <a16:creationId xmlns:a16="http://schemas.microsoft.com/office/drawing/2014/main" id="{B7207353-B97D-A74C-8DB7-832C85F87E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57" name="Group 126">
                    <a:extLst>
                      <a:ext uri="{FF2B5EF4-FFF2-40B4-BE49-F238E27FC236}">
                        <a16:creationId xmlns:a16="http://schemas.microsoft.com/office/drawing/2014/main" id="{F0D71DEC-E407-8648-BEAA-D54D47A0E3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61" name="Line 127">
                      <a:extLst>
                        <a:ext uri="{FF2B5EF4-FFF2-40B4-BE49-F238E27FC236}">
                          <a16:creationId xmlns:a16="http://schemas.microsoft.com/office/drawing/2014/main" id="{595472D1-021F-9F4F-B1D5-6B964BDDB6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2" name="Line 128">
                      <a:extLst>
                        <a:ext uri="{FF2B5EF4-FFF2-40B4-BE49-F238E27FC236}">
                          <a16:creationId xmlns:a16="http://schemas.microsoft.com/office/drawing/2014/main" id="{63B1A530-302C-2848-A59E-E5588008C5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3" name="Line 129">
                      <a:extLst>
                        <a:ext uri="{FF2B5EF4-FFF2-40B4-BE49-F238E27FC236}">
                          <a16:creationId xmlns:a16="http://schemas.microsoft.com/office/drawing/2014/main" id="{B6475560-B485-1A4F-94BB-2B0A3F982B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58" name="Line 130">
                    <a:extLst>
                      <a:ext uri="{FF2B5EF4-FFF2-40B4-BE49-F238E27FC236}">
                        <a16:creationId xmlns:a16="http://schemas.microsoft.com/office/drawing/2014/main" id="{701DE4BB-B72B-E040-9A43-B44D3CB000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59" name="Line 130">
                    <a:extLst>
                      <a:ext uri="{FF2B5EF4-FFF2-40B4-BE49-F238E27FC236}">
                        <a16:creationId xmlns:a16="http://schemas.microsoft.com/office/drawing/2014/main" id="{E267618D-1619-DC44-92AA-AA3DFEB31B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0" name="Line 130">
                    <a:extLst>
                      <a:ext uri="{FF2B5EF4-FFF2-40B4-BE49-F238E27FC236}">
                        <a16:creationId xmlns:a16="http://schemas.microsoft.com/office/drawing/2014/main" id="{D704852E-0C98-1F46-B2FF-31C0805D54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56" name="Freeform 323">
                  <a:extLst>
                    <a:ext uri="{FF2B5EF4-FFF2-40B4-BE49-F238E27FC236}">
                      <a16:creationId xmlns:a16="http://schemas.microsoft.com/office/drawing/2014/main" id="{3CD6F859-D01A-0C49-9A0E-C4D695A81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41" name="Group 324">
                <a:extLst>
                  <a:ext uri="{FF2B5EF4-FFF2-40B4-BE49-F238E27FC236}">
                    <a16:creationId xmlns:a16="http://schemas.microsoft.com/office/drawing/2014/main" id="{89BF0F8F-F908-D34C-B971-97C056DE1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246" name="Group 125">
                  <a:extLst>
                    <a:ext uri="{FF2B5EF4-FFF2-40B4-BE49-F238E27FC236}">
                      <a16:creationId xmlns:a16="http://schemas.microsoft.com/office/drawing/2014/main" id="{699EB2F7-3524-2B4D-A4EE-0EF1C71B81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48" name="Group 126">
                    <a:extLst>
                      <a:ext uri="{FF2B5EF4-FFF2-40B4-BE49-F238E27FC236}">
                        <a16:creationId xmlns:a16="http://schemas.microsoft.com/office/drawing/2014/main" id="{396657C0-7F72-D844-8920-A37AC0A5DB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52" name="Line 127">
                      <a:extLst>
                        <a:ext uri="{FF2B5EF4-FFF2-40B4-BE49-F238E27FC236}">
                          <a16:creationId xmlns:a16="http://schemas.microsoft.com/office/drawing/2014/main" id="{6450E1EA-E02F-9F48-8E6E-27B4C480C4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3" name="Line 128">
                      <a:extLst>
                        <a:ext uri="{FF2B5EF4-FFF2-40B4-BE49-F238E27FC236}">
                          <a16:creationId xmlns:a16="http://schemas.microsoft.com/office/drawing/2014/main" id="{DFB86CCF-9E4A-7F4C-837A-E521F8B0EC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4" name="Line 129">
                      <a:extLst>
                        <a:ext uri="{FF2B5EF4-FFF2-40B4-BE49-F238E27FC236}">
                          <a16:creationId xmlns:a16="http://schemas.microsoft.com/office/drawing/2014/main" id="{3D593596-DCA0-E543-B265-09C95600D6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49" name="Line 130">
                    <a:extLst>
                      <a:ext uri="{FF2B5EF4-FFF2-40B4-BE49-F238E27FC236}">
                        <a16:creationId xmlns:a16="http://schemas.microsoft.com/office/drawing/2014/main" id="{445482E0-35E6-494C-913D-095FB210FE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50" name="Line 130">
                    <a:extLst>
                      <a:ext uri="{FF2B5EF4-FFF2-40B4-BE49-F238E27FC236}">
                        <a16:creationId xmlns:a16="http://schemas.microsoft.com/office/drawing/2014/main" id="{8BB4ABCD-2216-E241-9EA6-EC4F6341B2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51" name="Line 130">
                    <a:extLst>
                      <a:ext uri="{FF2B5EF4-FFF2-40B4-BE49-F238E27FC236}">
                        <a16:creationId xmlns:a16="http://schemas.microsoft.com/office/drawing/2014/main" id="{C103264F-453C-144F-B71B-9AE09E0FDC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47" name="Freeform 323">
                  <a:extLst>
                    <a:ext uri="{FF2B5EF4-FFF2-40B4-BE49-F238E27FC236}">
                      <a16:creationId xmlns:a16="http://schemas.microsoft.com/office/drawing/2014/main" id="{C46C8435-3555-7A42-95E4-7F89A73462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B8EE968E-BD83-BD45-91F6-FD18512AF30F}"/>
                      </a:ext>
                    </a:extLst>
                  </p:cNvPr>
                  <p:cNvSpPr txBox="1"/>
                  <p:nvPr/>
                </p:nvSpPr>
                <p:spPr>
                  <a:xfrm>
                    <a:off x="6821961" y="3694362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B8EE968E-BD83-BD45-91F6-FD18512AF3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1961" y="3694362"/>
                    <a:ext cx="572753" cy="63727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1765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E7CA8D87-CBBD-9142-A873-81523A6EBC30}"/>
                      </a:ext>
                    </a:extLst>
                  </p:cNvPr>
                  <p:cNvSpPr txBox="1"/>
                  <p:nvPr/>
                </p:nvSpPr>
                <p:spPr>
                  <a:xfrm>
                    <a:off x="7584124" y="3766567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E7CA8D87-CBBD-9142-A873-81523A6EBC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4124" y="3766567"/>
                    <a:ext cx="572753" cy="63727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500" r="-6250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4" name="TextBox 243">
                    <a:extLst>
                      <a:ext uri="{FF2B5EF4-FFF2-40B4-BE49-F238E27FC236}">
                        <a16:creationId xmlns:a16="http://schemas.microsoft.com/office/drawing/2014/main" id="{5944D123-12B4-8940-BA74-760EE0CA3EA0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059" y="4810264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4" name="TextBox 243">
                    <a:extLst>
                      <a:ext uri="{FF2B5EF4-FFF2-40B4-BE49-F238E27FC236}">
                        <a16:creationId xmlns:a16="http://schemas.microsoft.com/office/drawing/2014/main" id="{5944D123-12B4-8940-BA74-760EE0CA3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059" y="4810264"/>
                    <a:ext cx="572753" cy="63727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007E6189-A4EF-4B4E-B5EB-6C079C63DBD7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182" y="4795591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007E6189-A4EF-4B4E-B5EB-6C079C63D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182" y="4795591"/>
                    <a:ext cx="572753" cy="63727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000" r="-6667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89DC963-5D06-D641-A127-AC1D299B73D1}"/>
                </a:ext>
              </a:extLst>
            </p:cNvPr>
            <p:cNvGrpSpPr/>
            <p:nvPr/>
          </p:nvGrpSpPr>
          <p:grpSpPr>
            <a:xfrm>
              <a:off x="1727313" y="3890866"/>
              <a:ext cx="4460769" cy="1316929"/>
              <a:chOff x="2645081" y="4168199"/>
              <a:chExt cx="4460769" cy="1316929"/>
            </a:xfrm>
          </p:grpSpPr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B538BD71-FB40-5348-874A-CD54B60C28CF}"/>
                  </a:ext>
                </a:extLst>
              </p:cNvPr>
              <p:cNvSpPr/>
              <p:nvPr/>
            </p:nvSpPr>
            <p:spPr>
              <a:xfrm>
                <a:off x="2857069" y="4667204"/>
                <a:ext cx="761756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E4700DAC-27FB-3E4F-9554-71C90E0D3FAE}"/>
                  </a:ext>
                </a:extLst>
              </p:cNvPr>
              <p:cNvCxnSpPr/>
              <p:nvPr/>
            </p:nvCxnSpPr>
            <p:spPr>
              <a:xfrm>
                <a:off x="3775897" y="4579163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26F46EF0-40C1-4048-B5D2-F2C44AAC71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53077" y="5225270"/>
                <a:ext cx="30759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CEED8395-F62E-8A40-ACF1-50983A6202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8214" y="4813618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DA1E7EAC-7512-5F42-ADE8-2392D5569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5081" y="5466403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85ECA0B8-1546-2D41-852A-C5E6F91149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5989" y="4521389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A01E0AD-1869-3448-88E0-1C93B906F004}"/>
                  </a:ext>
                </a:extLst>
              </p:cNvPr>
              <p:cNvCxnSpPr/>
              <p:nvPr/>
            </p:nvCxnSpPr>
            <p:spPr>
              <a:xfrm>
                <a:off x="3243708" y="4628591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4E878C7-CDDF-064C-A2D3-1BC50A2A26D3}"/>
                  </a:ext>
                </a:extLst>
              </p:cNvPr>
              <p:cNvSpPr/>
              <p:nvPr/>
            </p:nvSpPr>
            <p:spPr>
              <a:xfrm>
                <a:off x="6494365" y="4168199"/>
                <a:ext cx="611485" cy="580837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45FD9E2-4F1A-5844-BE2D-5C98DBF0D87E}"/>
                </a:ext>
              </a:extLst>
            </p:cNvPr>
            <p:cNvGrpSpPr/>
            <p:nvPr/>
          </p:nvGrpSpPr>
          <p:grpSpPr>
            <a:xfrm>
              <a:off x="530233" y="1681682"/>
              <a:ext cx="5716363" cy="963739"/>
              <a:chOff x="1448001" y="1959015"/>
              <a:chExt cx="5716363" cy="963739"/>
            </a:xfrm>
          </p:grpSpPr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64BB1AF0-C358-E546-AEC4-88207D7556E1}"/>
                  </a:ext>
                </a:extLst>
              </p:cNvPr>
              <p:cNvSpPr/>
              <p:nvPr/>
            </p:nvSpPr>
            <p:spPr>
              <a:xfrm>
                <a:off x="1574007" y="2455281"/>
                <a:ext cx="997198" cy="44874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51C5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id="{83F96CF0-48C0-954B-8778-1F0B9C5F5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8484" y="2442567"/>
                <a:ext cx="10333" cy="4801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B1C51BF3-A5B1-B149-BADE-D59A27D801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5995" y="2796246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id="{FB1C2F28-1B2B-9B43-9D81-7A200C1028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90" y="2514905"/>
                <a:ext cx="45698" cy="24082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id="{08DA4033-3887-CD46-8830-FB9E58D8F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001" y="2904029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7C521823-BF2E-A24F-9F29-D6A037A4E6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8909" y="1959015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F67F3184-A620-4B47-9507-5809BA606FBE}"/>
                  </a:ext>
                </a:extLst>
              </p:cNvPr>
              <p:cNvCxnSpPr/>
              <p:nvPr/>
            </p:nvCxnSpPr>
            <p:spPr>
              <a:xfrm>
                <a:off x="2017263" y="2442567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5D9CA177-455D-C741-A748-4A76FE8E7AF8}"/>
                  </a:ext>
                </a:extLst>
              </p:cNvPr>
              <p:cNvSpPr/>
              <p:nvPr/>
            </p:nvSpPr>
            <p:spPr>
              <a:xfrm>
                <a:off x="6348856" y="2234079"/>
                <a:ext cx="815508" cy="254899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51C5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39CB34F4-317B-E740-9C08-E9A902672C17}"/>
                </a:ext>
              </a:extLst>
            </p:cNvPr>
            <p:cNvGrpSpPr/>
            <p:nvPr/>
          </p:nvGrpSpPr>
          <p:grpSpPr>
            <a:xfrm>
              <a:off x="2421993" y="1701719"/>
              <a:ext cx="3840287" cy="1266633"/>
              <a:chOff x="3339761" y="1979052"/>
              <a:chExt cx="3840287" cy="1266633"/>
            </a:xfrm>
          </p:grpSpPr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594239E3-975D-FC45-BB6F-04AB5C06DB48}"/>
                  </a:ext>
                </a:extLst>
              </p:cNvPr>
              <p:cNvSpPr/>
              <p:nvPr/>
            </p:nvSpPr>
            <p:spPr>
              <a:xfrm>
                <a:off x="3465767" y="2119168"/>
                <a:ext cx="997198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8E2CDD46-9451-814C-B795-CD60273C20C1}"/>
                  </a:ext>
                </a:extLst>
              </p:cNvPr>
              <p:cNvCxnSpPr/>
              <p:nvPr/>
            </p:nvCxnSpPr>
            <p:spPr>
              <a:xfrm>
                <a:off x="4470577" y="2036826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>
                <a:extLst>
                  <a:ext uri="{FF2B5EF4-FFF2-40B4-BE49-F238E27FC236}">
                    <a16:creationId xmlns:a16="http://schemas.microsoft.com/office/drawing/2014/main" id="{44CA59CD-D5E5-2040-B47C-4AB98929FD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47756" y="2682933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>
                <a:extLst>
                  <a:ext uri="{FF2B5EF4-FFF2-40B4-BE49-F238E27FC236}">
                    <a16:creationId xmlns:a16="http://schemas.microsoft.com/office/drawing/2014/main" id="{F789D3FF-9F0A-184B-9650-848B52307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94" y="2271281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>
                <a:extLst>
                  <a:ext uri="{FF2B5EF4-FFF2-40B4-BE49-F238E27FC236}">
                    <a16:creationId xmlns:a16="http://schemas.microsoft.com/office/drawing/2014/main" id="{59F1C21C-C3F0-FF43-8BCD-D4C4759D8F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9761" y="2924066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F758A08B-4195-D84B-87B3-32AD8C4A15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0669" y="1979052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76B28AD-17DB-8C48-A17F-0903F98BF425}"/>
                  </a:ext>
                </a:extLst>
              </p:cNvPr>
              <p:cNvCxnSpPr/>
              <p:nvPr/>
            </p:nvCxnSpPr>
            <p:spPr>
              <a:xfrm>
                <a:off x="3938388" y="2086254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369B04E9-AE00-2342-BDF4-A8212246436C}"/>
                  </a:ext>
                </a:extLst>
              </p:cNvPr>
              <p:cNvSpPr/>
              <p:nvPr/>
            </p:nvSpPr>
            <p:spPr>
              <a:xfrm>
                <a:off x="6460671" y="2744650"/>
                <a:ext cx="719377" cy="501035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8A0003EE-C313-0043-930B-FED7E3211FA3}"/>
                </a:ext>
              </a:extLst>
            </p:cNvPr>
            <p:cNvGrpSpPr/>
            <p:nvPr/>
          </p:nvGrpSpPr>
          <p:grpSpPr>
            <a:xfrm>
              <a:off x="-104258" y="3425895"/>
              <a:ext cx="6437996" cy="1769399"/>
              <a:chOff x="408222" y="3611886"/>
              <a:chExt cx="6437996" cy="1769399"/>
            </a:xfrm>
          </p:grpSpPr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95782086-657B-C34C-A881-331EF1B4A5D2}"/>
                  </a:ext>
                </a:extLst>
              </p:cNvPr>
              <p:cNvSpPr/>
              <p:nvPr/>
            </p:nvSpPr>
            <p:spPr>
              <a:xfrm>
                <a:off x="534228" y="4758022"/>
                <a:ext cx="997198" cy="604537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A3573507-CA25-2A46-BC88-66FD3088C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9038" y="4758022"/>
                <a:ext cx="0" cy="62326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708360DA-26B3-1141-842D-1781627F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6217" y="5121427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0B4CD7FA-0C14-7F44-9837-3A468243F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1355" y="4709775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id="{0D8C0FD4-7040-7C4D-AB4A-CF754EE70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222" y="5362560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354CB9A9-98A1-724D-83BB-57E0EA4FCF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130" y="4417546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92BC1968-C268-6A41-AD11-54412DDFBA93}"/>
                  </a:ext>
                </a:extLst>
              </p:cNvPr>
              <p:cNvCxnSpPr/>
              <p:nvPr/>
            </p:nvCxnSpPr>
            <p:spPr>
              <a:xfrm>
                <a:off x="993099" y="4716267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1D66FB66-BE39-1149-8945-33A26AFF3C0C}"/>
                  </a:ext>
                </a:extLst>
              </p:cNvPr>
              <p:cNvSpPr/>
              <p:nvPr/>
            </p:nvSpPr>
            <p:spPr>
              <a:xfrm>
                <a:off x="6009369" y="3611886"/>
                <a:ext cx="836849" cy="389131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FF8E3E7-671B-624E-AFC6-9819193E76F8}"/>
                </a:ext>
              </a:extLst>
            </p:cNvPr>
            <p:cNvGrpSpPr/>
            <p:nvPr/>
          </p:nvGrpSpPr>
          <p:grpSpPr>
            <a:xfrm>
              <a:off x="4693937" y="1926048"/>
              <a:ext cx="1885055" cy="648161"/>
              <a:chOff x="5611705" y="2203381"/>
              <a:chExt cx="1885055" cy="648161"/>
            </a:xfrm>
          </p:grpSpPr>
          <p:sp>
            <p:nvSpPr>
              <p:cNvPr id="198" name="Line 55">
                <a:extLst>
                  <a:ext uri="{FF2B5EF4-FFF2-40B4-BE49-F238E27FC236}">
                    <a16:creationId xmlns:a16="http://schemas.microsoft.com/office/drawing/2014/main" id="{A6388A3A-5450-0E41-BF92-17B6E79B3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11705" y="2531252"/>
                <a:ext cx="1885055" cy="0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9" name="AutoShape 56">
                <a:extLst>
                  <a:ext uri="{FF2B5EF4-FFF2-40B4-BE49-F238E27FC236}">
                    <a16:creationId xmlns:a16="http://schemas.microsoft.com/office/drawing/2014/main" id="{E8E1D761-F2F5-3C41-8E3E-B0795332B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697447" y="2309053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 dirty="0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84F458B-1CE7-1448-9106-55502115BFB2}"/>
                </a:ext>
              </a:extLst>
            </p:cNvPr>
            <p:cNvGrpSpPr/>
            <p:nvPr/>
          </p:nvGrpSpPr>
          <p:grpSpPr>
            <a:xfrm>
              <a:off x="4704772" y="2679368"/>
              <a:ext cx="1874220" cy="648161"/>
              <a:chOff x="5622540" y="2956701"/>
              <a:chExt cx="1874220" cy="648161"/>
            </a:xfrm>
          </p:grpSpPr>
          <p:sp>
            <p:nvSpPr>
              <p:cNvPr id="196" name="Line 55">
                <a:extLst>
                  <a:ext uri="{FF2B5EF4-FFF2-40B4-BE49-F238E27FC236}">
                    <a16:creationId xmlns:a16="http://schemas.microsoft.com/office/drawing/2014/main" id="{C818F6A2-F363-9C46-A0CC-A64045C12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2540" y="3281748"/>
                <a:ext cx="1874220" cy="50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7" name="AutoShape 56">
                <a:extLst>
                  <a:ext uri="{FF2B5EF4-FFF2-40B4-BE49-F238E27FC236}">
                    <a16:creationId xmlns:a16="http://schemas.microsoft.com/office/drawing/2014/main" id="{CEE4F214-F0FB-AB4B-9531-81C4F216F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694662" y="3062373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1527175-962C-474C-8B51-543EF35FABC7}"/>
                </a:ext>
              </a:extLst>
            </p:cNvPr>
            <p:cNvGrpSpPr/>
            <p:nvPr/>
          </p:nvGrpSpPr>
          <p:grpSpPr>
            <a:xfrm>
              <a:off x="4704772" y="3419226"/>
              <a:ext cx="1894965" cy="648161"/>
              <a:chOff x="5622540" y="3696559"/>
              <a:chExt cx="1894965" cy="648161"/>
            </a:xfrm>
          </p:grpSpPr>
          <p:sp>
            <p:nvSpPr>
              <p:cNvPr id="194" name="Line 55">
                <a:extLst>
                  <a:ext uri="{FF2B5EF4-FFF2-40B4-BE49-F238E27FC236}">
                    <a16:creationId xmlns:a16="http://schemas.microsoft.com/office/drawing/2014/main" id="{AC111E2C-0C05-D049-AE62-1226EF675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2540" y="4022358"/>
                <a:ext cx="1894965" cy="1094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5" name="AutoShape 56">
                <a:extLst>
                  <a:ext uri="{FF2B5EF4-FFF2-40B4-BE49-F238E27FC236}">
                    <a16:creationId xmlns:a16="http://schemas.microsoft.com/office/drawing/2014/main" id="{31F4FB5F-2F19-D943-ADE4-CA559C3B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687253" y="3802231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5AA28AD-378D-E443-9C67-16304F350071}"/>
                </a:ext>
              </a:extLst>
            </p:cNvPr>
            <p:cNvGrpSpPr/>
            <p:nvPr/>
          </p:nvGrpSpPr>
          <p:grpSpPr>
            <a:xfrm>
              <a:off x="4757498" y="4133523"/>
              <a:ext cx="1842239" cy="648161"/>
              <a:chOff x="5675266" y="4410856"/>
              <a:chExt cx="1842239" cy="648161"/>
            </a:xfrm>
          </p:grpSpPr>
          <p:sp>
            <p:nvSpPr>
              <p:cNvPr id="192" name="Line 55">
                <a:extLst>
                  <a:ext uri="{FF2B5EF4-FFF2-40B4-BE49-F238E27FC236}">
                    <a16:creationId xmlns:a16="http://schemas.microsoft.com/office/drawing/2014/main" id="{CDF4041C-7574-AB48-A4DF-53B12A4A6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5266" y="4751208"/>
                <a:ext cx="1842239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3" name="AutoShape 56">
                <a:extLst>
                  <a:ext uri="{FF2B5EF4-FFF2-40B4-BE49-F238E27FC236}">
                    <a16:creationId xmlns:a16="http://schemas.microsoft.com/office/drawing/2014/main" id="{68083739-957F-354C-B2E6-F31117C83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700043" y="4516528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FAF93F6-E912-6A4C-B9BE-26DBBF872C69}"/>
                </a:ext>
              </a:extLst>
            </p:cNvPr>
            <p:cNvGrpSpPr/>
            <p:nvPr/>
          </p:nvGrpSpPr>
          <p:grpSpPr>
            <a:xfrm>
              <a:off x="5516192" y="1983489"/>
              <a:ext cx="654918" cy="269804"/>
              <a:chOff x="6258395" y="2201640"/>
              <a:chExt cx="654918" cy="269804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1165B36-382C-1B46-AABF-A518153A4668}"/>
                  </a:ext>
                </a:extLst>
              </p:cNvPr>
              <p:cNvSpPr/>
              <p:nvPr/>
            </p:nvSpPr>
            <p:spPr>
              <a:xfrm>
                <a:off x="6258395" y="2423317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6B87C8F1-A372-8F40-85A5-13A15A5C409C}"/>
                  </a:ext>
                </a:extLst>
              </p:cNvPr>
              <p:cNvSpPr/>
              <p:nvPr/>
            </p:nvSpPr>
            <p:spPr>
              <a:xfrm>
                <a:off x="6393558" y="2332030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2254723F-4FC4-E048-883E-485217D36270}"/>
                  </a:ext>
                </a:extLst>
              </p:cNvPr>
              <p:cNvSpPr/>
              <p:nvPr/>
            </p:nvSpPr>
            <p:spPr>
              <a:xfrm>
                <a:off x="6463697" y="2201640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F4EDCDB-EB65-9E47-9A9B-137884C03F42}"/>
                  </a:ext>
                </a:extLst>
              </p:cNvPr>
              <p:cNvSpPr/>
              <p:nvPr/>
            </p:nvSpPr>
            <p:spPr>
              <a:xfrm>
                <a:off x="6606202" y="2240797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55F741A5-3145-784E-9D11-827FADF3B085}"/>
                  </a:ext>
                </a:extLst>
              </p:cNvPr>
              <p:cNvSpPr/>
              <p:nvPr/>
            </p:nvSpPr>
            <p:spPr>
              <a:xfrm>
                <a:off x="6724719" y="2352389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21362393-8BF2-004B-A3CE-E8CD0F79002E}"/>
                  </a:ext>
                </a:extLst>
              </p:cNvPr>
              <p:cNvSpPr/>
              <p:nvPr/>
            </p:nvSpPr>
            <p:spPr>
              <a:xfrm>
                <a:off x="6860525" y="2407354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DDDE106-BFBF-D443-9FC4-A6B6A439E9BA}"/>
                </a:ext>
              </a:extLst>
            </p:cNvPr>
            <p:cNvGrpSpPr/>
            <p:nvPr/>
          </p:nvGrpSpPr>
          <p:grpSpPr>
            <a:xfrm>
              <a:off x="5574468" y="2580384"/>
              <a:ext cx="654918" cy="423406"/>
              <a:chOff x="6316671" y="2798535"/>
              <a:chExt cx="654918" cy="423406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23FC0040-9FAD-D74E-B7BC-8B0EB2159121}"/>
                  </a:ext>
                </a:extLst>
              </p:cNvPr>
              <p:cNvSpPr/>
              <p:nvPr/>
            </p:nvSpPr>
            <p:spPr>
              <a:xfrm>
                <a:off x="6316671" y="3173814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F42ACE7-C22F-794C-93D6-58CE8CC62FCA}"/>
                  </a:ext>
                </a:extLst>
              </p:cNvPr>
              <p:cNvSpPr/>
              <p:nvPr/>
            </p:nvSpPr>
            <p:spPr>
              <a:xfrm>
                <a:off x="6451834" y="3082527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D005334-BA8C-BC47-A6E7-08915182B98F}"/>
                  </a:ext>
                </a:extLst>
              </p:cNvPr>
              <p:cNvSpPr/>
              <p:nvPr/>
            </p:nvSpPr>
            <p:spPr>
              <a:xfrm>
                <a:off x="6513269" y="2862519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212CDFF9-BC33-A844-AA03-69EC0EE87797}"/>
                  </a:ext>
                </a:extLst>
              </p:cNvPr>
              <p:cNvSpPr/>
              <p:nvPr/>
            </p:nvSpPr>
            <p:spPr>
              <a:xfrm>
                <a:off x="6661451" y="2798535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03AD869-2C4E-9F40-9C98-1B3C4F49377A}"/>
                  </a:ext>
                </a:extLst>
              </p:cNvPr>
              <p:cNvSpPr/>
              <p:nvPr/>
            </p:nvSpPr>
            <p:spPr>
              <a:xfrm>
                <a:off x="6776756" y="3078713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82DE3F9D-CF6A-7844-A88D-25BFE4EC5F51}"/>
                  </a:ext>
                </a:extLst>
              </p:cNvPr>
              <p:cNvSpPr/>
              <p:nvPr/>
            </p:nvSpPr>
            <p:spPr>
              <a:xfrm>
                <a:off x="6918801" y="3157851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45EEF03-6141-7644-9CAD-8B93081836AE}"/>
                </a:ext>
              </a:extLst>
            </p:cNvPr>
            <p:cNvGrpSpPr/>
            <p:nvPr/>
          </p:nvGrpSpPr>
          <p:grpSpPr>
            <a:xfrm>
              <a:off x="5579959" y="3404730"/>
              <a:ext cx="654918" cy="359422"/>
              <a:chOff x="6322162" y="3622881"/>
              <a:chExt cx="654918" cy="359422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275665F-DADE-3D44-A43A-1C0FF832F23D}"/>
                  </a:ext>
                </a:extLst>
              </p:cNvPr>
              <p:cNvSpPr/>
              <p:nvPr/>
            </p:nvSpPr>
            <p:spPr>
              <a:xfrm>
                <a:off x="6322162" y="3934176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E7A23045-9E70-B148-B4F8-E75954D6D6E2}"/>
                  </a:ext>
                </a:extLst>
              </p:cNvPr>
              <p:cNvSpPr/>
              <p:nvPr/>
            </p:nvSpPr>
            <p:spPr>
              <a:xfrm>
                <a:off x="6457325" y="3842889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1EB71DE-0A68-664D-9ECB-E9B88DCC6703}"/>
                  </a:ext>
                </a:extLst>
              </p:cNvPr>
              <p:cNvSpPr/>
              <p:nvPr/>
            </p:nvSpPr>
            <p:spPr>
              <a:xfrm>
                <a:off x="6518760" y="3622881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7F49BEE5-D556-4147-8AA4-D4625FC2BA95}"/>
                  </a:ext>
                </a:extLst>
              </p:cNvPr>
              <p:cNvSpPr/>
              <p:nvPr/>
            </p:nvSpPr>
            <p:spPr>
              <a:xfrm>
                <a:off x="6673921" y="3633228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443D6FCA-22DC-E44A-8694-6D9B707212D9}"/>
                  </a:ext>
                </a:extLst>
              </p:cNvPr>
              <p:cNvSpPr/>
              <p:nvPr/>
            </p:nvSpPr>
            <p:spPr>
              <a:xfrm>
                <a:off x="6782233" y="3826362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79B12346-5B18-4D42-8FDE-81F582D6D1AF}"/>
                  </a:ext>
                </a:extLst>
              </p:cNvPr>
              <p:cNvSpPr/>
              <p:nvPr/>
            </p:nvSpPr>
            <p:spPr>
              <a:xfrm>
                <a:off x="6924292" y="3918213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0A60B986-5121-4248-BE2B-61ABB0BBD901}"/>
                </a:ext>
              </a:extLst>
            </p:cNvPr>
            <p:cNvGrpSpPr/>
            <p:nvPr/>
          </p:nvGrpSpPr>
          <p:grpSpPr>
            <a:xfrm>
              <a:off x="5582857" y="4083560"/>
              <a:ext cx="654918" cy="420201"/>
              <a:chOff x="6325060" y="4301711"/>
              <a:chExt cx="654918" cy="420201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02787C3-B37D-7F4E-B3CC-C6E356741879}"/>
                  </a:ext>
                </a:extLst>
              </p:cNvPr>
              <p:cNvSpPr/>
              <p:nvPr/>
            </p:nvSpPr>
            <p:spPr>
              <a:xfrm>
                <a:off x="6325060" y="4673785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0278894-0199-F347-B90B-291354E3F567}"/>
                  </a:ext>
                </a:extLst>
              </p:cNvPr>
              <p:cNvSpPr/>
              <p:nvPr/>
            </p:nvSpPr>
            <p:spPr>
              <a:xfrm>
                <a:off x="6460223" y="4582498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D5E92FC-8ADD-EF46-B667-783D9143EBAC}"/>
                  </a:ext>
                </a:extLst>
              </p:cNvPr>
              <p:cNvSpPr/>
              <p:nvPr/>
            </p:nvSpPr>
            <p:spPr>
              <a:xfrm>
                <a:off x="6511946" y="4301711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668C089B-7499-B843-9CA4-E5C459E1849F}"/>
                  </a:ext>
                </a:extLst>
              </p:cNvPr>
              <p:cNvSpPr/>
              <p:nvPr/>
            </p:nvSpPr>
            <p:spPr>
              <a:xfrm>
                <a:off x="6676819" y="4427378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A1EF48F-90B8-D848-BC41-6A1B276CDBEC}"/>
                  </a:ext>
                </a:extLst>
              </p:cNvPr>
              <p:cNvSpPr/>
              <p:nvPr/>
            </p:nvSpPr>
            <p:spPr>
              <a:xfrm>
                <a:off x="6785131" y="4604467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B65A116E-B609-6040-AC1A-3E4D441F5EA2}"/>
                  </a:ext>
                </a:extLst>
              </p:cNvPr>
              <p:cNvSpPr/>
              <p:nvPr/>
            </p:nvSpPr>
            <p:spPr>
              <a:xfrm>
                <a:off x="6927190" y="4667446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FD49FA70-7701-FF41-94E5-74A2B6CAE08F}"/>
                </a:ext>
              </a:extLst>
            </p:cNvPr>
            <p:cNvCxnSpPr>
              <a:cxnSpLocks/>
            </p:cNvCxnSpPr>
            <p:nvPr/>
          </p:nvCxnSpPr>
          <p:spPr>
            <a:xfrm>
              <a:off x="4272798" y="5218837"/>
              <a:ext cx="0" cy="63483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489F4B7-7B33-C543-BF22-ACEADFD5A9D6}"/>
                </a:ext>
              </a:extLst>
            </p:cNvPr>
            <p:cNvCxnSpPr>
              <a:cxnSpLocks/>
            </p:cNvCxnSpPr>
            <p:nvPr/>
          </p:nvCxnSpPr>
          <p:spPr>
            <a:xfrm>
              <a:off x="7061167" y="5218837"/>
              <a:ext cx="0" cy="63483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EE165-F4D4-0842-B9A8-096035AD69D8}"/>
                </a:ext>
              </a:extLst>
            </p:cNvPr>
            <p:cNvSpPr txBox="1"/>
            <p:nvPr/>
          </p:nvSpPr>
          <p:spPr>
            <a:xfrm>
              <a:off x="1385416" y="5312091"/>
              <a:ext cx="579129" cy="466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(1)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C2268D06-719D-A844-82C8-6F0BFAB605C2}"/>
                </a:ext>
              </a:extLst>
            </p:cNvPr>
            <p:cNvSpPr txBox="1"/>
            <p:nvPr/>
          </p:nvSpPr>
          <p:spPr>
            <a:xfrm>
              <a:off x="5518425" y="5312091"/>
              <a:ext cx="579129" cy="466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(2)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96BDF52-EE18-5640-9BA4-4A2771B614D8}"/>
                </a:ext>
              </a:extLst>
            </p:cNvPr>
            <p:cNvSpPr txBox="1"/>
            <p:nvPr/>
          </p:nvSpPr>
          <p:spPr>
            <a:xfrm>
              <a:off x="8959327" y="5312091"/>
              <a:ext cx="579129" cy="466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(3)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F1FFA9-702E-CD43-AF64-1E6FAD21527A}"/>
                </a:ext>
              </a:extLst>
            </p:cNvPr>
            <p:cNvGrpSpPr/>
            <p:nvPr/>
          </p:nvGrpSpPr>
          <p:grpSpPr>
            <a:xfrm>
              <a:off x="7400193" y="2084195"/>
              <a:ext cx="4513902" cy="2531275"/>
              <a:chOff x="8044483" y="2481915"/>
              <a:chExt cx="4513902" cy="2531275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D80402D-9C68-4740-9405-2FED3DB4D7BA}"/>
                  </a:ext>
                </a:extLst>
              </p:cNvPr>
              <p:cNvSpPr/>
              <p:nvPr/>
            </p:nvSpPr>
            <p:spPr>
              <a:xfrm>
                <a:off x="8044483" y="2481915"/>
                <a:ext cx="2843777" cy="253127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ight Arrow 162">
                <a:extLst>
                  <a:ext uri="{FF2B5EF4-FFF2-40B4-BE49-F238E27FC236}">
                    <a16:creationId xmlns:a16="http://schemas.microsoft.com/office/drawing/2014/main" id="{023185E9-EB64-E040-80CB-75001894A116}"/>
                  </a:ext>
                </a:extLst>
              </p:cNvPr>
              <p:cNvSpPr/>
              <p:nvPr/>
            </p:nvSpPr>
            <p:spPr>
              <a:xfrm>
                <a:off x="10985390" y="3243793"/>
                <a:ext cx="1572995" cy="1216945"/>
              </a:xfrm>
              <a:prstGeom prst="rightArrow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Position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Time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CF33E6B1-2808-F545-B1BF-46B48B86965F}"/>
                  </a:ext>
                </a:extLst>
              </p:cNvPr>
              <p:cNvSpPr txBox="1"/>
              <p:nvPr/>
            </p:nvSpPr>
            <p:spPr>
              <a:xfrm>
                <a:off x="8715870" y="2664894"/>
                <a:ext cx="1212727" cy="42615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600" b="1" dirty="0"/>
                  <a:t>Samples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AF89E9B-9415-3541-BB3F-687ED4D71CB1}"/>
                  </a:ext>
                </a:extLst>
              </p:cNvPr>
              <p:cNvSpPr txBox="1"/>
              <p:nvPr/>
            </p:nvSpPr>
            <p:spPr>
              <a:xfrm>
                <a:off x="8159916" y="3697886"/>
                <a:ext cx="2334291" cy="114950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ym typeface="Wingdings" pitchFamily="2" charset="2"/>
                  </a:rPr>
                  <a:t>Machine Learning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ym typeface="Wingdings" pitchFamily="2" charset="2"/>
                  </a:rPr>
                  <a:t>Reconstruction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ym typeface="Wingdings" pitchFamily="2" charset="2"/>
                  </a:rPr>
                  <a:t>code</a:t>
                </a:r>
              </a:p>
            </p:txBody>
          </p:sp>
          <p:sp>
            <p:nvSpPr>
              <p:cNvPr id="166" name="Down Arrow 165">
                <a:extLst>
                  <a:ext uri="{FF2B5EF4-FFF2-40B4-BE49-F238E27FC236}">
                    <a16:creationId xmlns:a16="http://schemas.microsoft.com/office/drawing/2014/main" id="{889D39A5-9035-BF40-AF11-B86548D26C55}"/>
                  </a:ext>
                </a:extLst>
              </p:cNvPr>
              <p:cNvSpPr/>
              <p:nvPr/>
            </p:nvSpPr>
            <p:spPr>
              <a:xfrm>
                <a:off x="9155410" y="3211282"/>
                <a:ext cx="363977" cy="428686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Down Arrow 166">
                <a:extLst>
                  <a:ext uri="{FF2B5EF4-FFF2-40B4-BE49-F238E27FC236}">
                    <a16:creationId xmlns:a16="http://schemas.microsoft.com/office/drawing/2014/main" id="{2252ABCA-DE3C-964B-A9C3-9BE66A572093}"/>
                  </a:ext>
                </a:extLst>
              </p:cNvPr>
              <p:cNvSpPr/>
              <p:nvPr/>
            </p:nvSpPr>
            <p:spPr>
              <a:xfrm rot="16200000">
                <a:off x="10491929" y="3551183"/>
                <a:ext cx="363977" cy="428686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7A5DE0A-11F1-C44C-9809-C8A4CCE4B906}"/>
                </a:ext>
              </a:extLst>
            </p:cNvPr>
            <p:cNvSpPr/>
            <p:nvPr/>
          </p:nvSpPr>
          <p:spPr>
            <a:xfrm>
              <a:off x="-206573" y="1062319"/>
              <a:ext cx="12120668" cy="4932850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6B9C8C1-316C-ED4B-87A6-A273D6EF6BB9}"/>
              </a:ext>
            </a:extLst>
          </p:cNvPr>
          <p:cNvSpPr txBox="1"/>
          <p:nvPr/>
        </p:nvSpPr>
        <p:spPr>
          <a:xfrm>
            <a:off x="2014297" y="5400491"/>
            <a:ext cx="1374094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RSD sensor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CD2CC844-85F2-114E-AA72-DF0CBCB75CCF}"/>
              </a:ext>
            </a:extLst>
          </p:cNvPr>
          <p:cNvSpPr txBox="1"/>
          <p:nvPr/>
        </p:nvSpPr>
        <p:spPr>
          <a:xfrm>
            <a:off x="4909828" y="5253392"/>
            <a:ext cx="2720826" cy="149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Multiple sampling frontend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Simplest design: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 Time-over-threshold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9237E974-CE1A-5649-99C3-57FE2103A759}"/>
              </a:ext>
            </a:extLst>
          </p:cNvPr>
          <p:cNvSpPr txBox="1"/>
          <p:nvPr/>
        </p:nvSpPr>
        <p:spPr>
          <a:xfrm>
            <a:off x="7795263" y="5337496"/>
            <a:ext cx="3339853" cy="113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Multi-inputs regression task</a:t>
            </a:r>
          </a:p>
          <a:p>
            <a:pPr algn="ctr">
              <a:lnSpc>
                <a:spcPct val="130000"/>
              </a:lnSpc>
            </a:pPr>
            <a:r>
              <a:rPr lang="en-US" b="1" dirty="0"/>
              <a:t>Trained using laser and beam test data</a:t>
            </a:r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EF58EE31-6A63-DC44-913E-CDCBC380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5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D9DAF97-DCC1-1441-B5CD-B1063C2603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469" y="1049523"/>
            <a:ext cx="3221472" cy="2720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949FD-98C7-A349-B58E-957D885A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0BCF3-A326-D649-829C-E4A56C4BC6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AB77C4CC-5AE8-BE49-93B4-73F00CE1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resolution: the geometry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96EA8-676C-AF40-8D89-B20460760913}"/>
              </a:ext>
            </a:extLst>
          </p:cNvPr>
          <p:cNvSpPr txBox="1"/>
          <p:nvPr/>
        </p:nvSpPr>
        <p:spPr>
          <a:xfrm>
            <a:off x="711563" y="1289823"/>
            <a:ext cx="6655788" cy="257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In a squared pixel geometry, </a:t>
            </a:r>
            <a:r>
              <a:rPr lang="en-US" b="1" dirty="0"/>
              <a:t>4 pads are necessary to obtain optimal resolution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/>
              <a:t>When only 3 pads are used</a:t>
            </a:r>
            <a:r>
              <a:rPr lang="en-US" dirty="0"/>
              <a:t>, the reconstructed position is “pulled away” from the missing pad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/>
              <a:t>When 2 pads are used</a:t>
            </a:r>
            <a:r>
              <a:rPr lang="en-US" dirty="0"/>
              <a:t>,  the hit position cannot be determined 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299FCB-821C-D146-AC4B-27C6F148CAC6}"/>
              </a:ext>
            </a:extLst>
          </p:cNvPr>
          <p:cNvSpPr/>
          <p:nvPr/>
        </p:nvSpPr>
        <p:spPr>
          <a:xfrm>
            <a:off x="7169241" y="707919"/>
            <a:ext cx="439415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100 – 200 Number of pads used in reconstruction</a:t>
            </a:r>
          </a:p>
          <a:p>
            <a:r>
              <a:rPr lang="en-US" sz="1400" b="1" dirty="0"/>
              <a:t>Amplitude = 120 mV, min amplitude = 15 mV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594294-6465-BD48-ACA3-E2B4EF3504A0}"/>
              </a:ext>
            </a:extLst>
          </p:cNvPr>
          <p:cNvCxnSpPr>
            <a:cxnSpLocks/>
          </p:cNvCxnSpPr>
          <p:nvPr/>
        </p:nvCxnSpPr>
        <p:spPr>
          <a:xfrm flipV="1">
            <a:off x="6794205" y="2436087"/>
            <a:ext cx="1988288" cy="443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C92697-4171-EC44-8DC5-2B3A8B94BE60}"/>
              </a:ext>
            </a:extLst>
          </p:cNvPr>
          <p:cNvCxnSpPr>
            <a:cxnSpLocks/>
          </p:cNvCxnSpPr>
          <p:nvPr/>
        </p:nvCxnSpPr>
        <p:spPr>
          <a:xfrm flipV="1">
            <a:off x="7182961" y="1999144"/>
            <a:ext cx="1493206" cy="30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6144C1-8367-7B42-88FD-C027031AD697}"/>
              </a:ext>
            </a:extLst>
          </p:cNvPr>
          <p:cNvGrpSpPr/>
          <p:nvPr/>
        </p:nvGrpSpPr>
        <p:grpSpPr>
          <a:xfrm>
            <a:off x="615326" y="3898698"/>
            <a:ext cx="10792123" cy="2814671"/>
            <a:chOff x="615326" y="3898698"/>
            <a:chExt cx="10792123" cy="281467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0615DE-F494-9E49-A9D6-F1A0B7517D7A}"/>
                </a:ext>
              </a:extLst>
            </p:cNvPr>
            <p:cNvSpPr/>
            <p:nvPr/>
          </p:nvSpPr>
          <p:spPr>
            <a:xfrm>
              <a:off x="615326" y="4442681"/>
              <a:ext cx="6854143" cy="2214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Solution: 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r>
                <a:rPr lang="en-US" dirty="0"/>
                <a:t>Use triangular geometry, with equidistant pads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r>
                <a:rPr lang="en-US" dirty="0"/>
                <a:t>In triangular geometry, </a:t>
              </a:r>
              <a:r>
                <a:rPr lang="en-US" b="1" dirty="0"/>
                <a:t>3 pads are necessary to obtain optimal resolution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r>
                <a:rPr lang="en-US" b="1" dirty="0"/>
                <a:t>No region with 2 pads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endParaRPr lang="en-US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158FE4-020F-9F4A-B140-331EE9872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402" y="4221329"/>
              <a:ext cx="3325365" cy="249204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DA530C-6082-C449-B9F7-B8D82798C983}"/>
                </a:ext>
              </a:extLst>
            </p:cNvPr>
            <p:cNvSpPr/>
            <p:nvPr/>
          </p:nvSpPr>
          <p:spPr>
            <a:xfrm>
              <a:off x="7013297" y="3898698"/>
              <a:ext cx="439415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100 – 200 Number of pads used in reconstruction</a:t>
              </a:r>
            </a:p>
            <a:p>
              <a:r>
                <a:rPr lang="en-US" sz="1400" b="1" dirty="0"/>
                <a:t>Amplitude = 120 mV, min amplitude = 15 mV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6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949FD-98C7-A349-B58E-957D885A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0BCF3-A326-D649-829C-E4A56C4BC6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FABCFF5-98AD-A04D-AB93-B11435C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resolution: the metal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AB2D5-642D-8F42-B847-A32AFF8DBA7F}"/>
              </a:ext>
            </a:extLst>
          </p:cNvPr>
          <p:cNvSpPr txBox="1"/>
          <p:nvPr/>
        </p:nvSpPr>
        <p:spPr>
          <a:xfrm>
            <a:off x="654141" y="698134"/>
            <a:ext cx="10087547" cy="165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800000"/>
                </a:solidFill>
              </a:rPr>
              <a:t>Lessons learnt: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dirty="0"/>
              <a:t>Very good position resolution  (~ 3-5 um) even with large pixels (~100 – 200 um)  can be achieved exploiting charge sharing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dirty="0"/>
              <a:t>The traditional “squared geometry” leads to  a position-dependent space resolution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dirty="0"/>
              <a:t>Large metal pads prevent good hit localization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818747-5F5E-8449-8014-3F9D7A24084B}"/>
              </a:ext>
            </a:extLst>
          </p:cNvPr>
          <p:cNvGrpSpPr/>
          <p:nvPr/>
        </p:nvGrpSpPr>
        <p:grpSpPr>
          <a:xfrm>
            <a:off x="1157739" y="3634364"/>
            <a:ext cx="3827720" cy="3094755"/>
            <a:chOff x="1052623" y="3363823"/>
            <a:chExt cx="3827720" cy="30947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66071F-D2D2-8B42-8351-19C7A6A7B273}"/>
                </a:ext>
              </a:extLst>
            </p:cNvPr>
            <p:cNvSpPr/>
            <p:nvPr/>
          </p:nvSpPr>
          <p:spPr>
            <a:xfrm>
              <a:off x="1052623" y="3363825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D26A91-682F-CF44-80A3-6B5FB97F04DE}"/>
                </a:ext>
              </a:extLst>
            </p:cNvPr>
            <p:cNvSpPr/>
            <p:nvPr/>
          </p:nvSpPr>
          <p:spPr>
            <a:xfrm>
              <a:off x="2693581" y="3363824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7A26EA-F59C-394F-8F01-A755B6463762}"/>
                </a:ext>
              </a:extLst>
            </p:cNvPr>
            <p:cNvSpPr/>
            <p:nvPr/>
          </p:nvSpPr>
          <p:spPr>
            <a:xfrm>
              <a:off x="4334539" y="3363823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301922-6FA4-1448-8042-B8E915BCEC82}"/>
                </a:ext>
              </a:extLst>
            </p:cNvPr>
            <p:cNvSpPr/>
            <p:nvPr/>
          </p:nvSpPr>
          <p:spPr>
            <a:xfrm>
              <a:off x="1059711" y="4626091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842995-531B-F34A-B9CC-CA1E4198956F}"/>
                </a:ext>
              </a:extLst>
            </p:cNvPr>
            <p:cNvSpPr/>
            <p:nvPr/>
          </p:nvSpPr>
          <p:spPr>
            <a:xfrm>
              <a:off x="2700669" y="4626090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0462DC-9108-AE4E-BA40-7D11F3B467C4}"/>
                </a:ext>
              </a:extLst>
            </p:cNvPr>
            <p:cNvSpPr/>
            <p:nvPr/>
          </p:nvSpPr>
          <p:spPr>
            <a:xfrm>
              <a:off x="4341627" y="4626089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F23708-9590-5D48-B3B5-856F64FFF789}"/>
                </a:ext>
              </a:extLst>
            </p:cNvPr>
            <p:cNvSpPr/>
            <p:nvPr/>
          </p:nvSpPr>
          <p:spPr>
            <a:xfrm>
              <a:off x="1066799" y="5888357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1955D9-D391-5B44-9E56-D7875D20A32A}"/>
                </a:ext>
              </a:extLst>
            </p:cNvPr>
            <p:cNvSpPr/>
            <p:nvPr/>
          </p:nvSpPr>
          <p:spPr>
            <a:xfrm>
              <a:off x="2707757" y="5888356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5C4AF8-6039-9341-8ED7-221A42BC5159}"/>
                </a:ext>
              </a:extLst>
            </p:cNvPr>
            <p:cNvSpPr/>
            <p:nvPr/>
          </p:nvSpPr>
          <p:spPr>
            <a:xfrm>
              <a:off x="4348715" y="5888355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14E7BA4-A41A-844E-A0B3-D49FF81E3713}"/>
              </a:ext>
            </a:extLst>
          </p:cNvPr>
          <p:cNvSpPr txBox="1"/>
          <p:nvPr/>
        </p:nvSpPr>
        <p:spPr>
          <a:xfrm>
            <a:off x="2126744" y="3060108"/>
            <a:ext cx="1802096" cy="412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Present design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9B59881-824B-1949-B671-607BAD2BC344}"/>
              </a:ext>
            </a:extLst>
          </p:cNvPr>
          <p:cNvCxnSpPr>
            <a:cxnSpLocks/>
          </p:cNvCxnSpPr>
          <p:nvPr/>
        </p:nvCxnSpPr>
        <p:spPr>
          <a:xfrm flipV="1">
            <a:off x="3344501" y="4135393"/>
            <a:ext cx="110933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BCDD5BA-06CC-184C-937D-7FDF4F0C908A}"/>
                  </a:ext>
                </a:extLst>
              </p:cNvPr>
              <p:cNvSpPr txBox="1"/>
              <p:nvPr/>
            </p:nvSpPr>
            <p:spPr>
              <a:xfrm>
                <a:off x="3326946" y="4458811"/>
                <a:ext cx="687304" cy="494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BCDD5BA-06CC-184C-937D-7FDF4F0C9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946" y="4458811"/>
                <a:ext cx="687304" cy="494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C00058-C261-2148-BE29-BC1D04C7DF07}"/>
                  </a:ext>
                </a:extLst>
              </p:cNvPr>
              <p:cNvSpPr txBox="1"/>
              <p:nvPr/>
            </p:nvSpPr>
            <p:spPr>
              <a:xfrm>
                <a:off x="3729907" y="3689705"/>
                <a:ext cx="397866" cy="452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C00058-C261-2148-BE29-BC1D04C7D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907" y="3689705"/>
                <a:ext cx="397866" cy="452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F1130B4-802C-6041-93A6-AA87EE4F949B}"/>
              </a:ext>
            </a:extLst>
          </p:cNvPr>
          <p:cNvCxnSpPr>
            <a:cxnSpLocks/>
          </p:cNvCxnSpPr>
          <p:nvPr/>
        </p:nvCxnSpPr>
        <p:spPr>
          <a:xfrm>
            <a:off x="3359110" y="4198478"/>
            <a:ext cx="1102180" cy="6686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56872CF-3003-3A4E-A52B-7A4CF9DAE866}"/>
              </a:ext>
            </a:extLst>
          </p:cNvPr>
          <p:cNvSpPr/>
          <p:nvPr/>
        </p:nvSpPr>
        <p:spPr>
          <a:xfrm>
            <a:off x="1191798" y="3639767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B07D68-E110-5246-9A89-6BB8C98BB9F9}"/>
              </a:ext>
            </a:extLst>
          </p:cNvPr>
          <p:cNvSpPr/>
          <p:nvPr/>
        </p:nvSpPr>
        <p:spPr>
          <a:xfrm>
            <a:off x="2864263" y="3639018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4E741EA-2B49-684A-A93F-6E1C35364794}"/>
              </a:ext>
            </a:extLst>
          </p:cNvPr>
          <p:cNvSpPr/>
          <p:nvPr/>
        </p:nvSpPr>
        <p:spPr>
          <a:xfrm>
            <a:off x="4536728" y="3638269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35C4C8F-51BA-EA43-BB83-32D5A2264F56}"/>
              </a:ext>
            </a:extLst>
          </p:cNvPr>
          <p:cNvSpPr/>
          <p:nvPr/>
        </p:nvSpPr>
        <p:spPr>
          <a:xfrm>
            <a:off x="1178347" y="4876217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E5E37B2-BBF8-BC40-AD4E-517E4731D44B}"/>
              </a:ext>
            </a:extLst>
          </p:cNvPr>
          <p:cNvSpPr/>
          <p:nvPr/>
        </p:nvSpPr>
        <p:spPr>
          <a:xfrm>
            <a:off x="2850812" y="4875468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19C98F-042D-4045-A489-34257121E786}"/>
              </a:ext>
            </a:extLst>
          </p:cNvPr>
          <p:cNvSpPr/>
          <p:nvPr/>
        </p:nvSpPr>
        <p:spPr>
          <a:xfrm>
            <a:off x="4523277" y="4874719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C0B771-6CE9-CE4A-9520-5A74E47951A4}"/>
              </a:ext>
            </a:extLst>
          </p:cNvPr>
          <p:cNvSpPr/>
          <p:nvPr/>
        </p:nvSpPr>
        <p:spPr>
          <a:xfrm>
            <a:off x="1164896" y="6112667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6D35030-4714-1B45-ACA5-9266F76F7382}"/>
              </a:ext>
            </a:extLst>
          </p:cNvPr>
          <p:cNvSpPr/>
          <p:nvPr/>
        </p:nvSpPr>
        <p:spPr>
          <a:xfrm>
            <a:off x="2837361" y="6111918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254D19-7248-0C40-A967-FD0F61F170FA}"/>
              </a:ext>
            </a:extLst>
          </p:cNvPr>
          <p:cNvSpPr/>
          <p:nvPr/>
        </p:nvSpPr>
        <p:spPr>
          <a:xfrm>
            <a:off x="4509826" y="6111169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CD85623-26EB-0842-B918-F2A1CF6D17C9}"/>
              </a:ext>
            </a:extLst>
          </p:cNvPr>
          <p:cNvGrpSpPr/>
          <p:nvPr/>
        </p:nvGrpSpPr>
        <p:grpSpPr>
          <a:xfrm>
            <a:off x="654141" y="2301212"/>
            <a:ext cx="10185010" cy="4394732"/>
            <a:chOff x="654141" y="2301212"/>
            <a:chExt cx="10185010" cy="439473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AFCF491-234B-9648-A21F-43A29991AFEC}"/>
                </a:ext>
              </a:extLst>
            </p:cNvPr>
            <p:cNvGrpSpPr/>
            <p:nvPr/>
          </p:nvGrpSpPr>
          <p:grpSpPr>
            <a:xfrm>
              <a:off x="7351681" y="3060107"/>
              <a:ext cx="3131529" cy="3635837"/>
              <a:chOff x="7347097" y="2822739"/>
              <a:chExt cx="3131529" cy="363583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71790ED-DBEC-FF45-85EC-DA61D1CDD895}"/>
                  </a:ext>
                </a:extLst>
              </p:cNvPr>
              <p:cNvGrpSpPr/>
              <p:nvPr/>
            </p:nvGrpSpPr>
            <p:grpSpPr>
              <a:xfrm>
                <a:off x="7347097" y="2822739"/>
                <a:ext cx="3131529" cy="3635837"/>
                <a:chOff x="7347097" y="2822739"/>
                <a:chExt cx="3131529" cy="3635837"/>
              </a:xfrm>
            </p:grpSpPr>
            <p:sp>
              <p:nvSpPr>
                <p:cNvPr id="16" name="Cross 15">
                  <a:extLst>
                    <a:ext uri="{FF2B5EF4-FFF2-40B4-BE49-F238E27FC236}">
                      <a16:creationId xmlns:a16="http://schemas.microsoft.com/office/drawing/2014/main" id="{CDD282B3-33D8-6241-B143-D297EC051738}"/>
                    </a:ext>
                  </a:extLst>
                </p:cNvPr>
                <p:cNvSpPr/>
                <p:nvPr/>
              </p:nvSpPr>
              <p:spPr>
                <a:xfrm>
                  <a:off x="7347097" y="5859219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Cross 16">
                  <a:extLst>
                    <a:ext uri="{FF2B5EF4-FFF2-40B4-BE49-F238E27FC236}">
                      <a16:creationId xmlns:a16="http://schemas.microsoft.com/office/drawing/2014/main" id="{0EF82178-C38C-094B-9214-97A43AE743B3}"/>
                    </a:ext>
                  </a:extLst>
                </p:cNvPr>
                <p:cNvSpPr/>
                <p:nvPr/>
              </p:nvSpPr>
              <p:spPr>
                <a:xfrm>
                  <a:off x="7347097" y="4596953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Cross 17">
                  <a:extLst>
                    <a:ext uri="{FF2B5EF4-FFF2-40B4-BE49-F238E27FC236}">
                      <a16:creationId xmlns:a16="http://schemas.microsoft.com/office/drawing/2014/main" id="{8C46BA17-616B-C245-A7A1-A062777FECC3}"/>
                    </a:ext>
                  </a:extLst>
                </p:cNvPr>
                <p:cNvSpPr/>
                <p:nvPr/>
              </p:nvSpPr>
              <p:spPr>
                <a:xfrm>
                  <a:off x="7347097" y="3334687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Cross 18">
                  <a:extLst>
                    <a:ext uri="{FF2B5EF4-FFF2-40B4-BE49-F238E27FC236}">
                      <a16:creationId xmlns:a16="http://schemas.microsoft.com/office/drawing/2014/main" id="{C64E13E1-E78D-7C40-B0B4-95BE2297A721}"/>
                    </a:ext>
                  </a:extLst>
                </p:cNvPr>
                <p:cNvSpPr/>
                <p:nvPr/>
              </p:nvSpPr>
              <p:spPr>
                <a:xfrm>
                  <a:off x="8603752" y="5181742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Cross 19">
                  <a:extLst>
                    <a:ext uri="{FF2B5EF4-FFF2-40B4-BE49-F238E27FC236}">
                      <a16:creationId xmlns:a16="http://schemas.microsoft.com/office/drawing/2014/main" id="{9290B4AC-A81D-1846-A53F-6CE69BF8EB22}"/>
                    </a:ext>
                  </a:extLst>
                </p:cNvPr>
                <p:cNvSpPr/>
                <p:nvPr/>
              </p:nvSpPr>
              <p:spPr>
                <a:xfrm>
                  <a:off x="8603752" y="3919476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Cross 21">
                  <a:extLst>
                    <a:ext uri="{FF2B5EF4-FFF2-40B4-BE49-F238E27FC236}">
                      <a16:creationId xmlns:a16="http://schemas.microsoft.com/office/drawing/2014/main" id="{C80CDB03-0558-9949-AB66-10FB77CA1613}"/>
                    </a:ext>
                  </a:extLst>
                </p:cNvPr>
                <p:cNvSpPr/>
                <p:nvPr/>
              </p:nvSpPr>
              <p:spPr>
                <a:xfrm>
                  <a:off x="9904468" y="5873787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Cross 22">
                  <a:extLst>
                    <a:ext uri="{FF2B5EF4-FFF2-40B4-BE49-F238E27FC236}">
                      <a16:creationId xmlns:a16="http://schemas.microsoft.com/office/drawing/2014/main" id="{85EBF06F-12D2-E842-8CB8-0147D0847F13}"/>
                    </a:ext>
                  </a:extLst>
                </p:cNvPr>
                <p:cNvSpPr/>
                <p:nvPr/>
              </p:nvSpPr>
              <p:spPr>
                <a:xfrm>
                  <a:off x="9904468" y="4611521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Cross 23">
                  <a:extLst>
                    <a:ext uri="{FF2B5EF4-FFF2-40B4-BE49-F238E27FC236}">
                      <a16:creationId xmlns:a16="http://schemas.microsoft.com/office/drawing/2014/main" id="{C3E964F0-46B2-1841-BCCC-F0AC1208B6E7}"/>
                    </a:ext>
                  </a:extLst>
                </p:cNvPr>
                <p:cNvSpPr/>
                <p:nvPr/>
              </p:nvSpPr>
              <p:spPr>
                <a:xfrm>
                  <a:off x="9904468" y="3349255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DE2C6FF-D924-0548-B4A2-BC1ADA8B95BD}"/>
                    </a:ext>
                  </a:extLst>
                </p:cNvPr>
                <p:cNvSpPr txBox="1"/>
                <p:nvPr/>
              </p:nvSpPr>
              <p:spPr>
                <a:xfrm>
                  <a:off x="8164274" y="2822739"/>
                  <a:ext cx="1636987" cy="412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800000"/>
                      </a:solidFill>
                    </a:rPr>
                    <a:t>Better design</a:t>
                  </a:r>
                </a:p>
              </p:txBody>
            </p:sp>
          </p:grp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579E6AE-BD3D-3B43-9B76-A687D9CAD4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85" y="3760025"/>
                <a:ext cx="1013636" cy="45931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066453C-B16C-5A48-A874-10033FE97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85" y="3765824"/>
                <a:ext cx="0" cy="102369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756FCAC4-C01F-CF41-B463-31F9DC6087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5820" y="4219343"/>
                <a:ext cx="1033501" cy="57018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82E95BED-8413-CE4B-A79E-E985F41C129F}"/>
                      </a:ext>
                    </a:extLst>
                  </p:cNvPr>
                  <p:cNvSpPr txBox="1"/>
                  <p:nvPr/>
                </p:nvSpPr>
                <p:spPr>
                  <a:xfrm>
                    <a:off x="8084378" y="3565459"/>
                    <a:ext cx="397866" cy="452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82E95BED-8413-CE4B-A79E-E985F41C12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4378" y="3565459"/>
                    <a:ext cx="397866" cy="4524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ED3A494D-AFDA-E14F-A524-22831A52289B}"/>
                      </a:ext>
                    </a:extLst>
                  </p:cNvPr>
                  <p:cNvSpPr txBox="1"/>
                  <p:nvPr/>
                </p:nvSpPr>
                <p:spPr>
                  <a:xfrm>
                    <a:off x="7965341" y="4150130"/>
                    <a:ext cx="397866" cy="452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ED3A494D-AFDA-E14F-A524-22831A5228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5341" y="4150130"/>
                    <a:ext cx="397866" cy="4524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7A131D9-9860-1C49-9711-6E728A845D2F}"/>
                      </a:ext>
                    </a:extLst>
                  </p:cNvPr>
                  <p:cNvSpPr txBox="1"/>
                  <p:nvPr/>
                </p:nvSpPr>
                <p:spPr>
                  <a:xfrm>
                    <a:off x="7375073" y="3988689"/>
                    <a:ext cx="397866" cy="452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7A131D9-9860-1C49-9711-6E728A845D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5073" y="3988689"/>
                    <a:ext cx="397866" cy="4524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F131BD-0862-384A-BCBF-58362BF88D29}"/>
                </a:ext>
              </a:extLst>
            </p:cNvPr>
            <p:cNvSpPr/>
            <p:nvPr/>
          </p:nvSpPr>
          <p:spPr>
            <a:xfrm>
              <a:off x="654141" y="2301212"/>
              <a:ext cx="10185010" cy="77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buFontTx/>
                <a:buChar char="-"/>
              </a:pPr>
              <a:r>
                <a:rPr lang="en-US" b="1" dirty="0"/>
                <a:t>Uniform read-out is obtained when the distance between neighboring pad is the same</a:t>
              </a:r>
            </a:p>
            <a:p>
              <a:pPr marL="285750" indent="-285750">
                <a:lnSpc>
                  <a:spcPct val="130000"/>
                </a:lnSpc>
                <a:buFontTx/>
                <a:buChar char="-"/>
              </a:pPr>
              <a:r>
                <a:rPr lang="en-US" b="1" dirty="0"/>
                <a:t>The metal pads should be redesigned, using less metal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35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AEF92-A61D-1A41-8522-DE5A0933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1A253-DD52-914B-AF3C-14B2627DD0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3F658A-75F4-CA4E-BFAD-FE71FA55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at future accelerators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3DFEA9D-B673-4E44-9C8A-13335380C0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1046120"/>
                  </p:ext>
                </p:extLst>
              </p:nvPr>
            </p:nvGraphicFramePr>
            <p:xfrm>
              <a:off x="2709746" y="966968"/>
              <a:ext cx="6958362" cy="29381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35541">
                      <a:extLst>
                        <a:ext uri="{9D8B030D-6E8A-4147-A177-3AD203B41FA5}">
                          <a16:colId xmlns:a16="http://schemas.microsoft.com/office/drawing/2014/main" val="1533380080"/>
                        </a:ext>
                      </a:extLst>
                    </a:gridCol>
                    <a:gridCol w="1313073">
                      <a:extLst>
                        <a:ext uri="{9D8B030D-6E8A-4147-A177-3AD203B41FA5}">
                          <a16:colId xmlns:a16="http://schemas.microsoft.com/office/drawing/2014/main" val="1157936565"/>
                        </a:ext>
                      </a:extLst>
                    </a:gridCol>
                    <a:gridCol w="1226634">
                      <a:extLst>
                        <a:ext uri="{9D8B030D-6E8A-4147-A177-3AD203B41FA5}">
                          <a16:colId xmlns:a16="http://schemas.microsoft.com/office/drawing/2014/main" val="2573061078"/>
                        </a:ext>
                      </a:extLst>
                    </a:gridCol>
                    <a:gridCol w="1483114">
                      <a:extLst>
                        <a:ext uri="{9D8B030D-6E8A-4147-A177-3AD203B41FA5}">
                          <a16:colId xmlns:a16="http://schemas.microsoft.com/office/drawing/2014/main" val="1122658511"/>
                        </a:ext>
                      </a:extLst>
                    </a:gridCol>
                  </a:tblGrid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Facility: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FCC-ee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ILC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CLIC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6701649"/>
                      </a:ext>
                    </a:extLst>
                  </a:tr>
                  <a:tr h="4700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5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 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0995019"/>
                      </a:ext>
                    </a:extLst>
                  </a:tr>
                  <a:tr h="7388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Thickness of tracker material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of Si]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5558669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Hit rate [10</a:t>
                          </a:r>
                          <a:r>
                            <a:rPr lang="en-GB" sz="1600" baseline="30000" dirty="0">
                              <a:effectLst/>
                            </a:rPr>
                            <a:t>6</a:t>
                          </a:r>
                          <a:r>
                            <a:rPr lang="en-GB" sz="1600" dirty="0">
                              <a:effectLst/>
                            </a:rPr>
                            <a:t>/s/ 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~ 20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~ 0.2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643590"/>
                      </a:ext>
                    </a:extLst>
                  </a:tr>
                  <a:tr h="6208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Power dissipation [W/cm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0.1 – 0.2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 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1447718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Pixel size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effectLst/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816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3DFEA9D-B673-4E44-9C8A-13335380C0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1046120"/>
                  </p:ext>
                </p:extLst>
              </p:nvPr>
            </p:nvGraphicFramePr>
            <p:xfrm>
              <a:off x="2709746" y="966968"/>
              <a:ext cx="6958362" cy="29381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35541">
                      <a:extLst>
                        <a:ext uri="{9D8B030D-6E8A-4147-A177-3AD203B41FA5}">
                          <a16:colId xmlns:a16="http://schemas.microsoft.com/office/drawing/2014/main" val="1533380080"/>
                        </a:ext>
                      </a:extLst>
                    </a:gridCol>
                    <a:gridCol w="1313073">
                      <a:extLst>
                        <a:ext uri="{9D8B030D-6E8A-4147-A177-3AD203B41FA5}">
                          <a16:colId xmlns:a16="http://schemas.microsoft.com/office/drawing/2014/main" val="1157936565"/>
                        </a:ext>
                      </a:extLst>
                    </a:gridCol>
                    <a:gridCol w="1226634">
                      <a:extLst>
                        <a:ext uri="{9D8B030D-6E8A-4147-A177-3AD203B41FA5}">
                          <a16:colId xmlns:a16="http://schemas.microsoft.com/office/drawing/2014/main" val="2573061078"/>
                        </a:ext>
                      </a:extLst>
                    </a:gridCol>
                    <a:gridCol w="1483114">
                      <a:extLst>
                        <a:ext uri="{9D8B030D-6E8A-4147-A177-3AD203B41FA5}">
                          <a16:colId xmlns:a16="http://schemas.microsoft.com/office/drawing/2014/main" val="1122658511"/>
                        </a:ext>
                      </a:extLst>
                    </a:gridCol>
                  </a:tblGrid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Facility: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FCC-ee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ILC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CLIC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6701649"/>
                      </a:ext>
                    </a:extLst>
                  </a:tr>
                  <a:tr h="4700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" t="-81081" r="-137069" b="-45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5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 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0995019"/>
                      </a:ext>
                    </a:extLst>
                  </a:tr>
                  <a:tr h="7388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" t="-113559" r="-137069" b="-1881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5558669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Hit rate [10</a:t>
                          </a:r>
                          <a:r>
                            <a:rPr lang="en-GB" sz="1600" baseline="30000" dirty="0">
                              <a:effectLst/>
                            </a:rPr>
                            <a:t>6</a:t>
                          </a:r>
                          <a:r>
                            <a:rPr lang="en-GB" sz="1600" dirty="0">
                              <a:effectLst/>
                            </a:rPr>
                            <a:t>/s/ 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~ 20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~ 0.2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643590"/>
                      </a:ext>
                    </a:extLst>
                  </a:tr>
                  <a:tr h="6208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Power dissipation [W/cm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0.1 – 0.2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 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1447718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" t="-703448" r="-13706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8160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">
            <a:extLst>
              <a:ext uri="{FF2B5EF4-FFF2-40B4-BE49-F238E27FC236}">
                <a16:creationId xmlns:a16="http://schemas.microsoft.com/office/drawing/2014/main" id="{52088F50-9E2E-B44E-9821-190E0FE1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00" y="1234598"/>
            <a:ext cx="20841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26589F-22B4-CB46-A450-6B6EFC45C43E}"/>
                  </a:ext>
                </a:extLst>
              </p:cNvPr>
              <p:cNvSpPr txBox="1"/>
              <p:nvPr/>
            </p:nvSpPr>
            <p:spPr>
              <a:xfrm>
                <a:off x="1092820" y="4059220"/>
                <a:ext cx="11006667" cy="2614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&amp;&amp;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&amp;&amp;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𝒂𝒊𝒓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𝒄𝒐𝒐𝒍𝒆𝒅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b="1" dirty="0"/>
                  <a:t>Very difficult to achieve 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è"/>
                </a:pPr>
                <a:r>
                  <a:rPr lang="en-US" dirty="0"/>
                  <a:t>tiny pixels with binary readout: technologically very difficult (power, bumps, services)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			Monolithic (MAPS…)?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dirty="0"/>
                  <a:t>The reason for small pixels is the position accuracy not occupancy </a:t>
                </a:r>
                <a:r>
                  <a:rPr lang="en-US" dirty="0">
                    <a:sym typeface="Wingdings" pitchFamily="2" charset="2"/>
                  </a:rPr>
                  <a:t> almost empty detector</a:t>
                </a:r>
              </a:p>
              <a:p>
                <a:pPr>
                  <a:lnSpc>
                    <a:spcPct val="130000"/>
                  </a:lnSpc>
                </a:pPr>
                <a:endParaRPr lang="en-US" dirty="0"/>
              </a:p>
              <a:p>
                <a:pPr>
                  <a:lnSpc>
                    <a:spcPct val="130000"/>
                  </a:lnSpc>
                </a:pPr>
                <a:r>
                  <a:rPr lang="en-US" b="1" dirty="0"/>
                  <a:t>Good temporal resolution </a:t>
                </a:r>
                <a:r>
                  <a:rPr lang="en-US" dirty="0"/>
                  <a:t>is also very challenging with so many pixels and not enough power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26589F-22B4-CB46-A450-6B6EFC45C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820" y="4059220"/>
                <a:ext cx="11006667" cy="2614049"/>
              </a:xfrm>
              <a:prstGeom prst="rect">
                <a:avLst/>
              </a:prstGeom>
              <a:blipFill>
                <a:blip r:embed="rId3"/>
                <a:stretch>
                  <a:fillRect l="-346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749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Simulator: WF2</a:t>
            </a:r>
            <a:r>
              <a:rPr lang="en-US" baseline="-25000" dirty="0"/>
              <a:t>RSD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1AF6D-E0BC-674A-A66E-2484E627B63C}"/>
              </a:ext>
            </a:extLst>
          </p:cNvPr>
          <p:cNvSpPr txBox="1"/>
          <p:nvPr/>
        </p:nvSpPr>
        <p:spPr>
          <a:xfrm>
            <a:off x="987329" y="837740"/>
            <a:ext cx="6122894" cy="10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In the development of Ultra Fast Silicon Detectors we have written and extensively used a simulator, Weightfield2.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F3F0D-AD30-9A42-871A-E922F3081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679" y="1172683"/>
            <a:ext cx="4918213" cy="29992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FAD6B6-5648-F944-B70C-E56208AFA69C}"/>
              </a:ext>
            </a:extLst>
          </p:cNvPr>
          <p:cNvSpPr/>
          <p:nvPr/>
        </p:nvSpPr>
        <p:spPr>
          <a:xfrm>
            <a:off x="734226" y="1527650"/>
            <a:ext cx="5867099" cy="325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http://personalpages.to.infn.it/~cartigli/Weightfield2/Main.html</a:t>
            </a:r>
            <a:endParaRPr lang="en-US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WF2 emulates the current signals produced in a UFSD.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It includes non-uniform ionization, radiation damage, B field, temperature 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It requires Root build from source, it is for Linux and Mac.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It will not replace TCAD, but it helps in understanding the sensors response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17E7B-0F8D-C047-972F-A9C1AF5437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789" y="4865750"/>
            <a:ext cx="2241177" cy="1844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501727-210A-6D4C-8F6E-A6C81FD796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766" y="4865750"/>
            <a:ext cx="2339788" cy="1975821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AAB9ACB6-C921-B24E-88DF-20E95AA422A8}"/>
              </a:ext>
            </a:extLst>
          </p:cNvPr>
          <p:cNvSpPr/>
          <p:nvPr/>
        </p:nvSpPr>
        <p:spPr>
          <a:xfrm>
            <a:off x="8760943" y="4345996"/>
            <a:ext cx="558235" cy="591391"/>
          </a:xfrm>
          <a:prstGeom prst="plus">
            <a:avLst>
              <a:gd name="adj" fmla="val 36695"/>
            </a:avLst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391C99-D551-5343-9E0C-F70E902711F8}"/>
              </a:ext>
            </a:extLst>
          </p:cNvPr>
          <p:cNvSpPr txBox="1"/>
          <p:nvPr/>
        </p:nvSpPr>
        <p:spPr>
          <a:xfrm>
            <a:off x="573794" y="4564029"/>
            <a:ext cx="5954290" cy="19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We has expanded WF2 to include RSD, </a:t>
            </a:r>
            <a:r>
              <a:rPr lang="en-US" sz="1600" dirty="0"/>
              <a:t>incorporating the RSD main formula and the signal sharing among pads placed with any array geometry.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WF2</a:t>
            </a:r>
            <a:r>
              <a:rPr lang="en-US" sz="1600" b="1" baseline="-25000" dirty="0"/>
              <a:t>RSD </a:t>
            </a:r>
            <a:r>
              <a:rPr lang="en-US" sz="1600" b="1" dirty="0"/>
              <a:t>emulates the charge sharing among pads and provide the current signals from each pad. </a:t>
            </a:r>
            <a:endParaRPr lang="en-US" sz="1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7159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CC71-5791-0C4E-9570-B8452A16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z="1000" smtClean="0"/>
              <a:pPr algn="l"/>
              <a:t>41</a:t>
            </a:fld>
            <a:endParaRPr lang="en-US" sz="1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0BE9A-B03E-4546-A899-6D0196927B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7A7503-57A0-D34C-A5D6-1FE1B9C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wild things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C2CB1-AEDF-E348-A7C1-BDC02529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9996547" y="84483"/>
            <a:ext cx="2137578" cy="1664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D4A2B-11AC-6B4F-84C9-DAEAB405FE0E}"/>
              </a:ext>
            </a:extLst>
          </p:cNvPr>
          <p:cNvSpPr txBox="1"/>
          <p:nvPr/>
        </p:nvSpPr>
        <p:spPr>
          <a:xfrm>
            <a:off x="734225" y="1021161"/>
            <a:ext cx="4917172" cy="165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A circular RSD with 3 or 4 electrodes should be very accurate </a:t>
            </a:r>
            <a:r>
              <a:rPr lang="en-US" sz="1600" dirty="0"/>
              <a:t>providing with a few channels excellent position (~ 5 um) and time (~ 35 </a:t>
            </a:r>
            <a:r>
              <a:rPr lang="en-US" sz="1600" dirty="0" err="1"/>
              <a:t>ps</a:t>
            </a:r>
            <a:r>
              <a:rPr lang="en-US" sz="1600" dirty="0"/>
              <a:t>) resolution. Looks promising for beam test apparatuses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4C04D-3FDF-9749-B0C4-CBC56B067FE9}"/>
              </a:ext>
            </a:extLst>
          </p:cNvPr>
          <p:cNvSpPr txBox="1"/>
          <p:nvPr/>
        </p:nvSpPr>
        <p:spPr>
          <a:xfrm>
            <a:off x="6422292" y="2234278"/>
            <a:ext cx="1838965" cy="412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Read-out strips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C0E4B2-364B-9641-8D04-6C4F1A47A8B1}"/>
              </a:ext>
            </a:extLst>
          </p:cNvPr>
          <p:cNvGrpSpPr/>
          <p:nvPr/>
        </p:nvGrpSpPr>
        <p:grpSpPr>
          <a:xfrm>
            <a:off x="5904194" y="1021071"/>
            <a:ext cx="1100687" cy="1093245"/>
            <a:chOff x="970917" y="2153436"/>
            <a:chExt cx="1872000" cy="1872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CE5942-397A-1D4F-AB2F-BE4DA71A2733}"/>
                </a:ext>
              </a:extLst>
            </p:cNvPr>
            <p:cNvSpPr/>
            <p:nvPr/>
          </p:nvSpPr>
          <p:spPr>
            <a:xfrm>
              <a:off x="970917" y="2153436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 strips</a:t>
              </a: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4BA1D8F-29C7-6F41-9F42-24E0BD311230}"/>
                </a:ext>
              </a:extLst>
            </p:cNvPr>
            <p:cNvSpPr/>
            <p:nvPr/>
          </p:nvSpPr>
          <p:spPr>
            <a:xfrm>
              <a:off x="1029532" y="2241858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9C8553CA-489F-7749-881F-193B5A9763CB}"/>
                </a:ext>
              </a:extLst>
            </p:cNvPr>
            <p:cNvSpPr/>
            <p:nvPr/>
          </p:nvSpPr>
          <p:spPr>
            <a:xfrm rot="5400000">
              <a:off x="1134921" y="2241858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A08937D2-5A5F-B64E-B647-835E60F51B53}"/>
                </a:ext>
              </a:extLst>
            </p:cNvPr>
            <p:cNvSpPr/>
            <p:nvPr/>
          </p:nvSpPr>
          <p:spPr>
            <a:xfrm rot="10800000">
              <a:off x="1134921" y="2338021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841F03A6-487C-694B-B7ED-A11B8C6460E5}"/>
                </a:ext>
              </a:extLst>
            </p:cNvPr>
            <p:cNvSpPr/>
            <p:nvPr/>
          </p:nvSpPr>
          <p:spPr>
            <a:xfrm rot="16200000">
              <a:off x="1052978" y="2333610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AD94A3-D1CF-3349-B006-652A9D1A50E1}"/>
              </a:ext>
            </a:extLst>
          </p:cNvPr>
          <p:cNvGrpSpPr/>
          <p:nvPr/>
        </p:nvGrpSpPr>
        <p:grpSpPr>
          <a:xfrm>
            <a:off x="7795677" y="969097"/>
            <a:ext cx="1252982" cy="1232804"/>
            <a:chOff x="5338747" y="2379829"/>
            <a:chExt cx="1872000" cy="1872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5C9452-2D22-A44B-B45F-6F4E6DA65B8F}"/>
                </a:ext>
              </a:extLst>
            </p:cNvPr>
            <p:cNvSpPr/>
            <p:nvPr/>
          </p:nvSpPr>
          <p:spPr>
            <a:xfrm>
              <a:off x="5338747" y="2379829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 strips</a:t>
              </a: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80A420B6-F467-654F-8375-906105D75A49}"/>
                </a:ext>
              </a:extLst>
            </p:cNvPr>
            <p:cNvSpPr/>
            <p:nvPr/>
          </p:nvSpPr>
          <p:spPr>
            <a:xfrm>
              <a:off x="5452905" y="2486219"/>
              <a:ext cx="1620000" cy="1620000"/>
            </a:xfrm>
            <a:prstGeom prst="blockArc">
              <a:avLst>
                <a:gd name="adj1" fmla="val 10140149"/>
                <a:gd name="adj2" fmla="val 17133725"/>
                <a:gd name="adj3" fmla="val 4978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93021B34-F7A6-314B-9CE7-25521ADD050E}"/>
                </a:ext>
              </a:extLst>
            </p:cNvPr>
            <p:cNvSpPr/>
            <p:nvPr/>
          </p:nvSpPr>
          <p:spPr>
            <a:xfrm rot="7219246">
              <a:off x="5457099" y="2488794"/>
              <a:ext cx="1620000" cy="1620000"/>
            </a:xfrm>
            <a:prstGeom prst="blockArc">
              <a:avLst>
                <a:gd name="adj1" fmla="val 10140149"/>
                <a:gd name="adj2" fmla="val 17156331"/>
                <a:gd name="adj3" fmla="val 4821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205C6D7C-81E2-6D4B-834D-B1F839CCBE9A}"/>
                </a:ext>
              </a:extLst>
            </p:cNvPr>
            <p:cNvSpPr/>
            <p:nvPr/>
          </p:nvSpPr>
          <p:spPr>
            <a:xfrm rot="14411790">
              <a:off x="5452905" y="2488795"/>
              <a:ext cx="1620000" cy="1620000"/>
            </a:xfrm>
            <a:prstGeom prst="blockArc">
              <a:avLst>
                <a:gd name="adj1" fmla="val 10140149"/>
                <a:gd name="adj2" fmla="val 17155796"/>
                <a:gd name="adj3" fmla="val 5160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8EFE50-9716-5E41-80EB-78F7F89A363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341775" y="1868697"/>
            <a:ext cx="530311" cy="365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E24F21-8430-044F-AF2C-4510C20B3F3E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871034" y="2017484"/>
            <a:ext cx="470741" cy="216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B0A600D-25FD-4C49-A2E4-B704D27ED6E2}"/>
              </a:ext>
            </a:extLst>
          </p:cNvPr>
          <p:cNvGrpSpPr/>
          <p:nvPr/>
        </p:nvGrpSpPr>
        <p:grpSpPr>
          <a:xfrm>
            <a:off x="602509" y="3144486"/>
            <a:ext cx="10457441" cy="1700084"/>
            <a:chOff x="602509" y="3144486"/>
            <a:chExt cx="10457441" cy="1700084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A9D5F40-72D3-A547-9F24-72CE3A8501BB}"/>
                </a:ext>
              </a:extLst>
            </p:cNvPr>
            <p:cNvGrpSpPr/>
            <p:nvPr/>
          </p:nvGrpSpPr>
          <p:grpSpPr>
            <a:xfrm>
              <a:off x="6019551" y="3144486"/>
              <a:ext cx="5040399" cy="1700084"/>
              <a:chOff x="5519681" y="3212575"/>
              <a:chExt cx="5943010" cy="212760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4DEFE9-EA63-B84D-8318-954BC8B5F3D7}"/>
                  </a:ext>
                </a:extLst>
              </p:cNvPr>
              <p:cNvSpPr/>
              <p:nvPr/>
            </p:nvSpPr>
            <p:spPr>
              <a:xfrm rot="10800000">
                <a:off x="6246936" y="3212575"/>
                <a:ext cx="4341865" cy="7381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56BC30-AE2A-6D45-9784-0488C0B4E246}"/>
                  </a:ext>
                </a:extLst>
              </p:cNvPr>
              <p:cNvGrpSpPr/>
              <p:nvPr/>
            </p:nvGrpSpPr>
            <p:grpSpPr>
              <a:xfrm>
                <a:off x="5519681" y="3214853"/>
                <a:ext cx="5943010" cy="2125329"/>
                <a:chOff x="440771" y="1789363"/>
                <a:chExt cx="7803090" cy="270282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D4F22A6-CFB6-994F-88BE-FB0285A01613}"/>
                    </a:ext>
                  </a:extLst>
                </p:cNvPr>
                <p:cNvSpPr/>
                <p:nvPr/>
              </p:nvSpPr>
              <p:spPr>
                <a:xfrm>
                  <a:off x="1395647" y="3023082"/>
                  <a:ext cx="5724549" cy="1462455"/>
                </a:xfrm>
                <a:prstGeom prst="rect">
                  <a:avLst/>
                </a:prstGeom>
                <a:noFill/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CAA11AFD-5CB9-1347-A613-9D4E31074308}"/>
                    </a:ext>
                  </a:extLst>
                </p:cNvPr>
                <p:cNvSpPr/>
                <p:nvPr/>
              </p:nvSpPr>
              <p:spPr>
                <a:xfrm>
                  <a:off x="1395647" y="3198360"/>
                  <a:ext cx="5724549" cy="16985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35A52FF-65FB-6F4E-8A5D-20A593541F30}"/>
                    </a:ext>
                  </a:extLst>
                </p:cNvPr>
                <p:cNvSpPr/>
                <p:nvPr/>
              </p:nvSpPr>
              <p:spPr>
                <a:xfrm>
                  <a:off x="1395647" y="2881977"/>
                  <a:ext cx="5724549" cy="14110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26CF105-A0A4-2844-8635-AB19A4711D3A}"/>
                    </a:ext>
                  </a:extLst>
                </p:cNvPr>
                <p:cNvSpPr/>
                <p:nvPr/>
              </p:nvSpPr>
              <p:spPr>
                <a:xfrm>
                  <a:off x="2037240" y="2688043"/>
                  <a:ext cx="707156" cy="4571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F58D56B-3011-864B-9068-5FF6ED8CC349}"/>
                    </a:ext>
                  </a:extLst>
                </p:cNvPr>
                <p:cNvSpPr/>
                <p:nvPr/>
              </p:nvSpPr>
              <p:spPr>
                <a:xfrm>
                  <a:off x="3891802" y="2673683"/>
                  <a:ext cx="707156" cy="4571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2FD58F3-BCF0-3F45-86AB-4956AC4FF164}"/>
                    </a:ext>
                  </a:extLst>
                </p:cNvPr>
                <p:cNvSpPr/>
                <p:nvPr/>
              </p:nvSpPr>
              <p:spPr>
                <a:xfrm>
                  <a:off x="5922385" y="2672148"/>
                  <a:ext cx="707156" cy="4571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883F265-F263-1A44-8032-E718ABA6FBE1}"/>
                    </a:ext>
                  </a:extLst>
                </p:cNvPr>
                <p:cNvSpPr/>
                <p:nvPr/>
              </p:nvSpPr>
              <p:spPr>
                <a:xfrm>
                  <a:off x="1397171" y="3036385"/>
                  <a:ext cx="5724549" cy="16985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611A812-FDA1-0C4B-A211-6C3FD7A4B9A2}"/>
                    </a:ext>
                  </a:extLst>
                </p:cNvPr>
                <p:cNvSpPr txBox="1"/>
                <p:nvPr/>
              </p:nvSpPr>
              <p:spPr>
                <a:xfrm>
                  <a:off x="7605710" y="2596509"/>
                  <a:ext cx="638151" cy="366373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/>
                    <a:t>glue</a:t>
                  </a:r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E17798A5-7EE5-7444-B342-23D64AA06949}"/>
                    </a:ext>
                  </a:extLst>
                </p:cNvPr>
                <p:cNvCxnSpPr>
                  <a:cxnSpLocks/>
                  <a:stCxn id="97" idx="1"/>
                </p:cNvCxnSpPr>
                <p:nvPr/>
              </p:nvCxnSpPr>
              <p:spPr>
                <a:xfrm flipH="1">
                  <a:off x="7120196" y="2779695"/>
                  <a:ext cx="485515" cy="146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9" name="Group 864">
                  <a:extLst>
                    <a:ext uri="{FF2B5EF4-FFF2-40B4-BE49-F238E27FC236}">
                      <a16:creationId xmlns:a16="http://schemas.microsoft.com/office/drawing/2014/main" id="{E0339B1E-C405-1643-A598-D12077EAA5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74898" y="1789363"/>
                  <a:ext cx="1212850" cy="885829"/>
                  <a:chOff x="1655" y="1608"/>
                  <a:chExt cx="764" cy="558"/>
                </a:xfrm>
              </p:grpSpPr>
              <p:grpSp>
                <p:nvGrpSpPr>
                  <p:cNvPr id="143" name="Group 60">
                    <a:extLst>
                      <a:ext uri="{FF2B5EF4-FFF2-40B4-BE49-F238E27FC236}">
                        <a16:creationId xmlns:a16="http://schemas.microsoft.com/office/drawing/2014/main" id="{0DDFB489-C825-E84D-9AD9-6D7BF3BB65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5" y="1697"/>
                    <a:ext cx="764" cy="469"/>
                    <a:chOff x="3268" y="3426"/>
                    <a:chExt cx="764" cy="469"/>
                  </a:xfrm>
                </p:grpSpPr>
                <p:sp>
                  <p:nvSpPr>
                    <p:cNvPr id="145" name="Line 55">
                      <a:extLst>
                        <a:ext uri="{FF2B5EF4-FFF2-40B4-BE49-F238E27FC236}">
                          <a16:creationId xmlns:a16="http://schemas.microsoft.com/office/drawing/2014/main" id="{BED23308-4DE3-124A-9471-C3B393EC03D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8" y="3658"/>
                      <a:ext cx="764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6" name="AutoShape 56">
                      <a:extLst>
                        <a:ext uri="{FF2B5EF4-FFF2-40B4-BE49-F238E27FC236}">
                          <a16:creationId xmlns:a16="http://schemas.microsoft.com/office/drawing/2014/main" id="{2DEC3017-383D-4741-9242-E88BF4A5AD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526" y="3496"/>
                      <a:ext cx="461" cy="32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7" name="Line 55">
                      <a:extLst>
                        <a:ext uri="{FF2B5EF4-FFF2-40B4-BE49-F238E27FC236}">
                          <a16:creationId xmlns:a16="http://schemas.microsoft.com/office/drawing/2014/main" id="{4F9296D7-428B-BC48-8A63-A47B2C7AD6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8" y="3666"/>
                      <a:ext cx="0" cy="22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sp>
                <p:nvSpPr>
                  <p:cNvPr id="144" name="Freeform 863">
                    <a:extLst>
                      <a:ext uri="{FF2B5EF4-FFF2-40B4-BE49-F238E27FC236}">
                        <a16:creationId xmlns:a16="http://schemas.microsoft.com/office/drawing/2014/main" id="{DB2F71D8-9122-C841-B6D7-CF083A397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3" y="1608"/>
                    <a:ext cx="576" cy="461"/>
                  </a:xfrm>
                  <a:custGeom>
                    <a:avLst/>
                    <a:gdLst>
                      <a:gd name="T0" fmla="*/ 0 w 576"/>
                      <a:gd name="T1" fmla="*/ 231 h 461"/>
                      <a:gd name="T2" fmla="*/ 115 w 576"/>
                      <a:gd name="T3" fmla="*/ 461 h 461"/>
                      <a:gd name="T4" fmla="*/ 576 w 576"/>
                      <a:gd name="T5" fmla="*/ 231 h 461"/>
                      <a:gd name="T6" fmla="*/ 115 w 576"/>
                      <a:gd name="T7" fmla="*/ 0 h 461"/>
                      <a:gd name="T8" fmla="*/ 0 w 576"/>
                      <a:gd name="T9" fmla="*/ 231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6" h="461">
                        <a:moveTo>
                          <a:pt x="0" y="231"/>
                        </a:moveTo>
                        <a:lnTo>
                          <a:pt x="115" y="461"/>
                        </a:lnTo>
                        <a:lnTo>
                          <a:pt x="576" y="231"/>
                        </a:lnTo>
                        <a:lnTo>
                          <a:pt x="115" y="0"/>
                        </a:lnTo>
                        <a:lnTo>
                          <a:pt x="0" y="231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400" b="1">
                      <a:cs typeface="+mn-cs"/>
                    </a:endParaRPr>
                  </a:p>
                </p:txBody>
              </p:sp>
            </p:grp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D26AEBA2-3674-FE4A-B329-C47DCA9FD2E0}"/>
                    </a:ext>
                  </a:extLst>
                </p:cNvPr>
                <p:cNvSpPr/>
                <p:nvPr/>
              </p:nvSpPr>
              <p:spPr>
                <a:xfrm>
                  <a:off x="1383583" y="4322338"/>
                  <a:ext cx="5724549" cy="16985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857A0C0-010D-EC40-8243-FBF1A1B64D66}"/>
                    </a:ext>
                  </a:extLst>
                </p:cNvPr>
                <p:cNvGrpSpPr/>
                <p:nvPr/>
              </p:nvGrpSpPr>
              <p:grpSpPr>
                <a:xfrm>
                  <a:off x="1397171" y="3064723"/>
                  <a:ext cx="5710781" cy="78877"/>
                  <a:chOff x="1735494" y="2138844"/>
                  <a:chExt cx="5372458" cy="191824"/>
                </a:xfrm>
              </p:grpSpPr>
              <p:grpSp>
                <p:nvGrpSpPr>
                  <p:cNvPr id="125" name="Group 367">
                    <a:extLst>
                      <a:ext uri="{FF2B5EF4-FFF2-40B4-BE49-F238E27FC236}">
                        <a16:creationId xmlns:a16="http://schemas.microsoft.com/office/drawing/2014/main" id="{37230A1A-8446-F14A-91AF-94005CC18B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2100619" y="1773719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41" name="Freeform 244">
                      <a:extLst>
                        <a:ext uri="{FF2B5EF4-FFF2-40B4-BE49-F238E27FC236}">
                          <a16:creationId xmlns:a16="http://schemas.microsoft.com/office/drawing/2014/main" id="{0FE84283-6572-6A4A-9FB7-2AC20226FC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2" name="Freeform 366">
                      <a:extLst>
                        <a:ext uri="{FF2B5EF4-FFF2-40B4-BE49-F238E27FC236}">
                          <a16:creationId xmlns:a16="http://schemas.microsoft.com/office/drawing/2014/main" id="{DC29F3A2-A850-CB48-A5F0-0646551DE1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6" name="Group 367">
                    <a:extLst>
                      <a:ext uri="{FF2B5EF4-FFF2-40B4-BE49-F238E27FC236}">
                        <a16:creationId xmlns:a16="http://schemas.microsoft.com/office/drawing/2014/main" id="{0AC631A7-06D6-3242-8676-37D7865DA4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3007197" y="1775306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9" name="Freeform 244">
                      <a:extLst>
                        <a:ext uri="{FF2B5EF4-FFF2-40B4-BE49-F238E27FC236}">
                          <a16:creationId xmlns:a16="http://schemas.microsoft.com/office/drawing/2014/main" id="{1665E1EB-D547-314D-9812-CA3F1AB6E4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0" name="Freeform 366">
                      <a:extLst>
                        <a:ext uri="{FF2B5EF4-FFF2-40B4-BE49-F238E27FC236}">
                          <a16:creationId xmlns:a16="http://schemas.microsoft.com/office/drawing/2014/main" id="{184F7CC7-1324-D240-A200-0668D3C398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7" name="Group 367">
                    <a:extLst>
                      <a:ext uri="{FF2B5EF4-FFF2-40B4-BE49-F238E27FC236}">
                        <a16:creationId xmlns:a16="http://schemas.microsoft.com/office/drawing/2014/main" id="{1C76017A-9FA7-C64C-B418-A79CFCBC19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3913775" y="17768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7" name="Freeform 244">
                      <a:extLst>
                        <a:ext uri="{FF2B5EF4-FFF2-40B4-BE49-F238E27FC236}">
                          <a16:creationId xmlns:a16="http://schemas.microsoft.com/office/drawing/2014/main" id="{8773E8F9-21D0-EE44-B1DD-EDFF4649F8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8" name="Freeform 366">
                      <a:extLst>
                        <a:ext uri="{FF2B5EF4-FFF2-40B4-BE49-F238E27FC236}">
                          <a16:creationId xmlns:a16="http://schemas.microsoft.com/office/drawing/2014/main" id="{05A40F55-B8D1-8840-A4A1-38C1771DB7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8" name="Group 367">
                    <a:extLst>
                      <a:ext uri="{FF2B5EF4-FFF2-40B4-BE49-F238E27FC236}">
                        <a16:creationId xmlns:a16="http://schemas.microsoft.com/office/drawing/2014/main" id="{89A221FD-BA86-0044-85D3-A02D615AFA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4795409" y="17783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5" name="Freeform 244">
                      <a:extLst>
                        <a:ext uri="{FF2B5EF4-FFF2-40B4-BE49-F238E27FC236}">
                          <a16:creationId xmlns:a16="http://schemas.microsoft.com/office/drawing/2014/main" id="{7F4CFDFD-DBED-EF4D-8490-589BF48CF5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6" name="Freeform 366">
                      <a:extLst>
                        <a:ext uri="{FF2B5EF4-FFF2-40B4-BE49-F238E27FC236}">
                          <a16:creationId xmlns:a16="http://schemas.microsoft.com/office/drawing/2014/main" id="{E279B9BB-2FD8-A247-A398-1C0F9DE26C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Group 367">
                    <a:extLst>
                      <a:ext uri="{FF2B5EF4-FFF2-40B4-BE49-F238E27FC236}">
                        <a16:creationId xmlns:a16="http://schemas.microsoft.com/office/drawing/2014/main" id="{5DF8A53E-2B96-744C-994D-DEDFB3956C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5677043" y="17798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3" name="Freeform 244">
                      <a:extLst>
                        <a:ext uri="{FF2B5EF4-FFF2-40B4-BE49-F238E27FC236}">
                          <a16:creationId xmlns:a16="http://schemas.microsoft.com/office/drawing/2014/main" id="{E36C9628-A696-8E4E-9BAE-6433B5FCCC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4" name="Freeform 366">
                      <a:extLst>
                        <a:ext uri="{FF2B5EF4-FFF2-40B4-BE49-F238E27FC236}">
                          <a16:creationId xmlns:a16="http://schemas.microsoft.com/office/drawing/2014/main" id="{0722724E-ABE1-024E-B314-4E3E610072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0" name="Group 367">
                    <a:extLst>
                      <a:ext uri="{FF2B5EF4-FFF2-40B4-BE49-F238E27FC236}">
                        <a16:creationId xmlns:a16="http://schemas.microsoft.com/office/drawing/2014/main" id="{13C85FD2-7000-AA41-8747-63A8AA6348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6558677" y="17813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1" name="Freeform 244">
                      <a:extLst>
                        <a:ext uri="{FF2B5EF4-FFF2-40B4-BE49-F238E27FC236}">
                          <a16:creationId xmlns:a16="http://schemas.microsoft.com/office/drawing/2014/main" id="{ECF5AB7A-5699-1648-A34F-76AA0E9ED3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2" name="Freeform 366">
                      <a:extLst>
                        <a:ext uri="{FF2B5EF4-FFF2-40B4-BE49-F238E27FC236}">
                          <a16:creationId xmlns:a16="http://schemas.microsoft.com/office/drawing/2014/main" id="{ABB25D67-C99B-8845-9348-B17CD7D033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15" name="Freeform 323">
                  <a:extLst>
                    <a:ext uri="{FF2B5EF4-FFF2-40B4-BE49-F238E27FC236}">
                      <a16:creationId xmlns:a16="http://schemas.microsoft.com/office/drawing/2014/main" id="{B4B34F5A-1FE9-434A-A8CD-7A1296A44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771" y="3364560"/>
                  <a:ext cx="457200" cy="274638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844784B3-794E-464A-A6F0-21123227D025}"/>
                    </a:ext>
                  </a:extLst>
                </p:cNvPr>
                <p:cNvSpPr/>
                <p:nvPr/>
              </p:nvSpPr>
              <p:spPr>
                <a:xfrm>
                  <a:off x="1383583" y="2746684"/>
                  <a:ext cx="5724549" cy="14110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/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32AB2733-66C0-8740-8D47-394394C730C9}"/>
                    </a:ext>
                  </a:extLst>
                </p:cNvPr>
                <p:cNvSpPr txBox="1"/>
                <p:nvPr/>
              </p:nvSpPr>
              <p:spPr>
                <a:xfrm>
                  <a:off x="1646782" y="1853148"/>
                  <a:ext cx="1794711" cy="4585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/>
                    <a:t>Read-out chip</a:t>
                  </a:r>
                </a:p>
              </p:txBody>
            </p:sp>
          </p:grp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1AA4A0D6-3556-7B41-84C1-634BB0BE70AD}"/>
                </a:ext>
              </a:extLst>
            </p:cNvPr>
            <p:cNvSpPr txBox="1"/>
            <p:nvPr/>
          </p:nvSpPr>
          <p:spPr>
            <a:xfrm>
              <a:off x="602509" y="3169388"/>
              <a:ext cx="5398114" cy="165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b="1" dirty="0"/>
                <a:t>Universal RSD: no metal pad, glued to the ASIC.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/>
                <a:t>In RSD the signal is large, 5-10 </a:t>
              </a:r>
              <a:r>
                <a:rPr lang="en-US" sz="1600" dirty="0" err="1"/>
                <a:t>fC</a:t>
              </a:r>
              <a:r>
                <a:rPr lang="en-US" sz="1600" dirty="0"/>
                <a:t>, so it can be seen across a thin layer of glue.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/>
                <a:t>The metal pads are provided by the read-out chip, no need to deposit metal pad on the RSD side.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D8BF21-F8A4-A44D-9A84-DD97138E26AD}"/>
              </a:ext>
            </a:extLst>
          </p:cNvPr>
          <p:cNvGrpSpPr/>
          <p:nvPr/>
        </p:nvGrpSpPr>
        <p:grpSpPr>
          <a:xfrm>
            <a:off x="602509" y="5150882"/>
            <a:ext cx="8525187" cy="1368785"/>
            <a:chOff x="602509" y="5150882"/>
            <a:chExt cx="8525187" cy="1368785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E0C73DFE-BAF8-2948-9465-C198BDE9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8996" y="5150882"/>
              <a:ext cx="2488700" cy="1368785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CC932602-243E-574B-A7F3-F24C59371B4C}"/>
                </a:ext>
              </a:extLst>
            </p:cNvPr>
            <p:cNvSpPr/>
            <p:nvPr/>
          </p:nvSpPr>
          <p:spPr>
            <a:xfrm>
              <a:off x="602509" y="5402019"/>
              <a:ext cx="55370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Any metal pattern</a:t>
              </a:r>
              <a:r>
                <a:rPr lang="en-US" sz="1600" dirty="0"/>
                <a:t>: as there is no implant underneath, </a:t>
              </a:r>
            </a:p>
            <a:p>
              <a:r>
                <a:rPr lang="en-US" sz="1600" dirty="0"/>
                <a:t>the AC metal can be shaped into any pattern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6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8147B-456F-734A-AF3F-6B04C512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92542-B711-1F4A-AFC6-5F7F9450320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E83DC-2F4F-9A4F-A9AF-DDA82562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takes a village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799F2-AF76-4048-B7AF-02BA51F3151B}"/>
              </a:ext>
            </a:extLst>
          </p:cNvPr>
          <p:cNvSpPr/>
          <p:nvPr/>
        </p:nvSpPr>
        <p:spPr>
          <a:xfrm>
            <a:off x="1531652" y="1367382"/>
            <a:ext cx="97426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Very special thanks to the UFSD group, for enduring endless weeks of measurements in the lab and many many meetings </a:t>
            </a:r>
          </a:p>
          <a:p>
            <a:pPr algn="ctr"/>
            <a:endParaRPr lang="en-US" b="1" dirty="0">
              <a:solidFill>
                <a:schemeClr val="accent1"/>
              </a:solidFill>
              <a:latin typeface="+mj-lt"/>
            </a:endParaRPr>
          </a:p>
          <a:p>
            <a:r>
              <a:rPr lang="en-US" dirty="0">
                <a:solidFill>
                  <a:srgbClr val="263238"/>
                </a:solidFill>
                <a:latin typeface="+mj-lt"/>
              </a:rPr>
              <a:t> </a:t>
            </a:r>
          </a:p>
          <a:p>
            <a:r>
              <a:rPr lang="en-US" dirty="0">
                <a:solidFill>
                  <a:srgbClr val="263238"/>
                </a:solidFill>
                <a:latin typeface="+mj-lt"/>
              </a:rPr>
              <a:t>R.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Arcidiacono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ab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G-F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Dalla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Betta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ae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G.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Borghi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Boscardin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Costa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ac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F.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Fausti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ac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F.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Ficorella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Ferrero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ab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Mandurrino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J.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Olave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L.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Pancheri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ae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F.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Siviero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V.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Sola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Tornago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ac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,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,G.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Paternoster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H.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Sadrozinski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d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A.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Seiden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d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,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Centis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Vignali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r>
              <a:rPr lang="en-US" baseline="30000" dirty="0">
                <a:solidFill>
                  <a:srgbClr val="263238"/>
                </a:solidFill>
                <a:latin typeface="+mj-lt"/>
              </a:rPr>
              <a:t>a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INFN,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b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Università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del Piemonte Orientale,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c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Università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di Torino,</a:t>
            </a:r>
          </a:p>
          <a:p>
            <a:r>
              <a:rPr lang="en-US" baseline="30000" dirty="0">
                <a:solidFill>
                  <a:srgbClr val="263238"/>
                </a:solidFill>
                <a:latin typeface="+mj-lt"/>
              </a:rPr>
              <a:t>d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University of California, Santa Cruz 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e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Università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di Trento,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f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FBK</a:t>
            </a:r>
          </a:p>
          <a:p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r>
              <a:rPr lang="en-US" dirty="0" err="1">
                <a:solidFill>
                  <a:srgbClr val="263238"/>
                </a:solidFill>
                <a:latin typeface="+mj-lt"/>
              </a:rPr>
              <a:t>Fermilab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beam test team: A.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Apreysan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R. </a:t>
            </a:r>
            <a:r>
              <a:rPr lang="en-US" dirty="0">
                <a:solidFill>
                  <a:srgbClr val="263238"/>
                </a:solidFill>
              </a:rPr>
              <a:t>Heller, 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K. Di Petrillo, S. Los.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B7491-4AA4-5447-9F0F-BF1653CD8A20}"/>
              </a:ext>
            </a:extLst>
          </p:cNvPr>
          <p:cNvSpPr txBox="1"/>
          <p:nvPr/>
        </p:nvSpPr>
        <p:spPr>
          <a:xfrm>
            <a:off x="3992137" y="5765180"/>
            <a:ext cx="184731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71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15C0F-AA39-F949-BCA3-B7899905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B4EFE-5B2A-C54B-BA94-A6B67CC8F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6AC98F-30D0-FF42-8152-03B61FA4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F7C33-1C96-AF40-988E-ABDEFD5C6B0B}"/>
              </a:ext>
            </a:extLst>
          </p:cNvPr>
          <p:cNvSpPr txBox="1"/>
          <p:nvPr/>
        </p:nvSpPr>
        <p:spPr>
          <a:xfrm>
            <a:off x="1542585" y="1494983"/>
            <a:ext cx="9279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kindly acknowledge the following funding agencies, collaborations:</a:t>
            </a:r>
          </a:p>
          <a:p>
            <a:endParaRPr lang="en-US" dirty="0"/>
          </a:p>
          <a:p>
            <a:pPr marL="257175" indent="-257175">
              <a:buFont typeface="Wingdings" charset="2"/>
              <a:buChar char="Ø"/>
            </a:pPr>
            <a:r>
              <a:rPr lang="en-US" dirty="0"/>
              <a:t>RD50 </a:t>
            </a:r>
            <a:r>
              <a:rPr lang="en-US" dirty="0" err="1"/>
              <a:t>collaborationI</a:t>
            </a:r>
            <a:endParaRPr lang="en-US" dirty="0"/>
          </a:p>
          <a:p>
            <a:pPr marL="257175" indent="-257175">
              <a:buFont typeface="Wingdings" charset="2"/>
              <a:buChar char="Ø"/>
            </a:pPr>
            <a:r>
              <a:rPr lang="en-US" dirty="0"/>
              <a:t>NFN - Gruppo V, UFSD and RSD projects</a:t>
            </a:r>
          </a:p>
          <a:p>
            <a:pPr marL="257175" indent="-257175">
              <a:buFont typeface="Wingdings" charset="2"/>
              <a:buChar char="Ø"/>
            </a:pPr>
            <a:r>
              <a:rPr lang="en-US" dirty="0"/>
              <a:t>INFN – FBK agreement on sensor production (</a:t>
            </a:r>
            <a:r>
              <a:rPr lang="en-US" dirty="0" err="1"/>
              <a:t>convenzione</a:t>
            </a:r>
            <a:r>
              <a:rPr lang="en-US" dirty="0"/>
              <a:t> INFN-FBK)</a:t>
            </a:r>
          </a:p>
          <a:p>
            <a:pPr marL="257175" indent="-257175">
              <a:buFont typeface="Wingdings" charset="2"/>
              <a:buChar char="Ø"/>
            </a:pPr>
            <a:r>
              <a:rPr lang="fr-FR" dirty="0"/>
              <a:t>Horizon 2020, </a:t>
            </a:r>
            <a:r>
              <a:rPr lang="fr-FR" dirty="0" err="1"/>
              <a:t>grant</a:t>
            </a:r>
            <a:r>
              <a:rPr lang="fr-FR" dirty="0"/>
              <a:t> UFSD669529</a:t>
            </a:r>
          </a:p>
          <a:p>
            <a:pPr marL="257175" indent="-257175">
              <a:buFont typeface="Wingdings" charset="2"/>
              <a:buChar char="Ø"/>
            </a:pPr>
            <a:r>
              <a:rPr lang="fr-FR" dirty="0"/>
              <a:t>U.S. </a:t>
            </a:r>
            <a:r>
              <a:rPr lang="fr-FR" dirty="0" err="1"/>
              <a:t>Department</a:t>
            </a:r>
            <a:r>
              <a:rPr lang="fr-FR" dirty="0"/>
              <a:t> of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grant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DE-SC0010107</a:t>
            </a:r>
          </a:p>
          <a:p>
            <a:pPr marL="257175" indent="-257175">
              <a:buFont typeface="Wingdings" charset="2"/>
              <a:buChar char="Ø"/>
            </a:pPr>
            <a:r>
              <a:rPr lang="it-IT" dirty="0"/>
              <a:t>Dipartimenti di Eccellenza, </a:t>
            </a:r>
            <a:r>
              <a:rPr lang="it-IT" dirty="0" err="1"/>
              <a:t>Univ</a:t>
            </a:r>
            <a:r>
              <a:rPr lang="it-IT" dirty="0"/>
              <a:t>. of Torino (ex L. 232/2016, art. 1, cc. 314, 337)</a:t>
            </a:r>
          </a:p>
          <a:p>
            <a:pPr marL="257175" indent="-257175">
              <a:buFont typeface="Wingdings" charset="2"/>
              <a:buChar char="Ø"/>
            </a:pPr>
            <a:r>
              <a:rPr lang="it-IT" dirty="0"/>
              <a:t>Ministero della Ricerca, Italia , PRIN 2017, progetto </a:t>
            </a:r>
            <a:r>
              <a:rPr lang="en-US" dirty="0"/>
              <a:t>2017L2XKTJ – 4DinSiDe</a:t>
            </a:r>
          </a:p>
          <a:p>
            <a:pPr marL="257175" indent="-257175">
              <a:buFont typeface="Wingdings" charset="2"/>
              <a:buChar char="Ø"/>
            </a:pPr>
            <a:r>
              <a:rPr lang="en-US" dirty="0" err="1"/>
              <a:t>Ministero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Ricerca</a:t>
            </a:r>
            <a:r>
              <a:rPr lang="en-US" dirty="0"/>
              <a:t>, Italia, FARE,   R165xr8frt_fare</a:t>
            </a:r>
          </a:p>
        </p:txBody>
      </p:sp>
    </p:spTree>
    <p:extLst>
      <p:ext uri="{BB962C8B-B14F-4D97-AF65-F5344CB8AC3E}">
        <p14:creationId xmlns:p14="http://schemas.microsoft.com/office/powerpoint/2010/main" val="155777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CC71-5791-0C4E-9570-B8452A16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0BE9A-B03E-4546-A899-6D0196927B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7A7503-57A0-D34C-A5D6-1FE1B9C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556152-7F7B-5843-8E2E-BC9E52E4E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609" y="836917"/>
            <a:ext cx="3969391" cy="37024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880D9A-3B54-E04D-83E3-4F58A87BA25A}"/>
              </a:ext>
            </a:extLst>
          </p:cNvPr>
          <p:cNvSpPr txBox="1"/>
          <p:nvPr/>
        </p:nvSpPr>
        <p:spPr>
          <a:xfrm>
            <a:off x="982166" y="836917"/>
            <a:ext cx="8352334" cy="10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RSD are a novel n-in-p silicon device that evolves the LGAD design to obtain signal amplification with 100% fill factor and very strong signal sharing among pads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9F301-AF6E-CE46-B1D3-592DCFBF51D9}"/>
              </a:ext>
            </a:extLst>
          </p:cNvPr>
          <p:cNvSpPr/>
          <p:nvPr/>
        </p:nvSpPr>
        <p:spPr>
          <a:xfrm>
            <a:off x="982166" y="5844379"/>
            <a:ext cx="10194700" cy="697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extended signal sharing in RSD is a drawback in environment with high density of tracks and high irradiation</a:t>
            </a:r>
            <a:r>
              <a:rPr lang="en-US" sz="1600" dirty="0"/>
              <a:t>. Most likely RSD and FCC-</a:t>
            </a:r>
            <a:r>
              <a:rPr lang="en-US" sz="1600" dirty="0" err="1"/>
              <a:t>hh</a:t>
            </a:r>
            <a:r>
              <a:rPr lang="en-US" sz="1600" dirty="0"/>
              <a:t> don’t go together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4BF3D5-9852-0E4E-924F-88D8FBB02E31}"/>
              </a:ext>
            </a:extLst>
          </p:cNvPr>
          <p:cNvSpPr/>
          <p:nvPr/>
        </p:nvSpPr>
        <p:spPr>
          <a:xfrm>
            <a:off x="982166" y="4665873"/>
            <a:ext cx="7984034" cy="101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multiple signals germane to RSD are  well suited for reconstruction algorithms based on machine learning</a:t>
            </a:r>
            <a:r>
              <a:rPr lang="en-US" sz="1600" dirty="0"/>
              <a:t>. We expect that this technique will provide the ultimate spatial and temporal resolution</a:t>
            </a:r>
            <a:endParaRPr lang="en-US" sz="1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D3B70D-A1FF-CF47-8BA1-47AAEDF64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2518231"/>
                  </p:ext>
                </p:extLst>
              </p:nvPr>
            </p:nvGraphicFramePr>
            <p:xfrm>
              <a:off x="1016677" y="3727783"/>
              <a:ext cx="6516855" cy="7416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303371">
                      <a:extLst>
                        <a:ext uri="{9D8B030D-6E8A-4147-A177-3AD203B41FA5}">
                          <a16:colId xmlns:a16="http://schemas.microsoft.com/office/drawing/2014/main" val="21072804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27503848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34145891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199741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2118614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Geometry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50 -100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100-200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150 - 300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200-500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18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/>
                            <a:t> [um]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24611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D3B70D-A1FF-CF47-8BA1-47AAEDF64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2518231"/>
                  </p:ext>
                </p:extLst>
              </p:nvPr>
            </p:nvGraphicFramePr>
            <p:xfrm>
              <a:off x="1016677" y="3727783"/>
              <a:ext cx="6516855" cy="7416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303371">
                      <a:extLst>
                        <a:ext uri="{9D8B030D-6E8A-4147-A177-3AD203B41FA5}">
                          <a16:colId xmlns:a16="http://schemas.microsoft.com/office/drawing/2014/main" val="21072804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27503848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34145891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199741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2118614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Geometry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50 -100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100-200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150 - 300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200-500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18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71" t="-110345" r="-40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24611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ED74F27-CA0F-1E4F-AE8F-46C1C5A83DB9}"/>
              </a:ext>
            </a:extLst>
          </p:cNvPr>
          <p:cNvSpPr/>
          <p:nvPr/>
        </p:nvSpPr>
        <p:spPr>
          <a:xfrm>
            <a:off x="982166" y="2896057"/>
            <a:ext cx="6878649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RSD exploits the resistive n+ layer to achieve charge sharing among pads. </a:t>
            </a:r>
            <a:r>
              <a:rPr lang="en-US" sz="1600" dirty="0"/>
              <a:t>The spatial resolution is about 5% of the inter-pad distance: </a:t>
            </a:r>
            <a:endParaRPr lang="en-US" sz="1600" i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DCF24D-BCBD-8740-9C57-C6E751B61E26}"/>
                  </a:ext>
                </a:extLst>
              </p:cNvPr>
              <p:cNvSpPr/>
              <p:nvPr/>
            </p:nvSpPr>
            <p:spPr>
              <a:xfrm>
                <a:off x="982165" y="1984287"/>
                <a:ext cx="6878649" cy="697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dirty="0"/>
                  <a:t>The RSD design maintains the excellent temporal resolution of UFSD sensors,: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𝒑𝒔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𝟓𝟎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thick sensors at gain ~ 15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. 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DCF24D-BCBD-8740-9C57-C6E751B61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65" y="1984287"/>
                <a:ext cx="6878649" cy="697948"/>
              </a:xfrm>
              <a:prstGeom prst="rect">
                <a:avLst/>
              </a:prstGeom>
              <a:blipFill>
                <a:blip r:embed="rId4"/>
                <a:stretch>
                  <a:fillRect l="-36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81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3909E-AA30-D545-9AFA-06543772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4F05A-7684-E84B-925D-F22850920C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E822C6-5D04-6C45-8124-FBACD7E6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667638-97E7-2A49-A8AB-373137E5B8DE}"/>
              </a:ext>
            </a:extLst>
          </p:cNvPr>
          <p:cNvSpPr/>
          <p:nvPr/>
        </p:nvSpPr>
        <p:spPr>
          <a:xfrm>
            <a:off x="722189" y="1184980"/>
            <a:ext cx="11125200" cy="50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[1] N. </a:t>
            </a:r>
            <a:r>
              <a:rPr lang="en-US" sz="1400" dirty="0" err="1"/>
              <a:t>Cartiglia</a:t>
            </a:r>
            <a:r>
              <a:rPr lang="en-US" sz="1400" dirty="0"/>
              <a:t>, </a:t>
            </a:r>
            <a:r>
              <a:rPr lang="en-US" sz="1400" dirty="0" err="1"/>
              <a:t>Tredi</a:t>
            </a:r>
            <a:r>
              <a:rPr lang="en-US" sz="1400" dirty="0"/>
              <a:t> 2015,”Topics in LGAD Design” </a:t>
            </a:r>
            <a:r>
              <a:rPr lang="en-US" sz="1400" dirty="0">
                <a:hlinkClick r:id="rId2"/>
              </a:rPr>
              <a:t>https://indico.cern.ch/event/351695/contributions/828366/attachments/695875/955507/TREDI_Cartiglia.pdf</a:t>
            </a:r>
            <a:r>
              <a:rPr lang="en-US" sz="1400" dirty="0"/>
              <a:t>, </a:t>
            </a:r>
            <a:r>
              <a:rPr lang="it-IT" sz="1400" dirty="0"/>
              <a:t>N. Cartiglia, A. </a:t>
            </a:r>
            <a:r>
              <a:rPr lang="it-IT" sz="1400" dirty="0" err="1"/>
              <a:t>Seiden</a:t>
            </a:r>
            <a:r>
              <a:rPr lang="it-IT" sz="1400" dirty="0"/>
              <a:t>, H. </a:t>
            </a:r>
            <a:r>
              <a:rPr lang="it-IT" sz="1400" dirty="0" err="1"/>
              <a:t>Sadrozinski</a:t>
            </a:r>
            <a:r>
              <a:rPr lang="it-IT" sz="1400" dirty="0"/>
              <a:t>, </a:t>
            </a:r>
            <a:r>
              <a:rPr lang="it-IT" sz="1400" i="1" dirty="0"/>
              <a:t>US </a:t>
            </a:r>
            <a:r>
              <a:rPr lang="it-IT" sz="1400" i="1" dirty="0" err="1"/>
              <a:t>Patent</a:t>
            </a:r>
            <a:r>
              <a:rPr lang="it-IT" sz="1400" i="1" dirty="0"/>
              <a:t> 9613993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[2] M. </a:t>
            </a:r>
            <a:r>
              <a:rPr lang="en-US" sz="1400" dirty="0" err="1"/>
              <a:t>Mandurrino</a:t>
            </a:r>
            <a:r>
              <a:rPr lang="en-US" sz="1400" dirty="0"/>
              <a:t> </a:t>
            </a:r>
            <a:r>
              <a:rPr lang="en-US" sz="1400" i="1" dirty="0"/>
              <a:t>et al</a:t>
            </a:r>
            <a:r>
              <a:rPr lang="en-US" sz="1400" dirty="0"/>
              <a:t>., "Demonstration of 200-, 100-, and 50- micron Pitch Resistive AC-Coupled Silicon Detectors (RSD) With 100% Fill-Factor for 4D Particle Tracking," in </a:t>
            </a:r>
            <a:r>
              <a:rPr lang="en-US" sz="1400" i="1" dirty="0"/>
              <a:t>IEEE Electron Device Letters</a:t>
            </a:r>
            <a:r>
              <a:rPr lang="en-US" sz="1400" dirty="0"/>
              <a:t>, vol. 40, no. 11, pp. 1780-1783, Nov. 2019.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[3] M. </a:t>
            </a:r>
            <a:r>
              <a:rPr lang="en-US" sz="1400" dirty="0" err="1"/>
              <a:t>Mandurrino</a:t>
            </a:r>
            <a:r>
              <a:rPr lang="en-US" sz="1400" dirty="0"/>
              <a:t> et al.   </a:t>
            </a:r>
            <a:r>
              <a:rPr lang="en-US" sz="1400" dirty="0">
                <a:hlinkClick r:id="rId3" tooltip="Persistent link using digital object identifier"/>
              </a:rPr>
              <a:t>”</a:t>
            </a:r>
            <a:r>
              <a:rPr lang="en-US" sz="1400" dirty="0"/>
              <a:t>Analysis and numerical design of Resistive AC-Coupled Silicon Detectors (RSD) for 4D particle tracking</a:t>
            </a:r>
            <a:r>
              <a:rPr lang="en-US" sz="1400" dirty="0">
                <a:hlinkClick r:id="rId3" tooltip="Persistent link using digital object identifier"/>
              </a:rPr>
              <a:t>” https://doi.org/10.1016/j.nima.2020.163479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[4] H. </a:t>
            </a:r>
            <a:r>
              <a:rPr lang="en-US" sz="1400" dirty="0" err="1"/>
              <a:t>Sadrozinski</a:t>
            </a:r>
            <a:r>
              <a:rPr lang="en-US" sz="1400" dirty="0"/>
              <a:t>, HSTD11, </a:t>
            </a:r>
            <a:r>
              <a:rPr lang="en-US" sz="1400" dirty="0">
                <a:hlinkClick r:id="rId4"/>
              </a:rPr>
              <a:t>“Time resolution of Ultra-Fast Silicon Detectors”, https://indico.cern.ch/event/577879/contributions/2740418/attachments/1575077/2487327/HSTD1--HFWS1.pdf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[5] G. Giacomini, W. Chen, G. </a:t>
            </a:r>
            <a:r>
              <a:rPr lang="en-US" sz="1400" dirty="0" err="1"/>
              <a:t>D’Amen</a:t>
            </a:r>
            <a:r>
              <a:rPr lang="en-US" sz="1400" dirty="0"/>
              <a:t>, A. </a:t>
            </a:r>
            <a:r>
              <a:rPr lang="en-US" sz="1400" dirty="0" err="1"/>
              <a:t>Tricoli</a:t>
            </a:r>
            <a:r>
              <a:rPr lang="en-US" sz="1400" dirty="0"/>
              <a:t>, Fabrication and performance of AC-coupled LGADs, JINST 14 (09) (2019)</a:t>
            </a:r>
          </a:p>
          <a:p>
            <a:pPr lvl="0"/>
            <a:r>
              <a:rPr lang="en-US" sz="1400" dirty="0"/>
              <a:t>[6] M. </a:t>
            </a:r>
            <a:r>
              <a:rPr lang="en-US" sz="1400" dirty="0" err="1"/>
              <a:t>Tornago</a:t>
            </a:r>
            <a:r>
              <a:rPr lang="en-US" sz="1400" dirty="0"/>
              <a:t> et al,</a:t>
            </a:r>
            <a:r>
              <a:rPr lang="en-US" sz="1400" i="1" dirty="0"/>
              <a:t> “Resistive AC-Coupled Silicon Detectors principles of operation and first results from a combined laser - beam test analysis”, </a:t>
            </a:r>
            <a:r>
              <a:rPr lang="en-US" sz="1400" u="sng" dirty="0">
                <a:hlinkClick r:id="rId5"/>
              </a:rPr>
              <a:t>https://arxiv.org/abs/2007.09528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[7] F. </a:t>
            </a:r>
            <a:r>
              <a:rPr lang="en-US" sz="1400" dirty="0" err="1"/>
              <a:t>Siviero</a:t>
            </a:r>
            <a:r>
              <a:rPr lang="en-US" sz="1400" dirty="0"/>
              <a:t> et al, “Application of machine learning algorithms to the position reconstruction of Resistive Silicon Detectors”, paper in preparation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[8] A. Apresyan, “Measurements of an AC-LGAD strip sensor with a 120 GeV proton beam”, </a:t>
            </a:r>
            <a:r>
              <a:rPr lang="en-US" sz="1400" dirty="0">
                <a:hlinkClick r:id="rId6"/>
              </a:rPr>
              <a:t>https://arxiv.org/abs/2006.01999</a:t>
            </a:r>
            <a:endParaRPr lang="en-US" sz="1400" dirty="0"/>
          </a:p>
          <a:p>
            <a:pPr>
              <a:lnSpc>
                <a:spcPct val="130000"/>
              </a:lnSpc>
            </a:pPr>
            <a:endParaRPr lang="en-US" sz="1400" dirty="0"/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1609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BC65C-2696-BE45-BC22-4029B861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F79A7-1FBF-CA43-B048-F8CE2BFBEB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CD4602-8139-304B-A2AB-5C7B618C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1" y="2099608"/>
            <a:ext cx="11814423" cy="667871"/>
          </a:xfrm>
        </p:spPr>
        <p:txBody>
          <a:bodyPr/>
          <a:lstStyle/>
          <a:p>
            <a:r>
              <a:rPr lang="en-US" dirty="0"/>
              <a:t>Extra topics</a:t>
            </a:r>
          </a:p>
        </p:txBody>
      </p:sp>
    </p:spTree>
    <p:extLst>
      <p:ext uri="{BB962C8B-B14F-4D97-AF65-F5344CB8AC3E}">
        <p14:creationId xmlns:p14="http://schemas.microsoft.com/office/powerpoint/2010/main" val="92213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5AD9CC-67C6-174E-9673-B6E585F3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83" y="2359880"/>
            <a:ext cx="4097437" cy="38999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27C09A-590D-6F43-87A1-4140B59E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4AF1D-4AD4-5C45-8E7D-B9E46A6ED6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3D2B61-1144-EF41-AF03-FEBCAC9A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Calculation of signal sharing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D4270-87C1-2040-B7F5-8DE7CF83F7F3}"/>
              </a:ext>
            </a:extLst>
          </p:cNvPr>
          <p:cNvSpPr txBox="1"/>
          <p:nvPr/>
        </p:nvSpPr>
        <p:spPr>
          <a:xfrm>
            <a:off x="1041150" y="782666"/>
            <a:ext cx="8989962" cy="13381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Let’s use the RSD main formula to explore the following geometry (analytic calculation): 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Pixel matrix (round metal for simplicity) with metal – pitch = 100 – 200 micron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Signal amplitude = 100 mV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Min amplitude = 15 mV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54647-F21F-FA43-BF48-E9776D6D43CF}"/>
              </a:ext>
            </a:extLst>
          </p:cNvPr>
          <p:cNvSpPr/>
          <p:nvPr/>
        </p:nvSpPr>
        <p:spPr>
          <a:xfrm>
            <a:off x="887654" y="2299106"/>
            <a:ext cx="4864578" cy="3422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Signal seen by a pad as a function of distance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36301A-2409-E941-BC10-68125C023C5F}"/>
              </a:ext>
            </a:extLst>
          </p:cNvPr>
          <p:cNvSpPr/>
          <p:nvPr/>
        </p:nvSpPr>
        <p:spPr>
          <a:xfrm>
            <a:off x="1631486" y="6161036"/>
            <a:ext cx="3376914" cy="4135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/>
                </a:solidFill>
              </a:rPr>
              <a:t>Good localized signal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BFACF8-7192-534B-8E1C-38226090A799}"/>
              </a:ext>
            </a:extLst>
          </p:cNvPr>
          <p:cNvGrpSpPr/>
          <p:nvPr/>
        </p:nvGrpSpPr>
        <p:grpSpPr>
          <a:xfrm>
            <a:off x="5801550" y="1575571"/>
            <a:ext cx="6209954" cy="5065570"/>
            <a:chOff x="5801550" y="1575571"/>
            <a:chExt cx="6209954" cy="50655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B29D81-7AAC-7D44-8D50-5EAA6DEA6EDC}"/>
                </a:ext>
              </a:extLst>
            </p:cNvPr>
            <p:cNvGrpSpPr/>
            <p:nvPr/>
          </p:nvGrpSpPr>
          <p:grpSpPr>
            <a:xfrm>
              <a:off x="5801550" y="1575571"/>
              <a:ext cx="6209954" cy="5065570"/>
              <a:chOff x="5801550" y="1575571"/>
              <a:chExt cx="6209954" cy="506557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4AE9268-4305-FE48-AB69-2F57135CC188}"/>
                  </a:ext>
                </a:extLst>
              </p:cNvPr>
              <p:cNvGrpSpPr/>
              <p:nvPr/>
            </p:nvGrpSpPr>
            <p:grpSpPr>
              <a:xfrm>
                <a:off x="5801550" y="1575571"/>
                <a:ext cx="6209954" cy="5065570"/>
                <a:chOff x="5801550" y="1575571"/>
                <a:chExt cx="6209954" cy="506557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F3D6B6B-A2A0-5844-8163-4D0D7D40F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36603" y="2313466"/>
                  <a:ext cx="4259642" cy="4054358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2D27A25-BF00-C245-B67D-47C6C946DC8C}"/>
                    </a:ext>
                  </a:extLst>
                </p:cNvPr>
                <p:cNvSpPr/>
                <p:nvPr/>
              </p:nvSpPr>
              <p:spPr>
                <a:xfrm>
                  <a:off x="6888952" y="6227566"/>
                  <a:ext cx="4403951" cy="4135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dirty="0">
                      <a:solidFill>
                        <a:srgbClr val="221AC0"/>
                      </a:solidFill>
                    </a:rPr>
                    <a:t>Not very uniform readout pattern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00386BF-F398-1F4B-B08D-7EB34816E38F}"/>
                    </a:ext>
                  </a:extLst>
                </p:cNvPr>
                <p:cNvSpPr txBox="1"/>
                <p:nvPr/>
              </p:nvSpPr>
              <p:spPr>
                <a:xfrm>
                  <a:off x="5801550" y="1606933"/>
                  <a:ext cx="3896431" cy="622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rgbClr val="221AC0"/>
                      </a:solidFill>
                    </a:rPr>
                    <a:t>Blue = 1 active pad</a:t>
                  </a:r>
                  <a:r>
                    <a:rPr lang="en-US" sz="1400" dirty="0">
                      <a:solidFill>
                        <a:srgbClr val="221AC0"/>
                      </a:solidFill>
                    </a:rPr>
                    <a:t>: when the hit is on the pad, the signal does not spread much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FDD66CA-B056-1A4D-9CBB-A9C77C85B95E}"/>
                    </a:ext>
                  </a:extLst>
                </p:cNvPr>
                <p:cNvSpPr txBox="1"/>
                <p:nvPr/>
              </p:nvSpPr>
              <p:spPr>
                <a:xfrm>
                  <a:off x="9697981" y="1575571"/>
                  <a:ext cx="2313523" cy="622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rgbClr val="00B050"/>
                      </a:solidFill>
                    </a:rPr>
                    <a:t>Green = 2 active pads</a:t>
                  </a:r>
                  <a:r>
                    <a:rPr lang="en-US" sz="1400" dirty="0">
                      <a:solidFill>
                        <a:srgbClr val="00B050"/>
                      </a:solidFill>
                    </a:rPr>
                    <a:t>: in between 2 pads 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A3F9C6E-2BF6-C640-8BB9-14F5D7642364}"/>
                  </a:ext>
                </a:extLst>
              </p:cNvPr>
              <p:cNvSpPr/>
              <p:nvPr/>
            </p:nvSpPr>
            <p:spPr>
              <a:xfrm>
                <a:off x="6229733" y="2299106"/>
                <a:ext cx="4864578" cy="342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Number of pads (1,2,3, or 4)  with signal &gt; 15 mV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EE42EB-7F04-4947-8712-801B231952C1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9217277" y="2197857"/>
              <a:ext cx="1637466" cy="1387177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EC4514-2DB4-DD4B-AB19-6EF665B5DF6E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7749766" y="2229219"/>
              <a:ext cx="344032" cy="1066242"/>
            </a:xfrm>
            <a:prstGeom prst="straightConnector1">
              <a:avLst/>
            </a:prstGeom>
            <a:ln w="34925">
              <a:solidFill>
                <a:srgbClr val="221A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0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AD53B-DC18-5043-8EFE-387F8C64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48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4D1E85B-EAEE-834D-A022-05E31E9FCB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Signal discharge</a:t>
            </a:r>
          </a:p>
        </p:txBody>
      </p:sp>
      <p:sp>
        <p:nvSpPr>
          <p:cNvPr id="27" name="Freeform 863"/>
          <p:cNvSpPr>
            <a:spLocks/>
          </p:cNvSpPr>
          <p:nvPr/>
        </p:nvSpPr>
        <p:spPr bwMode="auto">
          <a:xfrm>
            <a:off x="3238592" y="2887843"/>
            <a:ext cx="1111945" cy="1013775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206FCD5-276B-9B43-B63C-E31B8E05C412}"/>
              </a:ext>
            </a:extLst>
          </p:cNvPr>
          <p:cNvSpPr/>
          <p:nvPr/>
        </p:nvSpPr>
        <p:spPr>
          <a:xfrm>
            <a:off x="1106042" y="814478"/>
            <a:ext cx="6828368" cy="170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The signal discharges</a:t>
            </a:r>
            <a:r>
              <a:rPr lang="en-US" b="1" dirty="0">
                <a:latin typeface="+mj-lt"/>
              </a:rPr>
              <a:t>, </a:t>
            </a:r>
            <a:r>
              <a:rPr lang="en-US" dirty="0">
                <a:latin typeface="+mj-lt"/>
              </a:rPr>
              <a:t>according to the read-out RC.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Small RC have larger and shorter positive lobes (need to discharge the same charge in a shorter time)</a:t>
            </a:r>
          </a:p>
          <a:p>
            <a:pPr>
              <a:lnSpc>
                <a:spcPct val="150000"/>
              </a:lnSpc>
            </a:pPr>
            <a:endParaRPr lang="en-US" dirty="0">
              <a:latin typeface="+mj-lt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D5392B-36EC-A94D-93F1-9746AC6FFB77}"/>
              </a:ext>
            </a:extLst>
          </p:cNvPr>
          <p:cNvSpPr/>
          <p:nvPr/>
        </p:nvSpPr>
        <p:spPr>
          <a:xfrm>
            <a:off x="863669" y="17939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F68C9-B14A-2A4E-89E9-2EE180915D67}"/>
              </a:ext>
            </a:extLst>
          </p:cNvPr>
          <p:cNvGrpSpPr/>
          <p:nvPr/>
        </p:nvGrpSpPr>
        <p:grpSpPr>
          <a:xfrm>
            <a:off x="505681" y="2508488"/>
            <a:ext cx="5531869" cy="1564682"/>
            <a:chOff x="505681" y="2508488"/>
            <a:chExt cx="5531869" cy="156468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628F112-D7D6-9C46-BB4B-16C58A52D73F}"/>
                </a:ext>
              </a:extLst>
            </p:cNvPr>
            <p:cNvSpPr/>
            <p:nvPr/>
          </p:nvSpPr>
          <p:spPr>
            <a:xfrm>
              <a:off x="1611076" y="3213000"/>
              <a:ext cx="1042987" cy="860170"/>
            </a:xfrm>
            <a:custGeom>
              <a:avLst/>
              <a:gdLst>
                <a:gd name="connsiteX0" fmla="*/ 0 w 1042987"/>
                <a:gd name="connsiteY0" fmla="*/ 85725 h 860170"/>
                <a:gd name="connsiteX1" fmla="*/ 385762 w 1042987"/>
                <a:gd name="connsiteY1" fmla="*/ 85725 h 860170"/>
                <a:gd name="connsiteX2" fmla="*/ 557212 w 1042987"/>
                <a:gd name="connsiteY2" fmla="*/ 814388 h 860170"/>
                <a:gd name="connsiteX3" fmla="*/ 800100 w 1042987"/>
                <a:gd name="connsiteY3" fmla="*/ 714375 h 860170"/>
                <a:gd name="connsiteX4" fmla="*/ 971550 w 1042987"/>
                <a:gd name="connsiteY4" fmla="*/ 142875 h 860170"/>
                <a:gd name="connsiteX5" fmla="*/ 1042987 w 1042987"/>
                <a:gd name="connsiteY5" fmla="*/ 0 h 8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87" h="860170">
                  <a:moveTo>
                    <a:pt x="0" y="85725"/>
                  </a:moveTo>
                  <a:cubicBezTo>
                    <a:pt x="146446" y="25003"/>
                    <a:pt x="292893" y="-35719"/>
                    <a:pt x="385762" y="85725"/>
                  </a:cubicBezTo>
                  <a:cubicBezTo>
                    <a:pt x="478631" y="207169"/>
                    <a:pt x="488156" y="709613"/>
                    <a:pt x="557212" y="814388"/>
                  </a:cubicBezTo>
                  <a:cubicBezTo>
                    <a:pt x="626268" y="919163"/>
                    <a:pt x="731044" y="826294"/>
                    <a:pt x="800100" y="714375"/>
                  </a:cubicBezTo>
                  <a:cubicBezTo>
                    <a:pt x="869156" y="602456"/>
                    <a:pt x="931069" y="261938"/>
                    <a:pt x="971550" y="142875"/>
                  </a:cubicBezTo>
                  <a:cubicBezTo>
                    <a:pt x="1012031" y="23812"/>
                    <a:pt x="1027509" y="11906"/>
                    <a:pt x="1042987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A27882-28FC-AE46-812F-92AA2DF71329}"/>
                </a:ext>
              </a:extLst>
            </p:cNvPr>
            <p:cNvSpPr/>
            <p:nvPr/>
          </p:nvSpPr>
          <p:spPr>
            <a:xfrm>
              <a:off x="505681" y="2831969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Fast signal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381EA63-8029-0E4F-A308-7F08421E4E5C}"/>
                </a:ext>
              </a:extLst>
            </p:cNvPr>
            <p:cNvSpPr/>
            <p:nvPr/>
          </p:nvSpPr>
          <p:spPr>
            <a:xfrm>
              <a:off x="2633492" y="2986291"/>
              <a:ext cx="2680322" cy="253545"/>
            </a:xfrm>
            <a:custGeom>
              <a:avLst/>
              <a:gdLst>
                <a:gd name="connsiteX0" fmla="*/ 0 w 2128838"/>
                <a:gd name="connsiteY0" fmla="*/ 244179 h 244179"/>
                <a:gd name="connsiteX1" fmla="*/ 142875 w 2128838"/>
                <a:gd name="connsiteY1" fmla="*/ 44154 h 244179"/>
                <a:gd name="connsiteX2" fmla="*/ 457200 w 2128838"/>
                <a:gd name="connsiteY2" fmla="*/ 1291 h 244179"/>
                <a:gd name="connsiteX3" fmla="*/ 914400 w 2128838"/>
                <a:gd name="connsiteY3" fmla="*/ 72729 h 244179"/>
                <a:gd name="connsiteX4" fmla="*/ 1328738 w 2128838"/>
                <a:gd name="connsiteY4" fmla="*/ 158454 h 244179"/>
                <a:gd name="connsiteX5" fmla="*/ 2128838 w 2128838"/>
                <a:gd name="connsiteY5" fmla="*/ 201316 h 2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838" h="244179">
                  <a:moveTo>
                    <a:pt x="0" y="244179"/>
                  </a:moveTo>
                  <a:cubicBezTo>
                    <a:pt x="33337" y="164407"/>
                    <a:pt x="66675" y="84635"/>
                    <a:pt x="142875" y="44154"/>
                  </a:cubicBezTo>
                  <a:cubicBezTo>
                    <a:pt x="219075" y="3673"/>
                    <a:pt x="328613" y="-3471"/>
                    <a:pt x="457200" y="1291"/>
                  </a:cubicBezTo>
                  <a:cubicBezTo>
                    <a:pt x="585787" y="6053"/>
                    <a:pt x="769144" y="46535"/>
                    <a:pt x="914400" y="72729"/>
                  </a:cubicBezTo>
                  <a:cubicBezTo>
                    <a:pt x="1059656" y="98923"/>
                    <a:pt x="1126332" y="137023"/>
                    <a:pt x="1328738" y="158454"/>
                  </a:cubicBezTo>
                  <a:cubicBezTo>
                    <a:pt x="1531144" y="179885"/>
                    <a:pt x="1829991" y="190600"/>
                    <a:pt x="2128838" y="201316"/>
                  </a:cubicBezTo>
                </a:path>
              </a:pathLst>
            </a:custGeom>
            <a:noFill/>
            <a:ln w="31750"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5A64909-E05B-2949-9AEB-757D538FF2B6}"/>
                </a:ext>
              </a:extLst>
            </p:cNvPr>
            <p:cNvSpPr/>
            <p:nvPr/>
          </p:nvSpPr>
          <p:spPr>
            <a:xfrm>
              <a:off x="2600276" y="3520814"/>
              <a:ext cx="1877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221AC0"/>
                  </a:solidFill>
                  <a:latin typeface="Arial" panose="020B0604020202020204" pitchFamily="34" charset="0"/>
                </a:rPr>
                <a:t>Slow discharge</a:t>
              </a:r>
              <a:endParaRPr lang="en-US" b="1" dirty="0">
                <a:solidFill>
                  <a:srgbClr val="221AC0"/>
                </a:solidFill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5101BE7-097C-8A4A-9CB9-EE26D851E35B}"/>
                </a:ext>
              </a:extLst>
            </p:cNvPr>
            <p:cNvSpPr/>
            <p:nvPr/>
          </p:nvSpPr>
          <p:spPr>
            <a:xfrm>
              <a:off x="2628749" y="2565988"/>
              <a:ext cx="1429407" cy="667780"/>
            </a:xfrm>
            <a:custGeom>
              <a:avLst/>
              <a:gdLst>
                <a:gd name="connsiteX0" fmla="*/ 0 w 1429407"/>
                <a:gd name="connsiteY0" fmla="*/ 656933 h 667780"/>
                <a:gd name="connsiteX1" fmla="*/ 94593 w 1429407"/>
                <a:gd name="connsiteY1" fmla="*/ 310092 h 667780"/>
                <a:gd name="connsiteX2" fmla="*/ 178676 w 1429407"/>
                <a:gd name="connsiteY2" fmla="*/ 68354 h 667780"/>
                <a:gd name="connsiteX3" fmla="*/ 409904 w 1429407"/>
                <a:gd name="connsiteY3" fmla="*/ 15802 h 667780"/>
                <a:gd name="connsiteX4" fmla="*/ 567559 w 1429407"/>
                <a:gd name="connsiteY4" fmla="*/ 310092 h 667780"/>
                <a:gd name="connsiteX5" fmla="*/ 756745 w 1429407"/>
                <a:gd name="connsiteY5" fmla="*/ 530809 h 667780"/>
                <a:gd name="connsiteX6" fmla="*/ 966952 w 1429407"/>
                <a:gd name="connsiteY6" fmla="*/ 646423 h 667780"/>
                <a:gd name="connsiteX7" fmla="*/ 1429407 w 1429407"/>
                <a:gd name="connsiteY7" fmla="*/ 667444 h 66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07" h="667780">
                  <a:moveTo>
                    <a:pt x="0" y="656933"/>
                  </a:moveTo>
                  <a:cubicBezTo>
                    <a:pt x="32407" y="532560"/>
                    <a:pt x="64814" y="408188"/>
                    <a:pt x="94593" y="310092"/>
                  </a:cubicBezTo>
                  <a:cubicBezTo>
                    <a:pt x="124372" y="211995"/>
                    <a:pt x="126124" y="117402"/>
                    <a:pt x="178676" y="68354"/>
                  </a:cubicBezTo>
                  <a:cubicBezTo>
                    <a:pt x="231228" y="19306"/>
                    <a:pt x="345090" y="-24488"/>
                    <a:pt x="409904" y="15802"/>
                  </a:cubicBezTo>
                  <a:cubicBezTo>
                    <a:pt x="474718" y="56092"/>
                    <a:pt x="509752" y="224258"/>
                    <a:pt x="567559" y="310092"/>
                  </a:cubicBezTo>
                  <a:cubicBezTo>
                    <a:pt x="625366" y="395926"/>
                    <a:pt x="690180" y="474754"/>
                    <a:pt x="756745" y="530809"/>
                  </a:cubicBezTo>
                  <a:cubicBezTo>
                    <a:pt x="823310" y="586864"/>
                    <a:pt x="854842" y="623651"/>
                    <a:pt x="966952" y="646423"/>
                  </a:cubicBezTo>
                  <a:cubicBezTo>
                    <a:pt x="1079062" y="669195"/>
                    <a:pt x="1254234" y="668319"/>
                    <a:pt x="1429407" y="667444"/>
                  </a:cubicBezTo>
                </a:path>
              </a:pathLst>
            </a:custGeom>
            <a:noFill/>
            <a:ln w="28575">
              <a:solidFill>
                <a:srgbClr val="221A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93718A-2E1B-4747-A95A-4C18B6032A66}"/>
                </a:ext>
              </a:extLst>
            </p:cNvPr>
            <p:cNvSpPr txBox="1"/>
            <p:nvPr/>
          </p:nvSpPr>
          <p:spPr>
            <a:xfrm>
              <a:off x="4980850" y="2813835"/>
              <a:ext cx="1056700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221AC0"/>
                  </a:solidFill>
                </a:rPr>
                <a:t>long RC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23A701-328D-6047-A324-4B61AD6C93C0}"/>
                </a:ext>
              </a:extLst>
            </p:cNvPr>
            <p:cNvSpPr txBox="1"/>
            <p:nvPr/>
          </p:nvSpPr>
          <p:spPr>
            <a:xfrm>
              <a:off x="3178003" y="2508488"/>
              <a:ext cx="1091966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221AC0"/>
                  </a:solidFill>
                </a:rPr>
                <a:t>short RC</a:t>
              </a:r>
            </a:p>
          </p:txBody>
        </p:sp>
      </p:grpSp>
      <p:pic>
        <p:nvPicPr>
          <p:cNvPr id="288" name="Picture 287">
            <a:extLst>
              <a:ext uri="{FF2B5EF4-FFF2-40B4-BE49-F238E27FC236}">
                <a16:creationId xmlns:a16="http://schemas.microsoft.com/office/drawing/2014/main" id="{821D6AC6-50DF-FE42-93FB-C43BB81C0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91663" y="1420092"/>
            <a:ext cx="3817394" cy="5607414"/>
          </a:xfrm>
          <a:prstGeom prst="rect">
            <a:avLst/>
          </a:prstGeom>
        </p:spPr>
      </p:pic>
      <p:sp>
        <p:nvSpPr>
          <p:cNvPr id="521" name="Rectangle 520">
            <a:extLst>
              <a:ext uri="{FF2B5EF4-FFF2-40B4-BE49-F238E27FC236}">
                <a16:creationId xmlns:a16="http://schemas.microsoft.com/office/drawing/2014/main" id="{40554F86-B5EA-D844-897D-F49E792A8792}"/>
              </a:ext>
            </a:extLst>
          </p:cNvPr>
          <p:cNvSpPr/>
          <p:nvPr/>
        </p:nvSpPr>
        <p:spPr>
          <a:xfrm>
            <a:off x="1299209" y="5053340"/>
            <a:ext cx="4595196" cy="18735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3C31D0A9-2F63-6441-887E-9A4FFCD8E2E5}"/>
              </a:ext>
            </a:extLst>
          </p:cNvPr>
          <p:cNvSpPr/>
          <p:nvPr/>
        </p:nvSpPr>
        <p:spPr>
          <a:xfrm>
            <a:off x="1299208" y="5061291"/>
            <a:ext cx="4605045" cy="154033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4BA3840A-AD2C-5E41-96DC-3320A4A60A97}"/>
              </a:ext>
            </a:extLst>
          </p:cNvPr>
          <p:cNvSpPr/>
          <p:nvPr/>
        </p:nvSpPr>
        <p:spPr>
          <a:xfrm>
            <a:off x="1299208" y="4912671"/>
            <a:ext cx="4605045" cy="148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AB9C9795-D637-0946-B285-A3362A661802}"/>
              </a:ext>
            </a:extLst>
          </p:cNvPr>
          <p:cNvSpPr/>
          <p:nvPr/>
        </p:nvSpPr>
        <p:spPr>
          <a:xfrm>
            <a:off x="1815329" y="4864517"/>
            <a:ext cx="568863" cy="481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928560FA-23C2-404E-82A6-A2D33F528607}"/>
              </a:ext>
            </a:extLst>
          </p:cNvPr>
          <p:cNvSpPr/>
          <p:nvPr/>
        </p:nvSpPr>
        <p:spPr>
          <a:xfrm>
            <a:off x="3307208" y="4849388"/>
            <a:ext cx="568863" cy="481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028AC28A-6E02-5140-89A4-57E340CFEFEF}"/>
              </a:ext>
            </a:extLst>
          </p:cNvPr>
          <p:cNvSpPr/>
          <p:nvPr/>
        </p:nvSpPr>
        <p:spPr>
          <a:xfrm>
            <a:off x="4940687" y="4847771"/>
            <a:ext cx="568863" cy="481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1" name="Group 864">
            <a:extLst>
              <a:ext uri="{FF2B5EF4-FFF2-40B4-BE49-F238E27FC236}">
                <a16:creationId xmlns:a16="http://schemas.microsoft.com/office/drawing/2014/main" id="{AB49FD92-6D52-3240-AFD1-8BF093E91CA5}"/>
              </a:ext>
            </a:extLst>
          </p:cNvPr>
          <p:cNvGrpSpPr>
            <a:grpSpLocks/>
          </p:cNvGrpSpPr>
          <p:nvPr/>
        </p:nvGrpSpPr>
        <p:grpSpPr bwMode="auto">
          <a:xfrm>
            <a:off x="676904" y="3910676"/>
            <a:ext cx="3914145" cy="1774038"/>
            <a:chOff x="-646" y="1697"/>
            <a:chExt cx="3065" cy="1061"/>
          </a:xfrm>
        </p:grpSpPr>
        <p:grpSp>
          <p:nvGrpSpPr>
            <p:cNvPr id="595" name="Group 60">
              <a:extLst>
                <a:ext uri="{FF2B5EF4-FFF2-40B4-BE49-F238E27FC236}">
                  <a16:creationId xmlns:a16="http://schemas.microsoft.com/office/drawing/2014/main" id="{D29A78CD-30E4-3B43-BBF4-7F1830B67E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46" y="1697"/>
              <a:ext cx="3065" cy="1061"/>
              <a:chOff x="967" y="3426"/>
              <a:chExt cx="3065" cy="1061"/>
            </a:xfrm>
          </p:grpSpPr>
          <p:sp>
            <p:nvSpPr>
              <p:cNvPr id="597" name="Line 55">
                <a:extLst>
                  <a:ext uri="{FF2B5EF4-FFF2-40B4-BE49-F238E27FC236}">
                    <a16:creationId xmlns:a16="http://schemas.microsoft.com/office/drawing/2014/main" id="{CBE414DF-7789-854A-9E4F-78BAAE9F27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8" y="3658"/>
                <a:ext cx="7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8" name="AutoShape 56">
                <a:extLst>
                  <a:ext uri="{FF2B5EF4-FFF2-40B4-BE49-F238E27FC236}">
                    <a16:creationId xmlns:a16="http://schemas.microsoft.com/office/drawing/2014/main" id="{D5019199-5134-0445-AA36-02170E7CA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26" y="3496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9" name="Line 55">
                <a:extLst>
                  <a:ext uri="{FF2B5EF4-FFF2-40B4-BE49-F238E27FC236}">
                    <a16:creationId xmlns:a16="http://schemas.microsoft.com/office/drawing/2014/main" id="{C493FB67-E8C9-F145-8166-AB13614CB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8" y="3658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0" name="Line 55">
                <a:extLst>
                  <a:ext uri="{FF2B5EF4-FFF2-40B4-BE49-F238E27FC236}">
                    <a16:creationId xmlns:a16="http://schemas.microsoft.com/office/drawing/2014/main" id="{09CC2D20-01ED-B04E-BCCD-B1A1FDECE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" y="4159"/>
                <a:ext cx="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1" name="Line 55">
                <a:extLst>
                  <a:ext uri="{FF2B5EF4-FFF2-40B4-BE49-F238E27FC236}">
                    <a16:creationId xmlns:a16="http://schemas.microsoft.com/office/drawing/2014/main" id="{CC8A75AE-2201-4B41-9B93-A60902A1A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6" y="4159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96" name="Freeform 863">
              <a:extLst>
                <a:ext uri="{FF2B5EF4-FFF2-40B4-BE49-F238E27FC236}">
                  <a16:creationId xmlns:a16="http://schemas.microsoft.com/office/drawing/2014/main" id="{3D4257AF-3247-2D45-8932-C91D49F58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35" name="Rectangle 534">
            <a:extLst>
              <a:ext uri="{FF2B5EF4-FFF2-40B4-BE49-F238E27FC236}">
                <a16:creationId xmlns:a16="http://schemas.microsoft.com/office/drawing/2014/main" id="{83228E8D-2B9B-5447-9C7C-902B2E8A371F}"/>
              </a:ext>
            </a:extLst>
          </p:cNvPr>
          <p:cNvSpPr/>
          <p:nvPr/>
        </p:nvSpPr>
        <p:spPr>
          <a:xfrm>
            <a:off x="1289503" y="6429736"/>
            <a:ext cx="4605045" cy="178895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6" name="Group 324">
            <a:extLst>
              <a:ext uri="{FF2B5EF4-FFF2-40B4-BE49-F238E27FC236}">
                <a16:creationId xmlns:a16="http://schemas.microsoft.com/office/drawing/2014/main" id="{F717DC61-3B21-5341-8AD1-AAEE26D40257}"/>
              </a:ext>
            </a:extLst>
          </p:cNvPr>
          <p:cNvGrpSpPr>
            <a:grpSpLocks/>
          </p:cNvGrpSpPr>
          <p:nvPr/>
        </p:nvGrpSpPr>
        <p:grpSpPr bwMode="auto">
          <a:xfrm>
            <a:off x="504253" y="5420947"/>
            <a:ext cx="394607" cy="481548"/>
            <a:chOff x="2110" y="1699"/>
            <a:chExt cx="309" cy="288"/>
          </a:xfrm>
        </p:grpSpPr>
        <p:grpSp>
          <p:nvGrpSpPr>
            <p:cNvPr id="584" name="Group 126">
              <a:extLst>
                <a:ext uri="{FF2B5EF4-FFF2-40B4-BE49-F238E27FC236}">
                  <a16:creationId xmlns:a16="http://schemas.microsoft.com/office/drawing/2014/main" id="{8331046C-6517-3146-9ACB-0561A3D044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0" y="1872"/>
              <a:ext cx="288" cy="115"/>
              <a:chOff x="1152" y="2160"/>
              <a:chExt cx="288" cy="115"/>
            </a:xfrm>
          </p:grpSpPr>
          <p:sp>
            <p:nvSpPr>
              <p:cNvPr id="586" name="Line 127">
                <a:extLst>
                  <a:ext uri="{FF2B5EF4-FFF2-40B4-BE49-F238E27FC236}">
                    <a16:creationId xmlns:a16="http://schemas.microsoft.com/office/drawing/2014/main" id="{D5CC8548-24BF-CB41-A535-C3D4F1C51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7" name="Line 128">
                <a:extLst>
                  <a:ext uri="{FF2B5EF4-FFF2-40B4-BE49-F238E27FC236}">
                    <a16:creationId xmlns:a16="http://schemas.microsoft.com/office/drawing/2014/main" id="{4EDFB9A4-BD93-464C-ABC6-78675E0E3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8" name="Line 129">
                <a:extLst>
                  <a:ext uri="{FF2B5EF4-FFF2-40B4-BE49-F238E27FC236}">
                    <a16:creationId xmlns:a16="http://schemas.microsoft.com/office/drawing/2014/main" id="{EB0F30BE-AEC9-A141-8368-4F67B6553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5" name="Freeform 323">
              <a:extLst>
                <a:ext uri="{FF2B5EF4-FFF2-40B4-BE49-F238E27FC236}">
                  <a16:creationId xmlns:a16="http://schemas.microsoft.com/office/drawing/2014/main" id="{4ED7F28E-8D5D-C344-BF81-D07307D48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699"/>
              <a:ext cx="288" cy="173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F325D42C-F272-1948-BAF8-A39D47070287}"/>
              </a:ext>
            </a:extLst>
          </p:cNvPr>
          <p:cNvGrpSpPr/>
          <p:nvPr/>
        </p:nvGrpSpPr>
        <p:grpSpPr>
          <a:xfrm>
            <a:off x="1300434" y="5105149"/>
            <a:ext cx="4593970" cy="83078"/>
            <a:chOff x="1735494" y="2138844"/>
            <a:chExt cx="5372458" cy="191824"/>
          </a:xfrm>
        </p:grpSpPr>
        <p:grpSp>
          <p:nvGrpSpPr>
            <p:cNvPr id="566" name="Group 367">
              <a:extLst>
                <a:ext uri="{FF2B5EF4-FFF2-40B4-BE49-F238E27FC236}">
                  <a16:creationId xmlns:a16="http://schemas.microsoft.com/office/drawing/2014/main" id="{FA15B637-101F-9F4C-BEC0-5D5D9C8809EC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582" name="Freeform 244">
                <a:extLst>
                  <a:ext uri="{FF2B5EF4-FFF2-40B4-BE49-F238E27FC236}">
                    <a16:creationId xmlns:a16="http://schemas.microsoft.com/office/drawing/2014/main" id="{F196C38D-1FA2-2640-AB33-8ABE90BDB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3" name="Freeform 366">
                <a:extLst>
                  <a:ext uri="{FF2B5EF4-FFF2-40B4-BE49-F238E27FC236}">
                    <a16:creationId xmlns:a16="http://schemas.microsoft.com/office/drawing/2014/main" id="{D3EF9DED-0CFB-D544-9CCE-C2B9A2A22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7" name="Group 367">
              <a:extLst>
                <a:ext uri="{FF2B5EF4-FFF2-40B4-BE49-F238E27FC236}">
                  <a16:creationId xmlns:a16="http://schemas.microsoft.com/office/drawing/2014/main" id="{8D18EFC6-3B83-024D-B95F-073730B07C6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580" name="Freeform 244">
                <a:extLst>
                  <a:ext uri="{FF2B5EF4-FFF2-40B4-BE49-F238E27FC236}">
                    <a16:creationId xmlns:a16="http://schemas.microsoft.com/office/drawing/2014/main" id="{B56B027E-B826-F947-A4F1-5965C8F0C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1" name="Freeform 366">
                <a:extLst>
                  <a:ext uri="{FF2B5EF4-FFF2-40B4-BE49-F238E27FC236}">
                    <a16:creationId xmlns:a16="http://schemas.microsoft.com/office/drawing/2014/main" id="{9DAE4875-E5F8-3C45-B46F-6322F97C2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8" name="Group 367">
              <a:extLst>
                <a:ext uri="{FF2B5EF4-FFF2-40B4-BE49-F238E27FC236}">
                  <a16:creationId xmlns:a16="http://schemas.microsoft.com/office/drawing/2014/main" id="{03A40C52-1214-0248-9CA9-F3A01DA8CB26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578" name="Freeform 244">
                <a:extLst>
                  <a:ext uri="{FF2B5EF4-FFF2-40B4-BE49-F238E27FC236}">
                    <a16:creationId xmlns:a16="http://schemas.microsoft.com/office/drawing/2014/main" id="{7DD80425-098A-3946-8F84-99A2676F6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9" name="Freeform 366">
                <a:extLst>
                  <a:ext uri="{FF2B5EF4-FFF2-40B4-BE49-F238E27FC236}">
                    <a16:creationId xmlns:a16="http://schemas.microsoft.com/office/drawing/2014/main" id="{15DED285-F7E3-0640-92DB-A11851E11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9" name="Group 367">
              <a:extLst>
                <a:ext uri="{FF2B5EF4-FFF2-40B4-BE49-F238E27FC236}">
                  <a16:creationId xmlns:a16="http://schemas.microsoft.com/office/drawing/2014/main" id="{03D33359-EA01-234D-A414-E555A6D93CE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576" name="Freeform 244">
                <a:extLst>
                  <a:ext uri="{FF2B5EF4-FFF2-40B4-BE49-F238E27FC236}">
                    <a16:creationId xmlns:a16="http://schemas.microsoft.com/office/drawing/2014/main" id="{2E7AEA5A-7133-9A49-A1B9-EFFCE08D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7" name="Freeform 366">
                <a:extLst>
                  <a:ext uri="{FF2B5EF4-FFF2-40B4-BE49-F238E27FC236}">
                    <a16:creationId xmlns:a16="http://schemas.microsoft.com/office/drawing/2014/main" id="{6B65890F-7B8C-B949-B12F-289427075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0" name="Group 367">
              <a:extLst>
                <a:ext uri="{FF2B5EF4-FFF2-40B4-BE49-F238E27FC236}">
                  <a16:creationId xmlns:a16="http://schemas.microsoft.com/office/drawing/2014/main" id="{B8C75732-6B40-384C-888E-CC102C0C8BDF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574" name="Freeform 244">
                <a:extLst>
                  <a:ext uri="{FF2B5EF4-FFF2-40B4-BE49-F238E27FC236}">
                    <a16:creationId xmlns:a16="http://schemas.microsoft.com/office/drawing/2014/main" id="{932BB5FD-2976-BF48-9519-06CD39D18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5" name="Freeform 366">
                <a:extLst>
                  <a:ext uri="{FF2B5EF4-FFF2-40B4-BE49-F238E27FC236}">
                    <a16:creationId xmlns:a16="http://schemas.microsoft.com/office/drawing/2014/main" id="{9B5B0682-5C6F-C946-AB71-5061BDCF0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1" name="Group 367">
              <a:extLst>
                <a:ext uri="{FF2B5EF4-FFF2-40B4-BE49-F238E27FC236}">
                  <a16:creationId xmlns:a16="http://schemas.microsoft.com/office/drawing/2014/main" id="{A55F5EAA-5377-814D-8B60-7D156E35BBA1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558677" y="1781393"/>
              <a:ext cx="184150" cy="914400"/>
              <a:chOff x="691" y="3197"/>
              <a:chExt cx="116" cy="576"/>
            </a:xfrm>
          </p:grpSpPr>
          <p:sp>
            <p:nvSpPr>
              <p:cNvPr id="572" name="Freeform 244">
                <a:extLst>
                  <a:ext uri="{FF2B5EF4-FFF2-40B4-BE49-F238E27FC236}">
                    <a16:creationId xmlns:a16="http://schemas.microsoft.com/office/drawing/2014/main" id="{D474CBB9-F10F-D246-AB62-CD34FA04D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" name="Freeform 366">
                <a:extLst>
                  <a:ext uri="{FF2B5EF4-FFF2-40B4-BE49-F238E27FC236}">
                    <a16:creationId xmlns:a16="http://schemas.microsoft.com/office/drawing/2014/main" id="{C4C6FA20-D442-A34B-B1C0-77B883B51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24" name="Rectangle 523">
            <a:extLst>
              <a:ext uri="{FF2B5EF4-FFF2-40B4-BE49-F238E27FC236}">
                <a16:creationId xmlns:a16="http://schemas.microsoft.com/office/drawing/2014/main" id="{9D5FC139-9B74-5E41-A3E7-C9E5EC6466F1}"/>
              </a:ext>
            </a:extLst>
          </p:cNvPr>
          <p:cNvSpPr/>
          <p:nvPr/>
        </p:nvSpPr>
        <p:spPr>
          <a:xfrm>
            <a:off x="1310703" y="5269975"/>
            <a:ext cx="4583702" cy="97165"/>
          </a:xfrm>
          <a:prstGeom prst="rect">
            <a:avLst/>
          </a:prstGeom>
          <a:solidFill>
            <a:srgbClr val="FF66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4BF1DF-42B2-1741-838F-5AF3D0E5A98D}"/>
              </a:ext>
            </a:extLst>
          </p:cNvPr>
          <p:cNvCxnSpPr>
            <a:cxnSpLocks/>
          </p:cNvCxnSpPr>
          <p:nvPr/>
        </p:nvCxnSpPr>
        <p:spPr>
          <a:xfrm>
            <a:off x="7438418" y="3638655"/>
            <a:ext cx="271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AB4D7A1-7001-E84D-8902-D5132FFB4EE5}"/>
              </a:ext>
            </a:extLst>
          </p:cNvPr>
          <p:cNvSpPr txBox="1"/>
          <p:nvPr/>
        </p:nvSpPr>
        <p:spPr>
          <a:xfrm>
            <a:off x="8924574" y="4243877"/>
            <a:ext cx="1755609" cy="786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50 metal – 100 pitch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100 metal – 200 pitch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200 metal – 500 pitch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F7BB1A-BA44-E541-AE76-7ACFAA6B30E2}"/>
              </a:ext>
            </a:extLst>
          </p:cNvPr>
          <p:cNvGrpSpPr/>
          <p:nvPr/>
        </p:nvGrpSpPr>
        <p:grpSpPr>
          <a:xfrm>
            <a:off x="7739280" y="880467"/>
            <a:ext cx="4189801" cy="1465731"/>
            <a:chOff x="6215961" y="3557484"/>
            <a:chExt cx="5828865" cy="282398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0A0472-6AA2-BC46-8AD9-F7584CE312D9}"/>
                </a:ext>
              </a:extLst>
            </p:cNvPr>
            <p:cNvCxnSpPr/>
            <p:nvPr/>
          </p:nvCxnSpPr>
          <p:spPr>
            <a:xfrm>
              <a:off x="6215961" y="5879749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3863962-1A5A-B947-80C9-17AE7C871FC2}"/>
                </a:ext>
              </a:extLst>
            </p:cNvPr>
            <p:cNvCxnSpPr/>
            <p:nvPr/>
          </p:nvCxnSpPr>
          <p:spPr>
            <a:xfrm>
              <a:off x="7599284" y="5879749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A721FF8-448A-5643-9DA6-7F85C3659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2792" y="5563226"/>
              <a:ext cx="0" cy="633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89EDFFB-3D45-D14F-B77B-0B7004A08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9284" y="5563226"/>
              <a:ext cx="0" cy="633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D9E52B0-17C7-754E-819F-0DD11B2D6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6115" y="5692179"/>
              <a:ext cx="175846" cy="1875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1D42983-D87E-854E-98FB-AA184910BB1B}"/>
                </a:ext>
              </a:extLst>
            </p:cNvPr>
            <p:cNvCxnSpPr>
              <a:cxnSpLocks/>
            </p:cNvCxnSpPr>
            <p:nvPr/>
          </p:nvCxnSpPr>
          <p:spPr>
            <a:xfrm>
              <a:off x="8501961" y="5692179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34DB78A-9D43-5547-AA00-A35DBB5E39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2976" y="5692179"/>
              <a:ext cx="105508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99014B-2156-FC48-82F7-90285343B4CD}"/>
                </a:ext>
              </a:extLst>
            </p:cNvPr>
            <p:cNvCxnSpPr>
              <a:cxnSpLocks/>
            </p:cNvCxnSpPr>
            <p:nvPr/>
          </p:nvCxnSpPr>
          <p:spPr>
            <a:xfrm>
              <a:off x="8830207" y="5692179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9ACA732-97D5-8A4C-8DC7-81B9FBFDC4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1222" y="5692179"/>
              <a:ext cx="105508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FCDFE6-19F1-CF4B-AC95-48157955B8B9}"/>
                </a:ext>
              </a:extLst>
            </p:cNvPr>
            <p:cNvCxnSpPr>
              <a:cxnSpLocks/>
            </p:cNvCxnSpPr>
            <p:nvPr/>
          </p:nvCxnSpPr>
          <p:spPr>
            <a:xfrm>
              <a:off x="9135006" y="5680456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3E4F333-0F00-B543-8C16-6E5EA674E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6021" y="5680456"/>
              <a:ext cx="105508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85C66D1-23B2-5B4D-93F4-9D21068CE415}"/>
                </a:ext>
              </a:extLst>
            </p:cNvPr>
            <p:cNvCxnSpPr>
              <a:cxnSpLocks/>
            </p:cNvCxnSpPr>
            <p:nvPr/>
          </p:nvCxnSpPr>
          <p:spPr>
            <a:xfrm>
              <a:off x="9463252" y="5680456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5B2F6F0-CB81-7647-A4C9-BF918A1C6F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4267" y="5785964"/>
              <a:ext cx="64478" cy="2461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4606794-36A2-2D43-8F1F-5CB7B159B606}"/>
                </a:ext>
              </a:extLst>
            </p:cNvPr>
            <p:cNvCxnSpPr/>
            <p:nvPr/>
          </p:nvCxnSpPr>
          <p:spPr>
            <a:xfrm>
              <a:off x="9738745" y="5774241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5B38F80-D5CC-624A-86D2-28D4B91B4471}"/>
                </a:ext>
              </a:extLst>
            </p:cNvPr>
            <p:cNvCxnSpPr>
              <a:cxnSpLocks/>
            </p:cNvCxnSpPr>
            <p:nvPr/>
          </p:nvCxnSpPr>
          <p:spPr>
            <a:xfrm>
              <a:off x="11751749" y="5703293"/>
              <a:ext cx="0" cy="257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C2504B56-F894-3543-A107-3E780484C44F}"/>
                </a:ext>
              </a:extLst>
            </p:cNvPr>
            <p:cNvSpPr/>
            <p:nvPr/>
          </p:nvSpPr>
          <p:spPr>
            <a:xfrm rot="10800000">
              <a:off x="11458671" y="6006327"/>
              <a:ext cx="586155" cy="37513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8DB5E35-6B95-5B41-9821-3970B238F4B4}"/>
                </a:ext>
              </a:extLst>
            </p:cNvPr>
            <p:cNvCxnSpPr>
              <a:cxnSpLocks/>
            </p:cNvCxnSpPr>
            <p:nvPr/>
          </p:nvCxnSpPr>
          <p:spPr>
            <a:xfrm>
              <a:off x="7048299" y="5059512"/>
              <a:ext cx="17819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36306B1-D224-6B43-9977-7709CEAD1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1109" y="3853652"/>
              <a:ext cx="0" cy="12263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E1D3855-681E-5A47-A90D-9009C69E013D}"/>
                </a:ext>
              </a:extLst>
            </p:cNvPr>
            <p:cNvCxnSpPr>
              <a:cxnSpLocks/>
            </p:cNvCxnSpPr>
            <p:nvPr/>
          </p:nvCxnSpPr>
          <p:spPr>
            <a:xfrm>
              <a:off x="7241237" y="4215450"/>
              <a:ext cx="0" cy="8440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C5E46442-6D71-8F45-A6E8-633FCC559B80}"/>
                </a:ext>
              </a:extLst>
            </p:cNvPr>
            <p:cNvSpPr/>
            <p:nvPr/>
          </p:nvSpPr>
          <p:spPr>
            <a:xfrm>
              <a:off x="7241237" y="4255047"/>
              <a:ext cx="1371600" cy="691662"/>
            </a:xfrm>
            <a:custGeom>
              <a:avLst/>
              <a:gdLst>
                <a:gd name="connsiteX0" fmla="*/ 0 w 1371600"/>
                <a:gd name="connsiteY0" fmla="*/ 0 h 691661"/>
                <a:gd name="connsiteX1" fmla="*/ 222739 w 1371600"/>
                <a:gd name="connsiteY1" fmla="*/ 339969 h 691661"/>
                <a:gd name="connsiteX2" fmla="*/ 445477 w 1371600"/>
                <a:gd name="connsiteY2" fmla="*/ 515815 h 691661"/>
                <a:gd name="connsiteX3" fmla="*/ 738554 w 1371600"/>
                <a:gd name="connsiteY3" fmla="*/ 621323 h 691661"/>
                <a:gd name="connsiteX4" fmla="*/ 1043354 w 1371600"/>
                <a:gd name="connsiteY4" fmla="*/ 668215 h 691661"/>
                <a:gd name="connsiteX5" fmla="*/ 1371600 w 1371600"/>
                <a:gd name="connsiteY5" fmla="*/ 691661 h 6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00" h="691661">
                  <a:moveTo>
                    <a:pt x="0" y="0"/>
                  </a:moveTo>
                  <a:cubicBezTo>
                    <a:pt x="74246" y="127000"/>
                    <a:pt x="148493" y="254000"/>
                    <a:pt x="222739" y="339969"/>
                  </a:cubicBezTo>
                  <a:cubicBezTo>
                    <a:pt x="296985" y="425938"/>
                    <a:pt x="359508" y="468923"/>
                    <a:pt x="445477" y="515815"/>
                  </a:cubicBezTo>
                  <a:cubicBezTo>
                    <a:pt x="531446" y="562707"/>
                    <a:pt x="638908" y="595923"/>
                    <a:pt x="738554" y="621323"/>
                  </a:cubicBezTo>
                  <a:cubicBezTo>
                    <a:pt x="838200" y="646723"/>
                    <a:pt x="937846" y="656492"/>
                    <a:pt x="1043354" y="668215"/>
                  </a:cubicBezTo>
                  <a:cubicBezTo>
                    <a:pt x="1148862" y="679938"/>
                    <a:pt x="1260231" y="685799"/>
                    <a:pt x="1371600" y="691661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746557E-9572-E04C-81A2-B650A335D71E}"/>
                </a:ext>
              </a:extLst>
            </p:cNvPr>
            <p:cNvSpPr txBox="1"/>
            <p:nvPr/>
          </p:nvSpPr>
          <p:spPr>
            <a:xfrm>
              <a:off x="7462903" y="3557484"/>
              <a:ext cx="1302827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Tau = RC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34DEB12-ED63-9944-A88D-698FA4AA377B}"/>
                </a:ext>
              </a:extLst>
            </p:cNvPr>
            <p:cNvGrpSpPr/>
            <p:nvPr/>
          </p:nvGrpSpPr>
          <p:grpSpPr>
            <a:xfrm>
              <a:off x="10449728" y="5610421"/>
              <a:ext cx="574430" cy="293078"/>
              <a:chOff x="9098844" y="1160584"/>
              <a:chExt cx="1412630" cy="36341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599B837-AEFF-994B-B573-08C7F15CA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8844" y="1172307"/>
                <a:ext cx="175846" cy="1875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3CA36FB-280A-F04F-A1BB-50AE42489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74690" y="1172307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2A33F80-3CC5-9140-A924-88974F315C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85705" y="1172307"/>
                <a:ext cx="105508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28288B-0818-9C47-A9F2-7036C8AFDA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2936" y="1172307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5277A3E-C12A-5D4C-9B6C-017978D74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13951" y="1172307"/>
                <a:ext cx="105508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682BA8D-12DF-FD40-A1EC-A1D5AE2B3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7735" y="1160584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B601317-0C29-E04A-9763-0AC7ED119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18750" y="1160584"/>
                <a:ext cx="105508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F376435-CAB7-034C-894E-7C695EA1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5981" y="1160584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9DFA603-0D9A-FB4F-B1E9-AC3EE9BB7C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46996" y="1266092"/>
                <a:ext cx="64478" cy="2461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87BF8F6-7187-BA4F-AF53-76C6FCA56807}"/>
                </a:ext>
              </a:extLst>
            </p:cNvPr>
            <p:cNvCxnSpPr/>
            <p:nvPr/>
          </p:nvCxnSpPr>
          <p:spPr>
            <a:xfrm>
              <a:off x="11024918" y="5703293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450A5A0-3F82-0948-9BC5-479E19EECDDC}"/>
                </a:ext>
              </a:extLst>
            </p:cNvPr>
            <p:cNvSpPr txBox="1"/>
            <p:nvPr/>
          </p:nvSpPr>
          <p:spPr>
            <a:xfrm>
              <a:off x="8581619" y="5075123"/>
              <a:ext cx="852346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/>
                <a:t>R</a:t>
              </a:r>
              <a:r>
                <a:rPr lang="en-US" sz="1400" b="1" baseline="-25000" dirty="0" err="1"/>
                <a:t>Sheet</a:t>
              </a:r>
              <a:endParaRPr lang="en-US" sz="1400" b="1" baseline="-250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BABD830-9E49-D146-BCDA-54B7CAB8E404}"/>
                </a:ext>
              </a:extLst>
            </p:cNvPr>
            <p:cNvSpPr txBox="1"/>
            <p:nvPr/>
          </p:nvSpPr>
          <p:spPr>
            <a:xfrm>
              <a:off x="10305891" y="4943281"/>
              <a:ext cx="1079817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/>
                <a:t>R</a:t>
              </a:r>
              <a:r>
                <a:rPr lang="en-US" sz="1400" b="1" baseline="-25000" dirty="0" err="1"/>
                <a:t>Readout</a:t>
              </a:r>
              <a:endParaRPr lang="en-US" sz="1400" b="1" baseline="-250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4D9D01C-37BE-3C49-A301-D1009562239D}"/>
                </a:ext>
              </a:extLst>
            </p:cNvPr>
            <p:cNvSpPr txBox="1"/>
            <p:nvPr/>
          </p:nvSpPr>
          <p:spPr>
            <a:xfrm>
              <a:off x="6952605" y="5585321"/>
              <a:ext cx="763142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/>
                <a:t>C</a:t>
              </a:r>
              <a:r>
                <a:rPr lang="en-US" sz="1400" b="1" baseline="-25000" dirty="0" err="1"/>
                <a:t>Pad</a:t>
              </a:r>
              <a:endParaRPr lang="en-US" sz="1400" b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360108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strip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1045762" y="1039907"/>
            <a:ext cx="9412940" cy="293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FBK RSD1 sensor production included 2 type of strip designs.</a:t>
            </a:r>
          </a:p>
          <a:p>
            <a:pPr>
              <a:lnSpc>
                <a:spcPct val="130000"/>
              </a:lnSpc>
            </a:pPr>
            <a:r>
              <a:rPr lang="en-US" dirty="0"/>
              <a:t>We tested them with the TCT laser and they work fine. </a:t>
            </a:r>
          </a:p>
          <a:p>
            <a:pPr>
              <a:lnSpc>
                <a:spcPct val="130000"/>
              </a:lnSpc>
            </a:pPr>
            <a:r>
              <a:rPr lang="en-US" dirty="0"/>
              <a:t>This first design did no exploit completely the charge sharing capability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In the next productions, several strip pitch and metal width will be explored, using thin metal strips (~ 20-30 um) at increasing distance (50,100, 200, 500 um).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911ADB-FFDC-C047-A66F-596D1EA5EB52}"/>
              </a:ext>
            </a:extLst>
          </p:cNvPr>
          <p:cNvGrpSpPr/>
          <p:nvPr/>
        </p:nvGrpSpPr>
        <p:grpSpPr>
          <a:xfrm>
            <a:off x="6011709" y="3624308"/>
            <a:ext cx="6389842" cy="2025082"/>
            <a:chOff x="2253781" y="2685908"/>
            <a:chExt cx="9667286" cy="37229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76565E-869A-6444-8ACC-D7961CE98DF4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A98B8F1E-3BB5-FC43-85F8-A176FDB1D36C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Parallelogram 69">
                <a:extLst>
                  <a:ext uri="{FF2B5EF4-FFF2-40B4-BE49-F238E27FC236}">
                    <a16:creationId xmlns:a16="http://schemas.microsoft.com/office/drawing/2014/main" id="{18873E92-0E7F-8A4B-A9AA-A741964A8653}"/>
                  </a:ext>
                </a:extLst>
              </p:cNvPr>
              <p:cNvSpPr/>
              <p:nvPr/>
            </p:nvSpPr>
            <p:spPr>
              <a:xfrm>
                <a:off x="6714719" y="2818643"/>
                <a:ext cx="3373334" cy="3472845"/>
              </a:xfrm>
              <a:prstGeom prst="parallelogram">
                <a:avLst>
                  <a:gd name="adj" fmla="val 10103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Parallelogram 75">
                <a:extLst>
                  <a:ext uri="{FF2B5EF4-FFF2-40B4-BE49-F238E27FC236}">
                    <a16:creationId xmlns:a16="http://schemas.microsoft.com/office/drawing/2014/main" id="{9064C64E-C141-B64B-A67F-77A1BD1ACC98}"/>
                  </a:ext>
                </a:extLst>
              </p:cNvPr>
              <p:cNvSpPr/>
              <p:nvPr/>
            </p:nvSpPr>
            <p:spPr>
              <a:xfrm>
                <a:off x="3243002" y="2818643"/>
                <a:ext cx="3373334" cy="3472845"/>
              </a:xfrm>
              <a:prstGeom prst="parallelogram">
                <a:avLst>
                  <a:gd name="adj" fmla="val 10103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367">
              <a:extLst>
                <a:ext uri="{FF2B5EF4-FFF2-40B4-BE49-F238E27FC236}">
                  <a16:creationId xmlns:a16="http://schemas.microsoft.com/office/drawing/2014/main" id="{6CA05A4A-0BEE-D44E-849E-15213AE0AF5F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519701" y="3176156"/>
              <a:ext cx="522814" cy="1364376"/>
              <a:chOff x="691" y="3197"/>
              <a:chExt cx="116" cy="576"/>
            </a:xfrm>
          </p:grpSpPr>
          <p:sp>
            <p:nvSpPr>
              <p:cNvPr id="14" name="Freeform 244">
                <a:extLst>
                  <a:ext uri="{FF2B5EF4-FFF2-40B4-BE49-F238E27FC236}">
                    <a16:creationId xmlns:a16="http://schemas.microsoft.com/office/drawing/2014/main" id="{AF3ED715-A870-5349-B52C-14F96B4DC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5" name="Freeform 366">
                <a:extLst>
                  <a:ext uri="{FF2B5EF4-FFF2-40B4-BE49-F238E27FC236}">
                    <a16:creationId xmlns:a16="http://schemas.microsoft.com/office/drawing/2014/main" id="{CB8B21A1-ABCE-7C40-98B9-7FDFC010C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6" name="Group 367">
              <a:extLst>
                <a:ext uri="{FF2B5EF4-FFF2-40B4-BE49-F238E27FC236}">
                  <a16:creationId xmlns:a16="http://schemas.microsoft.com/office/drawing/2014/main" id="{0A93E6CB-A778-114E-9217-C34E40D044F0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808735" y="3672808"/>
              <a:ext cx="285566" cy="1171309"/>
              <a:chOff x="691" y="3197"/>
              <a:chExt cx="116" cy="576"/>
            </a:xfrm>
          </p:grpSpPr>
          <p:sp>
            <p:nvSpPr>
              <p:cNvPr id="17" name="Freeform 244">
                <a:extLst>
                  <a:ext uri="{FF2B5EF4-FFF2-40B4-BE49-F238E27FC236}">
                    <a16:creationId xmlns:a16="http://schemas.microsoft.com/office/drawing/2014/main" id="{7F4E7933-17B3-8140-B4CD-9D12831E8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8" name="Freeform 366">
                <a:extLst>
                  <a:ext uri="{FF2B5EF4-FFF2-40B4-BE49-F238E27FC236}">
                    <a16:creationId xmlns:a16="http://schemas.microsoft.com/office/drawing/2014/main" id="{917349E8-2B19-DA4E-B063-8A1F751EE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9" name="Group 367">
              <a:extLst>
                <a:ext uri="{FF2B5EF4-FFF2-40B4-BE49-F238E27FC236}">
                  <a16:creationId xmlns:a16="http://schemas.microsoft.com/office/drawing/2014/main" id="{D4AC7924-270D-9D43-B276-7CC586E72EE7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443638" y="4290027"/>
              <a:ext cx="267506" cy="867380"/>
              <a:chOff x="691" y="3197"/>
              <a:chExt cx="116" cy="576"/>
            </a:xfrm>
          </p:grpSpPr>
          <p:sp>
            <p:nvSpPr>
              <p:cNvPr id="20" name="Freeform 244">
                <a:extLst>
                  <a:ext uri="{FF2B5EF4-FFF2-40B4-BE49-F238E27FC236}">
                    <a16:creationId xmlns:a16="http://schemas.microsoft.com/office/drawing/2014/main" id="{1FE21357-06EE-D849-8BB0-878CD655F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1" name="Freeform 366">
                <a:extLst>
                  <a:ext uri="{FF2B5EF4-FFF2-40B4-BE49-F238E27FC236}">
                    <a16:creationId xmlns:a16="http://schemas.microsoft.com/office/drawing/2014/main" id="{2AD7D284-C37B-5445-A076-586127741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2" name="Group 367">
              <a:extLst>
                <a:ext uri="{FF2B5EF4-FFF2-40B4-BE49-F238E27FC236}">
                  <a16:creationId xmlns:a16="http://schemas.microsoft.com/office/drawing/2014/main" id="{D4FF3BC2-D5E7-5844-8F1D-ED0BFE4811C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087403" y="3556066"/>
              <a:ext cx="345295" cy="1736714"/>
              <a:chOff x="691" y="3197"/>
              <a:chExt cx="116" cy="576"/>
            </a:xfrm>
          </p:grpSpPr>
          <p:sp>
            <p:nvSpPr>
              <p:cNvPr id="23" name="Freeform 244">
                <a:extLst>
                  <a:ext uri="{FF2B5EF4-FFF2-40B4-BE49-F238E27FC236}">
                    <a16:creationId xmlns:a16="http://schemas.microsoft.com/office/drawing/2014/main" id="{3148C415-052C-9244-8624-35B56451C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4" name="Freeform 366">
                <a:extLst>
                  <a:ext uri="{FF2B5EF4-FFF2-40B4-BE49-F238E27FC236}">
                    <a16:creationId xmlns:a16="http://schemas.microsoft.com/office/drawing/2014/main" id="{B375CE10-3D50-2349-B87C-9B85B7051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72F4BD-13AF-154E-87A4-24E6FBFAD6DA}"/>
                </a:ext>
              </a:extLst>
            </p:cNvPr>
            <p:cNvSpPr/>
            <p:nvPr/>
          </p:nvSpPr>
          <p:spPr>
            <a:xfrm>
              <a:off x="7193603" y="4312878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F8871E7-115B-6749-90DA-E4E5A63B1944}"/>
                    </a:ext>
                  </a:extLst>
                </p:cNvPr>
                <p:cNvSpPr txBox="1"/>
                <p:nvPr/>
              </p:nvSpPr>
              <p:spPr>
                <a:xfrm>
                  <a:off x="6144551" y="3821643"/>
                  <a:ext cx="377460" cy="5148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F8871E7-115B-6749-90DA-E4E5A63B19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551" y="3821643"/>
                  <a:ext cx="377460" cy="514894"/>
                </a:xfrm>
                <a:prstGeom prst="rect">
                  <a:avLst/>
                </a:prstGeom>
                <a:blipFill>
                  <a:blip r:embed="rId2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65440EE-41FC-F043-AE30-C22A31593E4E}"/>
                    </a:ext>
                  </a:extLst>
                </p:cNvPr>
                <p:cNvSpPr txBox="1"/>
                <p:nvPr/>
              </p:nvSpPr>
              <p:spPr>
                <a:xfrm>
                  <a:off x="7777883" y="4334271"/>
                  <a:ext cx="377460" cy="5148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65440EE-41FC-F043-AE30-C22A31593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7883" y="4334271"/>
                  <a:ext cx="377460" cy="514894"/>
                </a:xfrm>
                <a:prstGeom prst="rect">
                  <a:avLst/>
                </a:prstGeom>
                <a:blipFill>
                  <a:blip r:embed="rId3"/>
                  <a:stretch>
                    <a:fillRect l="-9524" r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1BEA2F7-75F0-7B41-AC24-5311719E4B53}"/>
              </a:ext>
            </a:extLst>
          </p:cNvPr>
          <p:cNvSpPr/>
          <p:nvPr/>
        </p:nvSpPr>
        <p:spPr>
          <a:xfrm>
            <a:off x="998865" y="3686501"/>
            <a:ext cx="6096000" cy="11328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Given the very favorable geometry, very good position resolution (~ 5 – 10 um) with large pitch  is expected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25AA3-71DA-0148-BF28-D7937A311472}"/>
              </a:ext>
            </a:extLst>
          </p:cNvPr>
          <p:cNvSpPr/>
          <p:nvPr/>
        </p:nvSpPr>
        <p:spPr>
          <a:xfrm>
            <a:off x="668869" y="6130463"/>
            <a:ext cx="11037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Results on AC-LGAD strips manufactured by BNL was shown here: K. Di Petrillo, 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indico.cern.ch</a:t>
            </a:r>
            <a:r>
              <a:rPr lang="en-US" sz="1400" dirty="0"/>
              <a:t>/event/918298/contributions/3880513/attachments/2050888/3437589/2020.06.04.kdp.ACstrips_RD50.pdf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9CD4B9-F67A-724B-9CF6-E72138650BE4}"/>
              </a:ext>
            </a:extLst>
          </p:cNvPr>
          <p:cNvSpPr/>
          <p:nvPr/>
        </p:nvSpPr>
        <p:spPr>
          <a:xfrm>
            <a:off x="5007757" y="5590287"/>
            <a:ext cx="8099351" cy="41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RSD strips should have small metal and large </a:t>
            </a:r>
            <a:r>
              <a:rPr lang="en-US" b="1" dirty="0" err="1">
                <a:solidFill>
                  <a:schemeClr val="accent1"/>
                </a:solidFill>
              </a:rPr>
              <a:t>intergapd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53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72066" y="-14906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Signal formation in DC-coupled silicon sensor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AE7B9-BF9D-594F-A3DF-182501E6BE17}"/>
              </a:ext>
            </a:extLst>
          </p:cNvPr>
          <p:cNvSpPr txBox="1"/>
          <p:nvPr/>
        </p:nvSpPr>
        <p:spPr>
          <a:xfrm>
            <a:off x="3474826" y="1027985"/>
            <a:ext cx="5563710" cy="77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e/h are drifting, producing direct charge induction in the n++ layer (</a:t>
            </a:r>
            <a:r>
              <a:rPr lang="en-US" b="1" dirty="0" err="1"/>
              <a:t>Ramo’s</a:t>
            </a:r>
            <a:r>
              <a:rPr lang="en-US" b="1" dirty="0"/>
              <a:t> theorem)</a:t>
            </a:r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C685B1-CB56-F64A-8E88-3E9D7B258C89}"/>
              </a:ext>
            </a:extLst>
          </p:cNvPr>
          <p:cNvGrpSpPr/>
          <p:nvPr/>
        </p:nvGrpSpPr>
        <p:grpSpPr>
          <a:xfrm>
            <a:off x="1898248" y="3171462"/>
            <a:ext cx="9618562" cy="3014413"/>
            <a:chOff x="1593516" y="1156041"/>
            <a:chExt cx="9162904" cy="2733136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0C3C8A-9DEE-F842-B380-9B4FCD2EA575}"/>
                </a:ext>
              </a:extLst>
            </p:cNvPr>
            <p:cNvCxnSpPr/>
            <p:nvPr/>
          </p:nvCxnSpPr>
          <p:spPr>
            <a:xfrm flipH="1">
              <a:off x="6792686" y="1592926"/>
              <a:ext cx="583636" cy="2848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5696F7F-828C-114E-A4C1-C14126327C52}"/>
                </a:ext>
              </a:extLst>
            </p:cNvPr>
            <p:cNvCxnSpPr>
              <a:cxnSpLocks/>
            </p:cNvCxnSpPr>
            <p:nvPr/>
          </p:nvCxnSpPr>
          <p:spPr>
            <a:xfrm>
              <a:off x="4835353" y="1581659"/>
              <a:ext cx="438693" cy="2961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55DE490-27DB-764A-AB26-7C0F7B6A8B2E}"/>
                </a:ext>
              </a:extLst>
            </p:cNvPr>
            <p:cNvSpPr/>
            <p:nvPr/>
          </p:nvSpPr>
          <p:spPr>
            <a:xfrm>
              <a:off x="2548393" y="2278967"/>
              <a:ext cx="5724549" cy="1603561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62FB084-E25F-8E45-8C74-9EBF9D770703}"/>
                </a:ext>
              </a:extLst>
            </p:cNvPr>
            <p:cNvSpPr/>
            <p:nvPr/>
          </p:nvSpPr>
          <p:spPr>
            <a:xfrm>
              <a:off x="3189985" y="223324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7B69B95-3FC2-814E-B575-5E3F3914341D}"/>
                </a:ext>
              </a:extLst>
            </p:cNvPr>
            <p:cNvSpPr/>
            <p:nvPr/>
          </p:nvSpPr>
          <p:spPr>
            <a:xfrm>
              <a:off x="5044546" y="221888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99FAFD6-D456-B843-9890-6CFEFC0280CA}"/>
                </a:ext>
              </a:extLst>
            </p:cNvPr>
            <p:cNvSpPr/>
            <p:nvPr/>
          </p:nvSpPr>
          <p:spPr>
            <a:xfrm>
              <a:off x="6903091" y="2224219"/>
              <a:ext cx="707156" cy="457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639A06-9DE6-F040-8FA4-4BDDB961FF77}"/>
                </a:ext>
              </a:extLst>
            </p:cNvPr>
            <p:cNvSpPr txBox="1"/>
            <p:nvPr/>
          </p:nvSpPr>
          <p:spPr>
            <a:xfrm>
              <a:off x="8953914" y="2603962"/>
              <a:ext cx="905355" cy="34047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p-bulk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354412B-88A6-1044-9399-C246932A593F}"/>
                </a:ext>
              </a:extLst>
            </p:cNvPr>
            <p:cNvSpPr txBox="1"/>
            <p:nvPr/>
          </p:nvSpPr>
          <p:spPr>
            <a:xfrm>
              <a:off x="8593322" y="1156041"/>
              <a:ext cx="1366810" cy="34047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Metal pad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2ACADE1-9337-1D4D-852F-EC8EC14B6168}"/>
                </a:ext>
              </a:extLst>
            </p:cNvPr>
            <p:cNvCxnSpPr>
              <a:cxnSpLocks/>
              <a:stCxn id="77" idx="1"/>
              <a:endCxn id="75" idx="0"/>
            </p:cNvCxnSpPr>
            <p:nvPr/>
          </p:nvCxnSpPr>
          <p:spPr>
            <a:xfrm flipH="1">
              <a:off x="7256669" y="1326277"/>
              <a:ext cx="1336653" cy="89794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1204A52-59AF-5749-B3FD-9D9AFCA8006A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 flipV="1">
              <a:off x="8140391" y="2695240"/>
              <a:ext cx="813523" cy="789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FB99262-D3D9-3248-90FC-05E49C1E4AAC}"/>
                </a:ext>
              </a:extLst>
            </p:cNvPr>
            <p:cNvSpPr/>
            <p:nvPr/>
          </p:nvSpPr>
          <p:spPr>
            <a:xfrm>
              <a:off x="3182156" y="2278919"/>
              <a:ext cx="722316" cy="1540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444748-5E63-174D-AB14-D6F4D678A4F3}"/>
                </a:ext>
              </a:extLst>
            </p:cNvPr>
            <p:cNvSpPr txBox="1"/>
            <p:nvPr/>
          </p:nvSpPr>
          <p:spPr>
            <a:xfrm>
              <a:off x="8391074" y="1677377"/>
              <a:ext cx="1736453" cy="34047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n++ electrode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C70A9CC-11D1-3941-A3A0-450808F0E952}"/>
                </a:ext>
              </a:extLst>
            </p:cNvPr>
            <p:cNvCxnSpPr>
              <a:cxnSpLocks/>
              <a:stCxn id="81" idx="1"/>
              <a:endCxn id="64" idx="3"/>
            </p:cNvCxnSpPr>
            <p:nvPr/>
          </p:nvCxnSpPr>
          <p:spPr>
            <a:xfrm flipH="1">
              <a:off x="7607677" y="1847613"/>
              <a:ext cx="783397" cy="5173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64">
              <a:extLst>
                <a:ext uri="{FF2B5EF4-FFF2-40B4-BE49-F238E27FC236}">
                  <a16:creationId xmlns:a16="http://schemas.microsoft.com/office/drawing/2014/main" id="{2B50A6D8-1DDD-464F-B2EA-0F9C9A5BC3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7643" y="1327633"/>
              <a:ext cx="1212850" cy="889001"/>
              <a:chOff x="1655" y="1697"/>
              <a:chExt cx="764" cy="560"/>
            </a:xfrm>
          </p:grpSpPr>
          <p:grpSp>
            <p:nvGrpSpPr>
              <p:cNvPr id="120" name="Group 60">
                <a:extLst>
                  <a:ext uri="{FF2B5EF4-FFF2-40B4-BE49-F238E27FC236}">
                    <a16:creationId xmlns:a16="http://schemas.microsoft.com/office/drawing/2014/main" id="{F1F5C4F5-CFF7-4240-9A69-AF68118E9B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1697"/>
                <a:ext cx="764" cy="560"/>
                <a:chOff x="3268" y="3426"/>
                <a:chExt cx="764" cy="560"/>
              </a:xfrm>
            </p:grpSpPr>
            <p:sp>
              <p:nvSpPr>
                <p:cNvPr id="122" name="Line 55">
                  <a:extLst>
                    <a:ext uri="{FF2B5EF4-FFF2-40B4-BE49-F238E27FC236}">
                      <a16:creationId xmlns:a16="http://schemas.microsoft.com/office/drawing/2014/main" id="{391C174C-629E-E04D-9AF3-0F5B52034D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23" name="AutoShape 56">
                  <a:extLst>
                    <a:ext uri="{FF2B5EF4-FFF2-40B4-BE49-F238E27FC236}">
                      <a16:creationId xmlns:a16="http://schemas.microsoft.com/office/drawing/2014/main" id="{AEF1F491-8467-A941-BDCC-9E67C092E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24" name="Line 55">
                  <a:extLst>
                    <a:ext uri="{FF2B5EF4-FFF2-40B4-BE49-F238E27FC236}">
                      <a16:creationId xmlns:a16="http://schemas.microsoft.com/office/drawing/2014/main" id="{5D0AB877-FB0E-534C-8377-418BB0B23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21" name="Freeform 863">
                <a:extLst>
                  <a:ext uri="{FF2B5EF4-FFF2-40B4-BE49-F238E27FC236}">
                    <a16:creationId xmlns:a16="http://schemas.microsoft.com/office/drawing/2014/main" id="{5835A18F-07AB-C84D-AB26-A20057B8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F909A4E-39B4-1A4A-8C68-5C93226CD6F0}"/>
                </a:ext>
              </a:extLst>
            </p:cNvPr>
            <p:cNvSpPr/>
            <p:nvPr/>
          </p:nvSpPr>
          <p:spPr>
            <a:xfrm>
              <a:off x="2536329" y="3719327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B533140-334F-754B-BDFC-E67956B53D8A}"/>
                </a:ext>
              </a:extLst>
            </p:cNvPr>
            <p:cNvSpPr txBox="1"/>
            <p:nvPr/>
          </p:nvSpPr>
          <p:spPr>
            <a:xfrm>
              <a:off x="8862680" y="3344302"/>
              <a:ext cx="1893740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p++ electrode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A4733DE-829C-F240-BB45-A2F52ACF0620}"/>
                </a:ext>
              </a:extLst>
            </p:cNvPr>
            <p:cNvCxnSpPr>
              <a:cxnSpLocks/>
              <a:stCxn id="89" idx="1"/>
              <a:endCxn id="88" idx="3"/>
            </p:cNvCxnSpPr>
            <p:nvPr/>
          </p:nvCxnSpPr>
          <p:spPr>
            <a:xfrm flipH="1">
              <a:off x="8260879" y="3591955"/>
              <a:ext cx="601802" cy="2122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reeform 323">
              <a:extLst>
                <a:ext uri="{FF2B5EF4-FFF2-40B4-BE49-F238E27FC236}">
                  <a16:creationId xmlns:a16="http://schemas.microsoft.com/office/drawing/2014/main" id="{EDFBC473-EFB7-FD4F-8A96-CBFF9EF30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516" y="2761544"/>
              <a:ext cx="457200" cy="274638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20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309E99D-B065-994A-85FE-9A5B3884E666}"/>
                </a:ext>
              </a:extLst>
            </p:cNvPr>
            <p:cNvGrpSpPr/>
            <p:nvPr/>
          </p:nvGrpSpPr>
          <p:grpSpPr>
            <a:xfrm>
              <a:off x="2549917" y="2462361"/>
              <a:ext cx="5710781" cy="78224"/>
              <a:chOff x="1735494" y="2140431"/>
              <a:chExt cx="5372458" cy="190237"/>
            </a:xfrm>
          </p:grpSpPr>
          <p:sp>
            <p:nvSpPr>
              <p:cNvPr id="114" name="Freeform 366">
                <a:extLst>
                  <a:ext uri="{FF2B5EF4-FFF2-40B4-BE49-F238E27FC236}">
                    <a16:creationId xmlns:a16="http://schemas.microsoft.com/office/drawing/2014/main" id="{D18D4EE1-9E42-3543-A92B-017864610E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2"/>
                <a:ext cx="182561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2" name="Freeform 366">
                <a:extLst>
                  <a:ext uri="{FF2B5EF4-FFF2-40B4-BE49-F238E27FC236}">
                    <a16:creationId xmlns:a16="http://schemas.microsoft.com/office/drawing/2014/main" id="{55F6A108-1767-1A48-AFF4-8F58DD6EA3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1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0" name="Freeform 366">
                <a:extLst>
                  <a:ext uri="{FF2B5EF4-FFF2-40B4-BE49-F238E27FC236}">
                    <a16:creationId xmlns:a16="http://schemas.microsoft.com/office/drawing/2014/main" id="{4AFFFC81-DF51-7949-9386-2F3D121F645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69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8" name="Freeform 366">
                <a:extLst>
                  <a:ext uri="{FF2B5EF4-FFF2-40B4-BE49-F238E27FC236}">
                    <a16:creationId xmlns:a16="http://schemas.microsoft.com/office/drawing/2014/main" id="{C02498BD-2349-134F-BCEA-4500D351049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3" y="1779186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5" name="Freeform 366">
                <a:extLst>
                  <a:ext uri="{FF2B5EF4-FFF2-40B4-BE49-F238E27FC236}">
                    <a16:creationId xmlns:a16="http://schemas.microsoft.com/office/drawing/2014/main" id="{AFA9C0D8-C486-9640-92EA-2FA27682B54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3" name="Freeform 366">
                <a:extLst>
                  <a:ext uri="{FF2B5EF4-FFF2-40B4-BE49-F238E27FC236}">
                    <a16:creationId xmlns:a16="http://schemas.microsoft.com/office/drawing/2014/main" id="{D8B5B948-9E02-2A45-8EB7-F923A219CF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2" y="17821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E034CE6-8CBB-FF4A-B9E2-9D6D40F2264D}"/>
                </a:ext>
              </a:extLst>
            </p:cNvPr>
            <p:cNvSpPr/>
            <p:nvPr/>
          </p:nvSpPr>
          <p:spPr>
            <a:xfrm>
              <a:off x="5033758" y="2276461"/>
              <a:ext cx="722316" cy="15649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FA39E77-34C5-5A4D-AB36-D83F27492A40}"/>
                </a:ext>
              </a:extLst>
            </p:cNvPr>
            <p:cNvSpPr/>
            <p:nvPr/>
          </p:nvSpPr>
          <p:spPr>
            <a:xfrm>
              <a:off x="6885361" y="2274001"/>
              <a:ext cx="722316" cy="18187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127" name="Freeform 126">
            <a:extLst>
              <a:ext uri="{FF2B5EF4-FFF2-40B4-BE49-F238E27FC236}">
                <a16:creationId xmlns:a16="http://schemas.microsoft.com/office/drawing/2014/main" id="{2724067E-98F7-CF4D-89CA-5EF21D7F5F6D}"/>
              </a:ext>
            </a:extLst>
          </p:cNvPr>
          <p:cNvSpPr/>
          <p:nvPr/>
        </p:nvSpPr>
        <p:spPr>
          <a:xfrm flipV="1">
            <a:off x="4957087" y="3945762"/>
            <a:ext cx="704997" cy="340183"/>
          </a:xfrm>
          <a:custGeom>
            <a:avLst/>
            <a:gdLst>
              <a:gd name="connsiteX0" fmla="*/ 0 w 1496233"/>
              <a:gd name="connsiteY0" fmla="*/ 568773 h 584900"/>
              <a:gd name="connsiteX1" fmla="*/ 339481 w 1496233"/>
              <a:gd name="connsiteY1" fmla="*/ 556199 h 584900"/>
              <a:gd name="connsiteX2" fmla="*/ 477788 w 1496233"/>
              <a:gd name="connsiteY2" fmla="*/ 304702 h 584900"/>
              <a:gd name="connsiteX3" fmla="*/ 603522 w 1496233"/>
              <a:gd name="connsiteY3" fmla="*/ 28055 h 584900"/>
              <a:gd name="connsiteX4" fmla="*/ 779550 w 1496233"/>
              <a:gd name="connsiteY4" fmla="*/ 40630 h 584900"/>
              <a:gd name="connsiteX5" fmla="*/ 905284 w 1496233"/>
              <a:gd name="connsiteY5" fmla="*/ 304702 h 584900"/>
              <a:gd name="connsiteX6" fmla="*/ 1144178 w 1496233"/>
              <a:gd name="connsiteY6" fmla="*/ 493324 h 584900"/>
              <a:gd name="connsiteX7" fmla="*/ 1496233 w 1496233"/>
              <a:gd name="connsiteY7" fmla="*/ 581348 h 584900"/>
              <a:gd name="connsiteX8" fmla="*/ 1496233 w 1496233"/>
              <a:gd name="connsiteY8" fmla="*/ 581348 h 5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33" h="584900">
                <a:moveTo>
                  <a:pt x="0" y="568773"/>
                </a:moveTo>
                <a:cubicBezTo>
                  <a:pt x="129925" y="584492"/>
                  <a:pt x="259850" y="600211"/>
                  <a:pt x="339481" y="556199"/>
                </a:cubicBezTo>
                <a:cubicBezTo>
                  <a:pt x="419112" y="512187"/>
                  <a:pt x="433781" y="392726"/>
                  <a:pt x="477788" y="304702"/>
                </a:cubicBezTo>
                <a:cubicBezTo>
                  <a:pt x="521795" y="216678"/>
                  <a:pt x="553228" y="72067"/>
                  <a:pt x="603522" y="28055"/>
                </a:cubicBezTo>
                <a:cubicBezTo>
                  <a:pt x="653816" y="-15957"/>
                  <a:pt x="729256" y="-5478"/>
                  <a:pt x="779550" y="40630"/>
                </a:cubicBezTo>
                <a:cubicBezTo>
                  <a:pt x="829844" y="86738"/>
                  <a:pt x="844513" y="229253"/>
                  <a:pt x="905284" y="304702"/>
                </a:cubicBezTo>
                <a:cubicBezTo>
                  <a:pt x="966055" y="380151"/>
                  <a:pt x="1045687" y="447216"/>
                  <a:pt x="1144178" y="493324"/>
                </a:cubicBezTo>
                <a:cubicBezTo>
                  <a:pt x="1242669" y="539432"/>
                  <a:pt x="1496233" y="581348"/>
                  <a:pt x="1496233" y="581348"/>
                </a:cubicBezTo>
                <a:lnTo>
                  <a:pt x="1496233" y="581348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B906B521-92AE-F14B-A941-ABA582577A63}"/>
              </a:ext>
            </a:extLst>
          </p:cNvPr>
          <p:cNvCxnSpPr>
            <a:cxnSpLocks/>
          </p:cNvCxnSpPr>
          <p:nvPr/>
        </p:nvCxnSpPr>
        <p:spPr>
          <a:xfrm>
            <a:off x="5421441" y="4489472"/>
            <a:ext cx="111335" cy="1617207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0EC9D26D-5177-0E4B-86E6-3C34F3528486}"/>
              </a:ext>
            </a:extLst>
          </p:cNvPr>
          <p:cNvSpPr txBox="1"/>
          <p:nvPr/>
        </p:nvSpPr>
        <p:spPr>
          <a:xfrm rot="21400427">
            <a:off x="5288486" y="4499815"/>
            <a:ext cx="396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</p:txBody>
      </p:sp>
    </p:spTree>
    <p:extLst>
      <p:ext uri="{BB962C8B-B14F-4D97-AF65-F5344CB8AC3E}">
        <p14:creationId xmlns:p14="http://schemas.microsoft.com/office/powerpoint/2010/main" val="1220597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large sensors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1045762" y="1039907"/>
            <a:ext cx="9412940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err="1"/>
              <a:t>Pixellated</a:t>
            </a:r>
            <a:r>
              <a:rPr lang="en-US" dirty="0"/>
              <a:t> RSD sensor have a single n-in-p diode. </a:t>
            </a:r>
          </a:p>
          <a:p>
            <a:pPr>
              <a:lnSpc>
                <a:spcPct val="130000"/>
              </a:lnSpc>
            </a:pPr>
            <a:r>
              <a:rPr lang="en-US" dirty="0"/>
              <a:t>This can be a problem in large detectors (in 6” wafers they can be~ 10x10 cm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911ADB-FFDC-C047-A66F-596D1EA5EB52}"/>
              </a:ext>
            </a:extLst>
          </p:cNvPr>
          <p:cNvGrpSpPr/>
          <p:nvPr/>
        </p:nvGrpSpPr>
        <p:grpSpPr>
          <a:xfrm>
            <a:off x="4622712" y="3230273"/>
            <a:ext cx="6389843" cy="2025082"/>
            <a:chOff x="2253781" y="2685908"/>
            <a:chExt cx="9667286" cy="37229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76565E-869A-6444-8ACC-D7961CE98DF4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A98B8F1E-3BB5-FC43-85F8-A176FDB1D36C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9F5F0E0E-DF6E-B541-9753-3225F8529AA3}"/>
                  </a:ext>
                </a:extLst>
              </p:cNvPr>
              <p:cNvSpPr/>
              <p:nvPr/>
            </p:nvSpPr>
            <p:spPr>
              <a:xfrm>
                <a:off x="3604929" y="2818643"/>
                <a:ext cx="2920898" cy="3472845"/>
              </a:xfrm>
              <a:prstGeom prst="parallelogram">
                <a:avLst>
                  <a:gd name="adj" fmla="val 100595"/>
                </a:avLst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636A2656-8424-1B46-8417-332D9961EC6F}"/>
                  </a:ext>
                </a:extLst>
              </p:cNvPr>
              <p:cNvSpPr/>
              <p:nvPr/>
            </p:nvSpPr>
            <p:spPr>
              <a:xfrm>
                <a:off x="7363759" y="2830666"/>
                <a:ext cx="2926810" cy="3472845"/>
              </a:xfrm>
              <a:prstGeom prst="parallelogram">
                <a:avLst>
                  <a:gd name="adj" fmla="val 100595"/>
                </a:avLst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D53E1F31-559D-C04A-9A02-9851B746FD3B}"/>
                  </a:ext>
                </a:extLst>
              </p:cNvPr>
              <p:cNvSpPr/>
              <p:nvPr/>
            </p:nvSpPr>
            <p:spPr>
              <a:xfrm>
                <a:off x="6449755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EE8E670B-903E-4247-8506-8EAD9A7ECF6C}"/>
                  </a:ext>
                </a:extLst>
              </p:cNvPr>
              <p:cNvSpPr/>
              <p:nvPr/>
            </p:nvSpPr>
            <p:spPr>
              <a:xfrm>
                <a:off x="7159938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CDC6BD4B-6570-2643-B048-BEEE19E37077}"/>
                  </a:ext>
                </a:extLst>
              </p:cNvPr>
              <p:cNvSpPr/>
              <p:nvPr/>
            </p:nvSpPr>
            <p:spPr>
              <a:xfrm>
                <a:off x="7870121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A59DB871-8DD5-6444-836B-A6A236495849}"/>
                  </a:ext>
                </a:extLst>
              </p:cNvPr>
              <p:cNvSpPr/>
              <p:nvPr/>
            </p:nvSpPr>
            <p:spPr>
              <a:xfrm>
                <a:off x="8580305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6EA31723-65E8-6947-80A1-91EB68B9CA44}"/>
                  </a:ext>
                </a:extLst>
              </p:cNvPr>
              <p:cNvSpPr/>
              <p:nvPr/>
            </p:nvSpPr>
            <p:spPr>
              <a:xfrm>
                <a:off x="9290488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Parallelogram 57">
                <a:extLst>
                  <a:ext uri="{FF2B5EF4-FFF2-40B4-BE49-F238E27FC236}">
                    <a16:creationId xmlns:a16="http://schemas.microsoft.com/office/drawing/2014/main" id="{B15055C5-CEA9-4241-8115-47AC65DED652}"/>
                  </a:ext>
                </a:extLst>
              </p:cNvPr>
              <p:cNvSpPr/>
              <p:nvPr/>
            </p:nvSpPr>
            <p:spPr>
              <a:xfrm>
                <a:off x="6020179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arallelogram 58">
                <a:extLst>
                  <a:ext uri="{FF2B5EF4-FFF2-40B4-BE49-F238E27FC236}">
                    <a16:creationId xmlns:a16="http://schemas.microsoft.com/office/drawing/2014/main" id="{41FF30DA-C777-C041-98F5-AF5F6EE6FB7D}"/>
                  </a:ext>
                </a:extLst>
              </p:cNvPr>
              <p:cNvSpPr/>
              <p:nvPr/>
            </p:nvSpPr>
            <p:spPr>
              <a:xfrm>
                <a:off x="6730363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allelogram 59">
                <a:extLst>
                  <a:ext uri="{FF2B5EF4-FFF2-40B4-BE49-F238E27FC236}">
                    <a16:creationId xmlns:a16="http://schemas.microsoft.com/office/drawing/2014/main" id="{E5B1EBF3-5FC2-4F4E-8271-E44787487EB6}"/>
                  </a:ext>
                </a:extLst>
              </p:cNvPr>
              <p:cNvSpPr/>
              <p:nvPr/>
            </p:nvSpPr>
            <p:spPr>
              <a:xfrm>
                <a:off x="7440546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allelogram 60">
                <a:extLst>
                  <a:ext uri="{FF2B5EF4-FFF2-40B4-BE49-F238E27FC236}">
                    <a16:creationId xmlns:a16="http://schemas.microsoft.com/office/drawing/2014/main" id="{CA40D1FE-C2E2-1F44-8273-CFF1A0701804}"/>
                  </a:ext>
                </a:extLst>
              </p:cNvPr>
              <p:cNvSpPr/>
              <p:nvPr/>
            </p:nvSpPr>
            <p:spPr>
              <a:xfrm>
                <a:off x="8150729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Parallelogram 61">
                <a:extLst>
                  <a:ext uri="{FF2B5EF4-FFF2-40B4-BE49-F238E27FC236}">
                    <a16:creationId xmlns:a16="http://schemas.microsoft.com/office/drawing/2014/main" id="{2E8C53E2-4B0A-2448-8115-C36D9043ED27}"/>
                  </a:ext>
                </a:extLst>
              </p:cNvPr>
              <p:cNvSpPr/>
              <p:nvPr/>
            </p:nvSpPr>
            <p:spPr>
              <a:xfrm>
                <a:off x="8860913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Parallelogram 62">
                <a:extLst>
                  <a:ext uri="{FF2B5EF4-FFF2-40B4-BE49-F238E27FC236}">
                    <a16:creationId xmlns:a16="http://schemas.microsoft.com/office/drawing/2014/main" id="{1353F1BA-95FA-9447-B735-EB6EE4E8FA18}"/>
                  </a:ext>
                </a:extLst>
              </p:cNvPr>
              <p:cNvSpPr/>
              <p:nvPr/>
            </p:nvSpPr>
            <p:spPr>
              <a:xfrm>
                <a:off x="5590604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7AC79990-B29D-C44C-BF3C-439A81287A61}"/>
                  </a:ext>
                </a:extLst>
              </p:cNvPr>
              <p:cNvSpPr/>
              <p:nvPr/>
            </p:nvSpPr>
            <p:spPr>
              <a:xfrm>
                <a:off x="6300787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Parallelogram 64">
                <a:extLst>
                  <a:ext uri="{FF2B5EF4-FFF2-40B4-BE49-F238E27FC236}">
                    <a16:creationId xmlns:a16="http://schemas.microsoft.com/office/drawing/2014/main" id="{453EB717-62F6-DD49-8F36-C0CD0B7C15CB}"/>
                  </a:ext>
                </a:extLst>
              </p:cNvPr>
              <p:cNvSpPr/>
              <p:nvPr/>
            </p:nvSpPr>
            <p:spPr>
              <a:xfrm>
                <a:off x="7010970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Parallelogram 65">
                <a:extLst>
                  <a:ext uri="{FF2B5EF4-FFF2-40B4-BE49-F238E27FC236}">
                    <a16:creationId xmlns:a16="http://schemas.microsoft.com/office/drawing/2014/main" id="{5A7F143A-736A-BF45-A840-D235DE95959E}"/>
                  </a:ext>
                </a:extLst>
              </p:cNvPr>
              <p:cNvSpPr/>
              <p:nvPr/>
            </p:nvSpPr>
            <p:spPr>
              <a:xfrm>
                <a:off x="7721154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Parallelogram 68">
                <a:extLst>
                  <a:ext uri="{FF2B5EF4-FFF2-40B4-BE49-F238E27FC236}">
                    <a16:creationId xmlns:a16="http://schemas.microsoft.com/office/drawing/2014/main" id="{6476738C-2E29-2042-BA7A-DE3DAC9BE8C3}"/>
                  </a:ext>
                </a:extLst>
              </p:cNvPr>
              <p:cNvSpPr/>
              <p:nvPr/>
            </p:nvSpPr>
            <p:spPr>
              <a:xfrm>
                <a:off x="8431337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AB11F936-6821-5940-98C3-158513B462A8}"/>
                  </a:ext>
                </a:extLst>
              </p:cNvPr>
              <p:cNvSpPr/>
              <p:nvPr/>
            </p:nvSpPr>
            <p:spPr>
              <a:xfrm>
                <a:off x="5161028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Parallelogram 71">
                <a:extLst>
                  <a:ext uri="{FF2B5EF4-FFF2-40B4-BE49-F238E27FC236}">
                    <a16:creationId xmlns:a16="http://schemas.microsoft.com/office/drawing/2014/main" id="{6819DE05-FC05-A147-B340-979CC92838BA}"/>
                  </a:ext>
                </a:extLst>
              </p:cNvPr>
              <p:cNvSpPr/>
              <p:nvPr/>
            </p:nvSpPr>
            <p:spPr>
              <a:xfrm>
                <a:off x="5871212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Parallelogram 72">
                <a:extLst>
                  <a:ext uri="{FF2B5EF4-FFF2-40B4-BE49-F238E27FC236}">
                    <a16:creationId xmlns:a16="http://schemas.microsoft.com/office/drawing/2014/main" id="{32466D28-81F3-7640-B1AA-FB624B9F48A5}"/>
                  </a:ext>
                </a:extLst>
              </p:cNvPr>
              <p:cNvSpPr/>
              <p:nvPr/>
            </p:nvSpPr>
            <p:spPr>
              <a:xfrm>
                <a:off x="6581395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Parallelogram 76">
                <a:extLst>
                  <a:ext uri="{FF2B5EF4-FFF2-40B4-BE49-F238E27FC236}">
                    <a16:creationId xmlns:a16="http://schemas.microsoft.com/office/drawing/2014/main" id="{13FAE686-63FE-AD4B-A3FA-240217A7CE16}"/>
                  </a:ext>
                </a:extLst>
              </p:cNvPr>
              <p:cNvSpPr/>
              <p:nvPr/>
            </p:nvSpPr>
            <p:spPr>
              <a:xfrm>
                <a:off x="7291578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Parallelogram 77">
                <a:extLst>
                  <a:ext uri="{FF2B5EF4-FFF2-40B4-BE49-F238E27FC236}">
                    <a16:creationId xmlns:a16="http://schemas.microsoft.com/office/drawing/2014/main" id="{BF544D0C-04BE-B548-A9FB-BDB4BF5BAA84}"/>
                  </a:ext>
                </a:extLst>
              </p:cNvPr>
              <p:cNvSpPr/>
              <p:nvPr/>
            </p:nvSpPr>
            <p:spPr>
              <a:xfrm>
                <a:off x="8001762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Parallelogram 78">
                <a:extLst>
                  <a:ext uri="{FF2B5EF4-FFF2-40B4-BE49-F238E27FC236}">
                    <a16:creationId xmlns:a16="http://schemas.microsoft.com/office/drawing/2014/main" id="{718BD881-FB32-6949-BDC7-BBECD563492B}"/>
                  </a:ext>
                </a:extLst>
              </p:cNvPr>
              <p:cNvSpPr/>
              <p:nvPr/>
            </p:nvSpPr>
            <p:spPr>
              <a:xfrm>
                <a:off x="4731453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Parallelogram 79">
                <a:extLst>
                  <a:ext uri="{FF2B5EF4-FFF2-40B4-BE49-F238E27FC236}">
                    <a16:creationId xmlns:a16="http://schemas.microsoft.com/office/drawing/2014/main" id="{6D00E258-C39D-0A4B-8552-9891C41F434A}"/>
                  </a:ext>
                </a:extLst>
              </p:cNvPr>
              <p:cNvSpPr/>
              <p:nvPr/>
            </p:nvSpPr>
            <p:spPr>
              <a:xfrm>
                <a:off x="5441636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Parallelogram 80">
                <a:extLst>
                  <a:ext uri="{FF2B5EF4-FFF2-40B4-BE49-F238E27FC236}">
                    <a16:creationId xmlns:a16="http://schemas.microsoft.com/office/drawing/2014/main" id="{6DCD1EC3-E621-3D44-9401-7122285D728D}"/>
                  </a:ext>
                </a:extLst>
              </p:cNvPr>
              <p:cNvSpPr/>
              <p:nvPr/>
            </p:nvSpPr>
            <p:spPr>
              <a:xfrm>
                <a:off x="6151819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Parallelogram 81">
                <a:extLst>
                  <a:ext uri="{FF2B5EF4-FFF2-40B4-BE49-F238E27FC236}">
                    <a16:creationId xmlns:a16="http://schemas.microsoft.com/office/drawing/2014/main" id="{4F5FB664-FE2E-7240-A09D-D6A9201F5047}"/>
                  </a:ext>
                </a:extLst>
              </p:cNvPr>
              <p:cNvSpPr/>
              <p:nvPr/>
            </p:nvSpPr>
            <p:spPr>
              <a:xfrm>
                <a:off x="6862003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Parallelogram 82">
                <a:extLst>
                  <a:ext uri="{FF2B5EF4-FFF2-40B4-BE49-F238E27FC236}">
                    <a16:creationId xmlns:a16="http://schemas.microsoft.com/office/drawing/2014/main" id="{B23E41FF-EA49-CC47-9D3B-DADE510394DE}"/>
                  </a:ext>
                </a:extLst>
              </p:cNvPr>
              <p:cNvSpPr/>
              <p:nvPr/>
            </p:nvSpPr>
            <p:spPr>
              <a:xfrm>
                <a:off x="7572186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5D97B7F7-C800-2B46-9657-2C9A87D67640}"/>
                  </a:ext>
                </a:extLst>
              </p:cNvPr>
              <p:cNvSpPr/>
              <p:nvPr/>
            </p:nvSpPr>
            <p:spPr>
              <a:xfrm>
                <a:off x="4301877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2E6B530F-DDCD-2B49-AEEA-94A82616EDB9}"/>
                  </a:ext>
                </a:extLst>
              </p:cNvPr>
              <p:cNvSpPr/>
              <p:nvPr/>
            </p:nvSpPr>
            <p:spPr>
              <a:xfrm>
                <a:off x="5012061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Parallelogram 85">
                <a:extLst>
                  <a:ext uri="{FF2B5EF4-FFF2-40B4-BE49-F238E27FC236}">
                    <a16:creationId xmlns:a16="http://schemas.microsoft.com/office/drawing/2014/main" id="{3876801D-CABF-A74A-BA4C-A79C28E24969}"/>
                  </a:ext>
                </a:extLst>
              </p:cNvPr>
              <p:cNvSpPr/>
              <p:nvPr/>
            </p:nvSpPr>
            <p:spPr>
              <a:xfrm>
                <a:off x="5722244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Parallelogram 86">
                <a:extLst>
                  <a:ext uri="{FF2B5EF4-FFF2-40B4-BE49-F238E27FC236}">
                    <a16:creationId xmlns:a16="http://schemas.microsoft.com/office/drawing/2014/main" id="{7173ECDD-2666-A248-83FC-4AB5E34CB013}"/>
                  </a:ext>
                </a:extLst>
              </p:cNvPr>
              <p:cNvSpPr/>
              <p:nvPr/>
            </p:nvSpPr>
            <p:spPr>
              <a:xfrm>
                <a:off x="6432427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Parallelogram 87">
                <a:extLst>
                  <a:ext uri="{FF2B5EF4-FFF2-40B4-BE49-F238E27FC236}">
                    <a16:creationId xmlns:a16="http://schemas.microsoft.com/office/drawing/2014/main" id="{649CBC41-8A13-9748-8060-5A02D49CF77B}"/>
                  </a:ext>
                </a:extLst>
              </p:cNvPr>
              <p:cNvSpPr/>
              <p:nvPr/>
            </p:nvSpPr>
            <p:spPr>
              <a:xfrm>
                <a:off x="7142611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Parallelogram 88">
                <a:extLst>
                  <a:ext uri="{FF2B5EF4-FFF2-40B4-BE49-F238E27FC236}">
                    <a16:creationId xmlns:a16="http://schemas.microsoft.com/office/drawing/2014/main" id="{D36BF45D-B23B-D04C-8CAE-1A5EA169DBD7}"/>
                  </a:ext>
                </a:extLst>
              </p:cNvPr>
              <p:cNvSpPr/>
              <p:nvPr/>
            </p:nvSpPr>
            <p:spPr>
              <a:xfrm>
                <a:off x="3872302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3664E2BB-A4F9-C04E-BEBE-DF35D91D6522}"/>
                  </a:ext>
                </a:extLst>
              </p:cNvPr>
              <p:cNvSpPr/>
              <p:nvPr/>
            </p:nvSpPr>
            <p:spPr>
              <a:xfrm>
                <a:off x="4582485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3BB40D94-1214-C94E-844E-6E9E1BBD11B7}"/>
                  </a:ext>
                </a:extLst>
              </p:cNvPr>
              <p:cNvSpPr/>
              <p:nvPr/>
            </p:nvSpPr>
            <p:spPr>
              <a:xfrm>
                <a:off x="5292668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Parallelogram 91">
                <a:extLst>
                  <a:ext uri="{FF2B5EF4-FFF2-40B4-BE49-F238E27FC236}">
                    <a16:creationId xmlns:a16="http://schemas.microsoft.com/office/drawing/2014/main" id="{E3410FE8-4C71-2A4C-B4CC-4D710F980D7A}"/>
                  </a:ext>
                </a:extLst>
              </p:cNvPr>
              <p:cNvSpPr/>
              <p:nvPr/>
            </p:nvSpPr>
            <p:spPr>
              <a:xfrm>
                <a:off x="6002852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91C38478-44EA-4F4E-B869-B972E4983C83}"/>
                  </a:ext>
                </a:extLst>
              </p:cNvPr>
              <p:cNvSpPr/>
              <p:nvPr/>
            </p:nvSpPr>
            <p:spPr>
              <a:xfrm>
                <a:off x="6713035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D2893BF6-31A2-854A-B3ED-2A9F67CA4D3C}"/>
                  </a:ext>
                </a:extLst>
              </p:cNvPr>
              <p:cNvSpPr/>
              <p:nvPr/>
            </p:nvSpPr>
            <p:spPr>
              <a:xfrm>
                <a:off x="4891118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Parallelogram 99">
                <a:extLst>
                  <a:ext uri="{FF2B5EF4-FFF2-40B4-BE49-F238E27FC236}">
                    <a16:creationId xmlns:a16="http://schemas.microsoft.com/office/drawing/2014/main" id="{2615A51D-618A-2849-B3E5-A76CC8676567}"/>
                  </a:ext>
                </a:extLst>
              </p:cNvPr>
              <p:cNvSpPr/>
              <p:nvPr/>
            </p:nvSpPr>
            <p:spPr>
              <a:xfrm>
                <a:off x="5601302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Parallelogram 100">
                <a:extLst>
                  <a:ext uri="{FF2B5EF4-FFF2-40B4-BE49-F238E27FC236}">
                    <a16:creationId xmlns:a16="http://schemas.microsoft.com/office/drawing/2014/main" id="{F4117844-5B42-4C45-88AE-14B4C1002CB3}"/>
                  </a:ext>
                </a:extLst>
              </p:cNvPr>
              <p:cNvSpPr/>
              <p:nvPr/>
            </p:nvSpPr>
            <p:spPr>
              <a:xfrm>
                <a:off x="4461543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Parallelogram 101">
                <a:extLst>
                  <a:ext uri="{FF2B5EF4-FFF2-40B4-BE49-F238E27FC236}">
                    <a16:creationId xmlns:a16="http://schemas.microsoft.com/office/drawing/2014/main" id="{E2E98B15-A4E5-454E-91B4-CC67AF4F63A3}"/>
                  </a:ext>
                </a:extLst>
              </p:cNvPr>
              <p:cNvSpPr/>
              <p:nvPr/>
            </p:nvSpPr>
            <p:spPr>
              <a:xfrm>
                <a:off x="5171726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Parallelogram 102">
                <a:extLst>
                  <a:ext uri="{FF2B5EF4-FFF2-40B4-BE49-F238E27FC236}">
                    <a16:creationId xmlns:a16="http://schemas.microsoft.com/office/drawing/2014/main" id="{D4356284-BDC1-8F40-9DA1-4BCC6ADFBE0C}"/>
                  </a:ext>
                </a:extLst>
              </p:cNvPr>
              <p:cNvSpPr/>
              <p:nvPr/>
            </p:nvSpPr>
            <p:spPr>
              <a:xfrm>
                <a:off x="4031967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Parallelogram 103">
                <a:extLst>
                  <a:ext uri="{FF2B5EF4-FFF2-40B4-BE49-F238E27FC236}">
                    <a16:creationId xmlns:a16="http://schemas.microsoft.com/office/drawing/2014/main" id="{5E17374F-1C05-AC47-AAE6-829D3CA87414}"/>
                  </a:ext>
                </a:extLst>
              </p:cNvPr>
              <p:cNvSpPr/>
              <p:nvPr/>
            </p:nvSpPr>
            <p:spPr>
              <a:xfrm>
                <a:off x="4742151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Parallelogram 104">
                <a:extLst>
                  <a:ext uri="{FF2B5EF4-FFF2-40B4-BE49-F238E27FC236}">
                    <a16:creationId xmlns:a16="http://schemas.microsoft.com/office/drawing/2014/main" id="{2C78A851-938F-A949-A114-7C6EC617EA47}"/>
                  </a:ext>
                </a:extLst>
              </p:cNvPr>
              <p:cNvSpPr/>
              <p:nvPr/>
            </p:nvSpPr>
            <p:spPr>
              <a:xfrm>
                <a:off x="3602392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Parallelogram 105">
                <a:extLst>
                  <a:ext uri="{FF2B5EF4-FFF2-40B4-BE49-F238E27FC236}">
                    <a16:creationId xmlns:a16="http://schemas.microsoft.com/office/drawing/2014/main" id="{F37E719A-AB6C-2846-B5D0-E30275E614C7}"/>
                  </a:ext>
                </a:extLst>
              </p:cNvPr>
              <p:cNvSpPr/>
              <p:nvPr/>
            </p:nvSpPr>
            <p:spPr>
              <a:xfrm>
                <a:off x="4312575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Parallelogram 106">
                <a:extLst>
                  <a:ext uri="{FF2B5EF4-FFF2-40B4-BE49-F238E27FC236}">
                    <a16:creationId xmlns:a16="http://schemas.microsoft.com/office/drawing/2014/main" id="{47C6C906-C4AC-BA40-9852-093534C7016C}"/>
                  </a:ext>
                </a:extLst>
              </p:cNvPr>
              <p:cNvSpPr/>
              <p:nvPr/>
            </p:nvSpPr>
            <p:spPr>
              <a:xfrm>
                <a:off x="3172816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Parallelogram 107">
                <a:extLst>
                  <a:ext uri="{FF2B5EF4-FFF2-40B4-BE49-F238E27FC236}">
                    <a16:creationId xmlns:a16="http://schemas.microsoft.com/office/drawing/2014/main" id="{3A37159C-BD33-E846-B34F-FDB378E9D9A7}"/>
                  </a:ext>
                </a:extLst>
              </p:cNvPr>
              <p:cNvSpPr/>
              <p:nvPr/>
            </p:nvSpPr>
            <p:spPr>
              <a:xfrm>
                <a:off x="3883000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Parallelogram 108">
                <a:extLst>
                  <a:ext uri="{FF2B5EF4-FFF2-40B4-BE49-F238E27FC236}">
                    <a16:creationId xmlns:a16="http://schemas.microsoft.com/office/drawing/2014/main" id="{4774FD98-4F7E-C747-9B5F-B8BE0E49D34E}"/>
                  </a:ext>
                </a:extLst>
              </p:cNvPr>
              <p:cNvSpPr/>
              <p:nvPr/>
            </p:nvSpPr>
            <p:spPr>
              <a:xfrm>
                <a:off x="2743241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Parallelogram 109">
                <a:extLst>
                  <a:ext uri="{FF2B5EF4-FFF2-40B4-BE49-F238E27FC236}">
                    <a16:creationId xmlns:a16="http://schemas.microsoft.com/office/drawing/2014/main" id="{4041D985-97BE-764D-BF04-D6CCE105A8B1}"/>
                  </a:ext>
                </a:extLst>
              </p:cNvPr>
              <p:cNvSpPr/>
              <p:nvPr/>
            </p:nvSpPr>
            <p:spPr>
              <a:xfrm>
                <a:off x="3453424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Parallelogram 110">
                <a:extLst>
                  <a:ext uri="{FF2B5EF4-FFF2-40B4-BE49-F238E27FC236}">
                    <a16:creationId xmlns:a16="http://schemas.microsoft.com/office/drawing/2014/main" id="{80E07C3F-3F69-004F-9EC3-27E1B3A0CEB9}"/>
                  </a:ext>
                </a:extLst>
              </p:cNvPr>
              <p:cNvSpPr/>
              <p:nvPr/>
            </p:nvSpPr>
            <p:spPr>
              <a:xfrm>
                <a:off x="2313665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Parallelogram 111">
                <a:extLst>
                  <a:ext uri="{FF2B5EF4-FFF2-40B4-BE49-F238E27FC236}">
                    <a16:creationId xmlns:a16="http://schemas.microsoft.com/office/drawing/2014/main" id="{B014954C-7A4A-8144-8EAA-F13AB19E1BEC}"/>
                  </a:ext>
                </a:extLst>
              </p:cNvPr>
              <p:cNvSpPr/>
              <p:nvPr/>
            </p:nvSpPr>
            <p:spPr>
              <a:xfrm>
                <a:off x="3023849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Parallelogram 112">
                <a:extLst>
                  <a:ext uri="{FF2B5EF4-FFF2-40B4-BE49-F238E27FC236}">
                    <a16:creationId xmlns:a16="http://schemas.microsoft.com/office/drawing/2014/main" id="{AC577CE5-BFCE-E24B-81B5-661D7C1CBC6D}"/>
                  </a:ext>
                </a:extLst>
              </p:cNvPr>
              <p:cNvSpPr/>
              <p:nvPr/>
            </p:nvSpPr>
            <p:spPr>
              <a:xfrm>
                <a:off x="10215545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Parallelogram 113">
                <a:extLst>
                  <a:ext uri="{FF2B5EF4-FFF2-40B4-BE49-F238E27FC236}">
                    <a16:creationId xmlns:a16="http://schemas.microsoft.com/office/drawing/2014/main" id="{314C247A-B1EC-104B-B2E6-11F68506F578}"/>
                  </a:ext>
                </a:extLst>
              </p:cNvPr>
              <p:cNvSpPr/>
              <p:nvPr/>
            </p:nvSpPr>
            <p:spPr>
              <a:xfrm>
                <a:off x="10925728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Parallelogram 114">
                <a:extLst>
                  <a:ext uri="{FF2B5EF4-FFF2-40B4-BE49-F238E27FC236}">
                    <a16:creationId xmlns:a16="http://schemas.microsoft.com/office/drawing/2014/main" id="{EB98A0E9-0A68-7C4B-B2DF-84BCFF854CE7}"/>
                  </a:ext>
                </a:extLst>
              </p:cNvPr>
              <p:cNvSpPr/>
              <p:nvPr/>
            </p:nvSpPr>
            <p:spPr>
              <a:xfrm>
                <a:off x="9785968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Parallelogram 115">
                <a:extLst>
                  <a:ext uri="{FF2B5EF4-FFF2-40B4-BE49-F238E27FC236}">
                    <a16:creationId xmlns:a16="http://schemas.microsoft.com/office/drawing/2014/main" id="{309B94EE-28C4-0D49-B22A-01A79DB7199D}"/>
                  </a:ext>
                </a:extLst>
              </p:cNvPr>
              <p:cNvSpPr/>
              <p:nvPr/>
            </p:nvSpPr>
            <p:spPr>
              <a:xfrm>
                <a:off x="10496153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Parallelogram 116">
                <a:extLst>
                  <a:ext uri="{FF2B5EF4-FFF2-40B4-BE49-F238E27FC236}">
                    <a16:creationId xmlns:a16="http://schemas.microsoft.com/office/drawing/2014/main" id="{0F55BC7C-FCF8-924F-B1D8-BDB69BB63204}"/>
                  </a:ext>
                </a:extLst>
              </p:cNvPr>
              <p:cNvSpPr/>
              <p:nvPr/>
            </p:nvSpPr>
            <p:spPr>
              <a:xfrm>
                <a:off x="9356394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Parallelogram 117">
                <a:extLst>
                  <a:ext uri="{FF2B5EF4-FFF2-40B4-BE49-F238E27FC236}">
                    <a16:creationId xmlns:a16="http://schemas.microsoft.com/office/drawing/2014/main" id="{184A961B-7289-F144-8208-3919A69E88B7}"/>
                  </a:ext>
                </a:extLst>
              </p:cNvPr>
              <p:cNvSpPr/>
              <p:nvPr/>
            </p:nvSpPr>
            <p:spPr>
              <a:xfrm>
                <a:off x="10066577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Parallelogram 118">
                <a:extLst>
                  <a:ext uri="{FF2B5EF4-FFF2-40B4-BE49-F238E27FC236}">
                    <a16:creationId xmlns:a16="http://schemas.microsoft.com/office/drawing/2014/main" id="{BA1BC02D-7B62-3D4F-81E4-3DDD1FAD6F33}"/>
                  </a:ext>
                </a:extLst>
              </p:cNvPr>
              <p:cNvSpPr/>
              <p:nvPr/>
            </p:nvSpPr>
            <p:spPr>
              <a:xfrm>
                <a:off x="8926817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Parallelogram 119">
                <a:extLst>
                  <a:ext uri="{FF2B5EF4-FFF2-40B4-BE49-F238E27FC236}">
                    <a16:creationId xmlns:a16="http://schemas.microsoft.com/office/drawing/2014/main" id="{CAA5F98E-A5B4-894A-9B4D-49516D84ED1F}"/>
                  </a:ext>
                </a:extLst>
              </p:cNvPr>
              <p:cNvSpPr/>
              <p:nvPr/>
            </p:nvSpPr>
            <p:spPr>
              <a:xfrm>
                <a:off x="9637002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Parallelogram 120">
                <a:extLst>
                  <a:ext uri="{FF2B5EF4-FFF2-40B4-BE49-F238E27FC236}">
                    <a16:creationId xmlns:a16="http://schemas.microsoft.com/office/drawing/2014/main" id="{E8D3AA6A-A023-C746-8D95-F2B0A8B01615}"/>
                  </a:ext>
                </a:extLst>
              </p:cNvPr>
              <p:cNvSpPr/>
              <p:nvPr/>
            </p:nvSpPr>
            <p:spPr>
              <a:xfrm>
                <a:off x="8497243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Parallelogram 121">
                <a:extLst>
                  <a:ext uri="{FF2B5EF4-FFF2-40B4-BE49-F238E27FC236}">
                    <a16:creationId xmlns:a16="http://schemas.microsoft.com/office/drawing/2014/main" id="{48BB9015-9749-354B-B000-E6D78D97E524}"/>
                  </a:ext>
                </a:extLst>
              </p:cNvPr>
              <p:cNvSpPr/>
              <p:nvPr/>
            </p:nvSpPr>
            <p:spPr>
              <a:xfrm>
                <a:off x="9207426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Parallelogram 122">
                <a:extLst>
                  <a:ext uri="{FF2B5EF4-FFF2-40B4-BE49-F238E27FC236}">
                    <a16:creationId xmlns:a16="http://schemas.microsoft.com/office/drawing/2014/main" id="{46B4A08F-C001-9C47-B95A-71D3550865FD}"/>
                  </a:ext>
                </a:extLst>
              </p:cNvPr>
              <p:cNvSpPr/>
              <p:nvPr/>
            </p:nvSpPr>
            <p:spPr>
              <a:xfrm>
                <a:off x="8067667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C96D282D-4A2B-B341-9702-122B92C99C07}"/>
                  </a:ext>
                </a:extLst>
              </p:cNvPr>
              <p:cNvSpPr/>
              <p:nvPr/>
            </p:nvSpPr>
            <p:spPr>
              <a:xfrm>
                <a:off x="8777851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7D4C8610-7D26-9349-8941-7EEED5896987}"/>
                  </a:ext>
                </a:extLst>
              </p:cNvPr>
              <p:cNvSpPr/>
              <p:nvPr/>
            </p:nvSpPr>
            <p:spPr>
              <a:xfrm>
                <a:off x="7638090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Parallelogram 125">
                <a:extLst>
                  <a:ext uri="{FF2B5EF4-FFF2-40B4-BE49-F238E27FC236}">
                    <a16:creationId xmlns:a16="http://schemas.microsoft.com/office/drawing/2014/main" id="{2D591CC3-215A-9C44-8746-E6C116D04DB4}"/>
                  </a:ext>
                </a:extLst>
              </p:cNvPr>
              <p:cNvSpPr/>
              <p:nvPr/>
            </p:nvSpPr>
            <p:spPr>
              <a:xfrm>
                <a:off x="8348275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Freeform 366">
              <a:extLst>
                <a:ext uri="{FF2B5EF4-FFF2-40B4-BE49-F238E27FC236}">
                  <a16:creationId xmlns:a16="http://schemas.microsoft.com/office/drawing/2014/main" id="{CB8B21A1-ABCE-7C40-98B9-7FDFC010CE7B}"/>
                </a:ext>
              </a:extLst>
            </p:cNvPr>
            <p:cNvSpPr>
              <a:spLocks/>
            </p:cNvSpPr>
            <p:nvPr/>
          </p:nvSpPr>
          <p:spPr bwMode="auto">
            <a:xfrm rot="18901770">
              <a:off x="6520361" y="3178092"/>
              <a:ext cx="518306" cy="13643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8" name="Freeform 366">
              <a:extLst>
                <a:ext uri="{FF2B5EF4-FFF2-40B4-BE49-F238E27FC236}">
                  <a16:creationId xmlns:a16="http://schemas.microsoft.com/office/drawing/2014/main" id="{917349E8-2B19-DA4E-B063-8A1F751EE4C6}"/>
                </a:ext>
              </a:extLst>
            </p:cNvPr>
            <p:cNvSpPr>
              <a:spLocks/>
            </p:cNvSpPr>
            <p:nvPr/>
          </p:nvSpPr>
          <p:spPr bwMode="auto">
            <a:xfrm rot="4582134">
              <a:off x="7809727" y="3671612"/>
              <a:ext cx="283105" cy="1171309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1" name="Freeform 366">
              <a:extLst>
                <a:ext uri="{FF2B5EF4-FFF2-40B4-BE49-F238E27FC236}">
                  <a16:creationId xmlns:a16="http://schemas.microsoft.com/office/drawing/2014/main" id="{2AD7D284-C37B-5445-A076-586127741D05}"/>
                </a:ext>
              </a:extLst>
            </p:cNvPr>
            <p:cNvSpPr>
              <a:spLocks/>
            </p:cNvSpPr>
            <p:nvPr/>
          </p:nvSpPr>
          <p:spPr bwMode="auto">
            <a:xfrm rot="18901770">
              <a:off x="7443976" y="4291019"/>
              <a:ext cx="265200" cy="867380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4" name="Freeform 366">
              <a:extLst>
                <a:ext uri="{FF2B5EF4-FFF2-40B4-BE49-F238E27FC236}">
                  <a16:creationId xmlns:a16="http://schemas.microsoft.com/office/drawing/2014/main" id="{B375CE10-3D50-2349-B87C-9B85B70511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088891" y="3554576"/>
              <a:ext cx="342318" cy="1736714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1BEA2F7-75F0-7B41-AC24-5311719E4B53}"/>
              </a:ext>
            </a:extLst>
          </p:cNvPr>
          <p:cNvSpPr/>
          <p:nvPr/>
        </p:nvSpPr>
        <p:spPr>
          <a:xfrm>
            <a:off x="1045761" y="2090216"/>
            <a:ext cx="8563751" cy="1132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Possible solution: insert a macro grid of ground contacts connected to the guard ring.</a:t>
            </a:r>
          </a:p>
          <a:p>
            <a:pPr>
              <a:lnSpc>
                <a:spcPct val="130000"/>
              </a:lnSpc>
            </a:pP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331B-79DC-D24E-9C63-9A12ECF4E803}"/>
              </a:ext>
            </a:extLst>
          </p:cNvPr>
          <p:cNvSpPr/>
          <p:nvPr/>
        </p:nvSpPr>
        <p:spPr>
          <a:xfrm>
            <a:off x="5981493" y="3748312"/>
            <a:ext cx="4477209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DF39A26-50D6-C64F-B7A7-E5C2F66D7092}"/>
              </a:ext>
            </a:extLst>
          </p:cNvPr>
          <p:cNvSpPr/>
          <p:nvPr/>
        </p:nvSpPr>
        <p:spPr>
          <a:xfrm>
            <a:off x="4933478" y="4866062"/>
            <a:ext cx="4477209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A94DE-5D90-774F-A3FC-FA9AC237B142}"/>
              </a:ext>
            </a:extLst>
          </p:cNvPr>
          <p:cNvSpPr/>
          <p:nvPr/>
        </p:nvSpPr>
        <p:spPr>
          <a:xfrm>
            <a:off x="861878" y="5765075"/>
            <a:ext cx="9060949" cy="77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This grid  isolates the macro area from each other, making the detector look like a sequence of smaller units</a:t>
            </a:r>
          </a:p>
        </p:txBody>
      </p:sp>
    </p:spTree>
    <p:extLst>
      <p:ext uri="{BB962C8B-B14F-4D97-AF65-F5344CB8AC3E}">
        <p14:creationId xmlns:p14="http://schemas.microsoft.com/office/powerpoint/2010/main" val="3896581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RSD main formula vs n+ resistivity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998137" y="1010369"/>
            <a:ext cx="7145738" cy="77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RSD main formula does not depend on the n+ resistivity since </a:t>
            </a:r>
            <a:r>
              <a:rPr lang="en-US" b="1" dirty="0"/>
              <a:t>it predicts the relative split</a:t>
            </a:r>
            <a:r>
              <a:rPr lang="en-US" dirty="0"/>
              <a:t> of  signals among the pads.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5EAEB24-5833-D94C-9695-CFE4DD29D389}"/>
                  </a:ext>
                </a:extLst>
              </p:cNvPr>
              <p:cNvSpPr txBox="1"/>
              <p:nvPr/>
            </p:nvSpPr>
            <p:spPr>
              <a:xfrm>
                <a:off x="8143875" y="469870"/>
                <a:ext cx="2739340" cy="163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5EAEB24-5833-D94C-9695-CFE4DD29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69870"/>
                <a:ext cx="2739340" cy="1631729"/>
              </a:xfrm>
              <a:prstGeom prst="rect">
                <a:avLst/>
              </a:prstGeom>
              <a:blipFill>
                <a:blip r:embed="rId2"/>
                <a:stretch>
                  <a:fillRect l="-1382" r="-3226" b="-4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43FD330-494B-254A-9FFD-81B329C96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00" y="2265172"/>
            <a:ext cx="5031241" cy="3788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6267-885B-FC49-AEE1-54A63CF0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840" y="2295524"/>
            <a:ext cx="5062502" cy="3794644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2B4BF4C-4BE9-E147-A4EE-00508D0454D6}"/>
              </a:ext>
            </a:extLst>
          </p:cNvPr>
          <p:cNvSpPr txBox="1"/>
          <p:nvPr/>
        </p:nvSpPr>
        <p:spPr>
          <a:xfrm>
            <a:off x="1644343" y="6034411"/>
            <a:ext cx="3670607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RSD1 W13: low resistivity n+ implant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EC8245-7004-254E-9C89-D23001728FF7}"/>
              </a:ext>
            </a:extLst>
          </p:cNvPr>
          <p:cNvSpPr txBox="1"/>
          <p:nvPr/>
        </p:nvSpPr>
        <p:spPr>
          <a:xfrm>
            <a:off x="7269120" y="6033642"/>
            <a:ext cx="3614095" cy="37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RSD1 W2: high resistivity n+ implant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54F2742-E5C3-E543-BFE6-41226FB20930}"/>
              </a:ext>
            </a:extLst>
          </p:cNvPr>
          <p:cNvSpPr txBox="1"/>
          <p:nvPr/>
        </p:nvSpPr>
        <p:spPr>
          <a:xfrm>
            <a:off x="1635812" y="1952912"/>
            <a:ext cx="8995558" cy="34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Signal split among pads as a function of run number (black = measured, </a:t>
            </a:r>
            <a:r>
              <a:rPr lang="en-US" sz="1400" b="1" dirty="0">
                <a:solidFill>
                  <a:srgbClr val="C000C0"/>
                </a:solidFill>
              </a:rPr>
              <a:t>magenta = predicted)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5CFFB1-72D4-4142-B58A-DD0E9CCC204B}"/>
              </a:ext>
            </a:extLst>
          </p:cNvPr>
          <p:cNvSpPr txBox="1"/>
          <p:nvPr/>
        </p:nvSpPr>
        <p:spPr>
          <a:xfrm>
            <a:off x="1207100" y="4714152"/>
            <a:ext cx="1746557" cy="3059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Position of each run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D8D4299-DC7A-524D-AB94-3CC41A685810}"/>
              </a:ext>
            </a:extLst>
          </p:cNvPr>
          <p:cNvSpPr txBox="1"/>
          <p:nvPr/>
        </p:nvSpPr>
        <p:spPr>
          <a:xfrm>
            <a:off x="6875382" y="4775992"/>
            <a:ext cx="1746557" cy="3059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Position of each run</a:t>
            </a:r>
          </a:p>
        </p:txBody>
      </p:sp>
    </p:spTree>
    <p:extLst>
      <p:ext uri="{BB962C8B-B14F-4D97-AF65-F5344CB8AC3E}">
        <p14:creationId xmlns:p14="http://schemas.microsoft.com/office/powerpoint/2010/main" val="1533058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 effect of n+ resistivity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767794" y="1223728"/>
            <a:ext cx="5764837" cy="233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What are the effects of n+ resistivity on the signal?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The signal is formed on the n+ layer, and it is coupled to the AC metal pad.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If the n+ is too conductive, it will not couple the charges to the AC metal pad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B9CEC-4FFB-0047-8E3A-405021AAFB0F}"/>
              </a:ext>
            </a:extLst>
          </p:cNvPr>
          <p:cNvGrpSpPr/>
          <p:nvPr/>
        </p:nvGrpSpPr>
        <p:grpSpPr>
          <a:xfrm>
            <a:off x="7524750" y="849565"/>
            <a:ext cx="4505743" cy="2088740"/>
            <a:chOff x="407437" y="1499701"/>
            <a:chExt cx="7264615" cy="3676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865ADD-4D41-F249-8EED-8DA0FBDC83F7}"/>
                </a:ext>
              </a:extLst>
            </p:cNvPr>
            <p:cNvSpPr/>
            <p:nvPr/>
          </p:nvSpPr>
          <p:spPr>
            <a:xfrm>
              <a:off x="1395647" y="3023082"/>
              <a:ext cx="5724549" cy="146245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A6AD6E-8F31-6543-BA23-1BF8AC058936}"/>
                </a:ext>
              </a:extLst>
            </p:cNvPr>
            <p:cNvSpPr/>
            <p:nvPr/>
          </p:nvSpPr>
          <p:spPr>
            <a:xfrm>
              <a:off x="1395647" y="3198360"/>
              <a:ext cx="5724549" cy="16985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0A9531-5B86-1D40-A78F-51B18257C7E8}"/>
                </a:ext>
              </a:extLst>
            </p:cNvPr>
            <p:cNvSpPr/>
            <p:nvPr/>
          </p:nvSpPr>
          <p:spPr>
            <a:xfrm>
              <a:off x="1395647" y="2881977"/>
              <a:ext cx="5724549" cy="1411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7516D8-412A-F04F-9EB5-4D89EF111C4D}"/>
                </a:ext>
              </a:extLst>
            </p:cNvPr>
            <p:cNvSpPr/>
            <p:nvPr/>
          </p:nvSpPr>
          <p:spPr>
            <a:xfrm>
              <a:off x="2037240" y="28362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300336-167A-294B-AB8C-332FC2B4BC3D}"/>
                </a:ext>
              </a:extLst>
            </p:cNvPr>
            <p:cNvSpPr/>
            <p:nvPr/>
          </p:nvSpPr>
          <p:spPr>
            <a:xfrm>
              <a:off x="3891801" y="282189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1F5D71-0DE4-C84C-8609-F98573497710}"/>
                </a:ext>
              </a:extLst>
            </p:cNvPr>
            <p:cNvSpPr/>
            <p:nvPr/>
          </p:nvSpPr>
          <p:spPr>
            <a:xfrm>
              <a:off x="5922384" y="28203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4F5382-5121-304A-BCED-BBDE4AC1E49B}"/>
                </a:ext>
              </a:extLst>
            </p:cNvPr>
            <p:cNvSpPr txBox="1"/>
            <p:nvPr/>
          </p:nvSpPr>
          <p:spPr>
            <a:xfrm>
              <a:off x="1590175" y="3772742"/>
              <a:ext cx="1354809" cy="491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gain layer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E189C6-5296-4C46-9DD6-D2569C3BF3BF}"/>
                </a:ext>
              </a:extLst>
            </p:cNvPr>
            <p:cNvSpPr txBox="1"/>
            <p:nvPr/>
          </p:nvSpPr>
          <p:spPr>
            <a:xfrm>
              <a:off x="6120820" y="1965199"/>
              <a:ext cx="1551232" cy="4757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AC coupling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9504F1-8354-DB41-B411-7E08AF865AF6}"/>
                </a:ext>
              </a:extLst>
            </p:cNvPr>
            <p:cNvCxnSpPr>
              <a:cxnSpLocks/>
            </p:cNvCxnSpPr>
            <p:nvPr/>
          </p:nvCxnSpPr>
          <p:spPr>
            <a:xfrm>
              <a:off x="6774314" y="2328995"/>
              <a:ext cx="197105" cy="57303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7C05E26-D76C-5C4A-9F89-DCF3DE4E7C4C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H="1" flipV="1">
              <a:off x="2238005" y="3357319"/>
              <a:ext cx="29574" cy="4154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CCAC8F-7353-1A4D-A46E-7CF90A237F76}"/>
                </a:ext>
              </a:extLst>
            </p:cNvPr>
            <p:cNvSpPr/>
            <p:nvPr/>
          </p:nvSpPr>
          <p:spPr>
            <a:xfrm>
              <a:off x="1397171" y="3036385"/>
              <a:ext cx="5724549" cy="16985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9AF93A-DA6B-CD44-8A88-0367AD95A3AD}"/>
                </a:ext>
              </a:extLst>
            </p:cNvPr>
            <p:cNvSpPr txBox="1"/>
            <p:nvPr/>
          </p:nvSpPr>
          <p:spPr>
            <a:xfrm>
              <a:off x="5419833" y="3677472"/>
              <a:ext cx="1577077" cy="4757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n+ electrode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26971E7-6F24-4143-B632-C538C74764EE}"/>
                </a:ext>
              </a:extLst>
            </p:cNvPr>
            <p:cNvCxnSpPr>
              <a:cxnSpLocks/>
              <a:stCxn id="26" idx="0"/>
              <a:endCxn id="62" idx="8"/>
            </p:cNvCxnSpPr>
            <p:nvPr/>
          </p:nvCxnSpPr>
          <p:spPr>
            <a:xfrm flipH="1" flipV="1">
              <a:off x="5976740" y="3105121"/>
              <a:ext cx="231633" cy="5723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864">
              <a:extLst>
                <a:ext uri="{FF2B5EF4-FFF2-40B4-BE49-F238E27FC236}">
                  <a16:creationId xmlns:a16="http://schemas.microsoft.com/office/drawing/2014/main" id="{421ED3F1-4331-0F4F-88A9-7FC3234D4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060" y="1930645"/>
              <a:ext cx="4865688" cy="1684340"/>
              <a:chOff x="-646" y="1697"/>
              <a:chExt cx="3065" cy="1061"/>
            </a:xfrm>
          </p:grpSpPr>
          <p:grpSp>
            <p:nvGrpSpPr>
              <p:cNvPr id="72" name="Group 60">
                <a:extLst>
                  <a:ext uri="{FF2B5EF4-FFF2-40B4-BE49-F238E27FC236}">
                    <a16:creationId xmlns:a16="http://schemas.microsoft.com/office/drawing/2014/main" id="{B0786F1D-EA8E-0246-A8E9-640E31DD83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6" y="1697"/>
                <a:ext cx="3065" cy="1061"/>
                <a:chOff x="967" y="3426"/>
                <a:chExt cx="3065" cy="1061"/>
              </a:xfrm>
            </p:grpSpPr>
            <p:sp>
              <p:nvSpPr>
                <p:cNvPr id="74" name="Line 55">
                  <a:extLst>
                    <a:ext uri="{FF2B5EF4-FFF2-40B4-BE49-F238E27FC236}">
                      <a16:creationId xmlns:a16="http://schemas.microsoft.com/office/drawing/2014/main" id="{7DAB2588-D082-8C4E-9614-39E65F784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5" name="AutoShape 56">
                  <a:extLst>
                    <a:ext uri="{FF2B5EF4-FFF2-40B4-BE49-F238E27FC236}">
                      <a16:creationId xmlns:a16="http://schemas.microsoft.com/office/drawing/2014/main" id="{CCF9433C-F3D1-6745-80B6-FA07607AC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6" name="Line 55">
                  <a:extLst>
                    <a:ext uri="{FF2B5EF4-FFF2-40B4-BE49-F238E27FC236}">
                      <a16:creationId xmlns:a16="http://schemas.microsoft.com/office/drawing/2014/main" id="{29623E98-0ADC-0149-8653-2974B46957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7" name="Line 55">
                  <a:extLst>
                    <a:ext uri="{FF2B5EF4-FFF2-40B4-BE49-F238E27FC236}">
                      <a16:creationId xmlns:a16="http://schemas.microsoft.com/office/drawing/2014/main" id="{C5A2E778-1AC2-EF4C-ACF1-E71B08AAE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7" y="4159"/>
                  <a:ext cx="4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8" name="Line 55">
                  <a:extLst>
                    <a:ext uri="{FF2B5EF4-FFF2-40B4-BE49-F238E27FC236}">
                      <a16:creationId xmlns:a16="http://schemas.microsoft.com/office/drawing/2014/main" id="{3CFABE5D-F644-D94B-A11C-3F66635BA9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6" y="4159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sp>
            <p:nvSpPr>
              <p:cNvPr id="73" name="Freeform 863">
                <a:extLst>
                  <a:ext uri="{FF2B5EF4-FFF2-40B4-BE49-F238E27FC236}">
                    <a16:creationId xmlns:a16="http://schemas.microsoft.com/office/drawing/2014/main" id="{0EC60A5F-0781-3041-AA44-A718C114B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 b="1">
                  <a:cs typeface="+mn-cs"/>
                </a:endParaRP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1534D46-E97E-F44D-9E7F-7E9AFAFFF165}"/>
                </a:ext>
              </a:extLst>
            </p:cNvPr>
            <p:cNvSpPr/>
            <p:nvPr/>
          </p:nvSpPr>
          <p:spPr>
            <a:xfrm flipV="1">
              <a:off x="2980988" y="1696001"/>
              <a:ext cx="1156249" cy="41524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841EA0-1498-4245-85C8-4F0508EDC0F4}"/>
                </a:ext>
              </a:extLst>
            </p:cNvPr>
            <p:cNvSpPr/>
            <p:nvPr/>
          </p:nvSpPr>
          <p:spPr>
            <a:xfrm>
              <a:off x="2832683" y="1499701"/>
              <a:ext cx="1394321" cy="747322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4FAD3EE-0496-1645-A00B-5B7185304891}"/>
                </a:ext>
              </a:extLst>
            </p:cNvPr>
            <p:cNvCxnSpPr>
              <a:cxnSpLocks/>
              <a:stCxn id="30" idx="5"/>
              <a:endCxn id="76" idx="1"/>
            </p:cNvCxnSpPr>
            <p:nvPr/>
          </p:nvCxnSpPr>
          <p:spPr>
            <a:xfrm>
              <a:off x="4022810" y="2137580"/>
              <a:ext cx="252087" cy="6820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BC3CED7-60AC-E84C-874D-2D3586279935}"/>
                </a:ext>
              </a:extLst>
            </p:cNvPr>
            <p:cNvCxnSpPr/>
            <p:nvPr/>
          </p:nvCxnSpPr>
          <p:spPr>
            <a:xfrm>
              <a:off x="3965853" y="2562086"/>
              <a:ext cx="1272730" cy="2411938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4327FA-4917-C245-93A4-977432C79C61}"/>
                </a:ext>
              </a:extLst>
            </p:cNvPr>
            <p:cNvSpPr/>
            <p:nvPr/>
          </p:nvSpPr>
          <p:spPr>
            <a:xfrm>
              <a:off x="1383583" y="4322338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6D9711-9057-2C4C-8574-EC60C720A17D}"/>
                </a:ext>
              </a:extLst>
            </p:cNvPr>
            <p:cNvSpPr txBox="1"/>
            <p:nvPr/>
          </p:nvSpPr>
          <p:spPr>
            <a:xfrm>
              <a:off x="698702" y="4700221"/>
              <a:ext cx="1714057" cy="4757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p++ electrode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A9AEAD-7735-4D46-97C5-D6544C76B72A}"/>
                </a:ext>
              </a:extLst>
            </p:cNvPr>
            <p:cNvCxnSpPr>
              <a:cxnSpLocks/>
              <a:stCxn id="34" idx="0"/>
              <a:endCxn id="33" idx="1"/>
            </p:cNvCxnSpPr>
            <p:nvPr/>
          </p:nvCxnSpPr>
          <p:spPr>
            <a:xfrm flipH="1" flipV="1">
              <a:off x="1383582" y="4407263"/>
              <a:ext cx="172149" cy="2929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D34924B-7041-FC45-985E-5E50AF411FB3}"/>
                </a:ext>
              </a:extLst>
            </p:cNvPr>
            <p:cNvGrpSpPr/>
            <p:nvPr/>
          </p:nvGrpSpPr>
          <p:grpSpPr>
            <a:xfrm>
              <a:off x="1397171" y="3064723"/>
              <a:ext cx="5710781" cy="78877"/>
              <a:chOff x="1735494" y="2138844"/>
              <a:chExt cx="5372458" cy="191824"/>
            </a:xfrm>
          </p:grpSpPr>
          <p:grpSp>
            <p:nvGrpSpPr>
              <p:cNvPr id="54" name="Group 367">
                <a:extLst>
                  <a:ext uri="{FF2B5EF4-FFF2-40B4-BE49-F238E27FC236}">
                    <a16:creationId xmlns:a16="http://schemas.microsoft.com/office/drawing/2014/main" id="{5B3F094A-29BE-F240-A020-53BE8B8A79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100619" y="1773719"/>
                <a:ext cx="184150" cy="914400"/>
                <a:chOff x="691" y="3197"/>
                <a:chExt cx="116" cy="576"/>
              </a:xfrm>
            </p:grpSpPr>
            <p:sp>
              <p:nvSpPr>
                <p:cNvPr id="70" name="Freeform 244">
                  <a:extLst>
                    <a:ext uri="{FF2B5EF4-FFF2-40B4-BE49-F238E27FC236}">
                      <a16:creationId xmlns:a16="http://schemas.microsoft.com/office/drawing/2014/main" id="{7BFD0F9E-AE74-754A-8A97-3F4CF5145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1" name="Freeform 366">
                  <a:extLst>
                    <a:ext uri="{FF2B5EF4-FFF2-40B4-BE49-F238E27FC236}">
                      <a16:creationId xmlns:a16="http://schemas.microsoft.com/office/drawing/2014/main" id="{7E52CBEE-6656-E145-9013-49330CB07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5" name="Group 367">
                <a:extLst>
                  <a:ext uri="{FF2B5EF4-FFF2-40B4-BE49-F238E27FC236}">
                    <a16:creationId xmlns:a16="http://schemas.microsoft.com/office/drawing/2014/main" id="{BF7E632A-9239-9D4B-8795-7E6FADCC7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007197" y="1775306"/>
                <a:ext cx="184150" cy="914400"/>
                <a:chOff x="691" y="3197"/>
                <a:chExt cx="116" cy="576"/>
              </a:xfrm>
            </p:grpSpPr>
            <p:sp>
              <p:nvSpPr>
                <p:cNvPr id="68" name="Freeform 244">
                  <a:extLst>
                    <a:ext uri="{FF2B5EF4-FFF2-40B4-BE49-F238E27FC236}">
                      <a16:creationId xmlns:a16="http://schemas.microsoft.com/office/drawing/2014/main" id="{B3C85DD9-73BE-9448-8A98-D04509CC2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9" name="Freeform 366">
                  <a:extLst>
                    <a:ext uri="{FF2B5EF4-FFF2-40B4-BE49-F238E27FC236}">
                      <a16:creationId xmlns:a16="http://schemas.microsoft.com/office/drawing/2014/main" id="{771149FD-809F-3A47-B512-5D29CE78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6" name="Group 367">
                <a:extLst>
                  <a:ext uri="{FF2B5EF4-FFF2-40B4-BE49-F238E27FC236}">
                    <a16:creationId xmlns:a16="http://schemas.microsoft.com/office/drawing/2014/main" id="{28B669BB-B0E9-1548-8E5F-DA3C3347D9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913775" y="1776893"/>
                <a:ext cx="184150" cy="914400"/>
                <a:chOff x="691" y="3197"/>
                <a:chExt cx="116" cy="576"/>
              </a:xfrm>
            </p:grpSpPr>
            <p:sp>
              <p:nvSpPr>
                <p:cNvPr id="66" name="Freeform 244">
                  <a:extLst>
                    <a:ext uri="{FF2B5EF4-FFF2-40B4-BE49-F238E27FC236}">
                      <a16:creationId xmlns:a16="http://schemas.microsoft.com/office/drawing/2014/main" id="{F166A948-EDD9-D643-AED2-35C17EE2F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7" name="Freeform 366">
                  <a:extLst>
                    <a:ext uri="{FF2B5EF4-FFF2-40B4-BE49-F238E27FC236}">
                      <a16:creationId xmlns:a16="http://schemas.microsoft.com/office/drawing/2014/main" id="{655C5D13-193C-3640-853E-23FD5F669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7" name="Group 367">
                <a:extLst>
                  <a:ext uri="{FF2B5EF4-FFF2-40B4-BE49-F238E27FC236}">
                    <a16:creationId xmlns:a16="http://schemas.microsoft.com/office/drawing/2014/main" id="{F0A50DAD-3DED-6440-9A40-AF657DA49B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795409" y="1778393"/>
                <a:ext cx="184150" cy="914400"/>
                <a:chOff x="691" y="3197"/>
                <a:chExt cx="116" cy="576"/>
              </a:xfrm>
            </p:grpSpPr>
            <p:sp>
              <p:nvSpPr>
                <p:cNvPr id="64" name="Freeform 244">
                  <a:extLst>
                    <a:ext uri="{FF2B5EF4-FFF2-40B4-BE49-F238E27FC236}">
                      <a16:creationId xmlns:a16="http://schemas.microsoft.com/office/drawing/2014/main" id="{18D3F507-F21B-6F47-B956-042592D5E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5" name="Freeform 366">
                  <a:extLst>
                    <a:ext uri="{FF2B5EF4-FFF2-40B4-BE49-F238E27FC236}">
                      <a16:creationId xmlns:a16="http://schemas.microsoft.com/office/drawing/2014/main" id="{BFDEBA29-576E-794D-8369-7787B9269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8" name="Group 367">
                <a:extLst>
                  <a:ext uri="{FF2B5EF4-FFF2-40B4-BE49-F238E27FC236}">
                    <a16:creationId xmlns:a16="http://schemas.microsoft.com/office/drawing/2014/main" id="{88CC765C-A7C2-044F-934B-FECC61D674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677043" y="1779893"/>
                <a:ext cx="184150" cy="914400"/>
                <a:chOff x="691" y="3197"/>
                <a:chExt cx="116" cy="576"/>
              </a:xfrm>
            </p:grpSpPr>
            <p:sp>
              <p:nvSpPr>
                <p:cNvPr id="62" name="Freeform 244">
                  <a:extLst>
                    <a:ext uri="{FF2B5EF4-FFF2-40B4-BE49-F238E27FC236}">
                      <a16:creationId xmlns:a16="http://schemas.microsoft.com/office/drawing/2014/main" id="{2188EF95-2471-8F47-8149-80BD525B1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3" name="Freeform 366">
                  <a:extLst>
                    <a:ext uri="{FF2B5EF4-FFF2-40B4-BE49-F238E27FC236}">
                      <a16:creationId xmlns:a16="http://schemas.microsoft.com/office/drawing/2014/main" id="{8FE38E56-70CC-3643-8960-AB84CEA217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9" name="Group 367">
                <a:extLst>
                  <a:ext uri="{FF2B5EF4-FFF2-40B4-BE49-F238E27FC236}">
                    <a16:creationId xmlns:a16="http://schemas.microsoft.com/office/drawing/2014/main" id="{9B16CE2C-790E-7240-BC17-777E2AFBAB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558677" y="1781393"/>
                <a:ext cx="184150" cy="914400"/>
                <a:chOff x="691" y="3197"/>
                <a:chExt cx="116" cy="576"/>
              </a:xfrm>
            </p:grpSpPr>
            <p:sp>
              <p:nvSpPr>
                <p:cNvPr id="60" name="Freeform 244">
                  <a:extLst>
                    <a:ext uri="{FF2B5EF4-FFF2-40B4-BE49-F238E27FC236}">
                      <a16:creationId xmlns:a16="http://schemas.microsoft.com/office/drawing/2014/main" id="{259459A0-8F70-B546-82FD-1F58F165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1" name="Freeform 366">
                  <a:extLst>
                    <a:ext uri="{FF2B5EF4-FFF2-40B4-BE49-F238E27FC236}">
                      <a16:creationId xmlns:a16="http://schemas.microsoft.com/office/drawing/2014/main" id="{35DED9CC-B721-FC4F-BFAF-0034458C9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</p:grpSp>
        <p:sp>
          <p:nvSpPr>
            <p:cNvPr id="49" name="Freeform 345">
              <a:extLst>
                <a:ext uri="{FF2B5EF4-FFF2-40B4-BE49-F238E27FC236}">
                  <a16:creationId xmlns:a16="http://schemas.microsoft.com/office/drawing/2014/main" id="{515E037F-B135-9B4D-A457-6761D361B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367" y="3142068"/>
              <a:ext cx="365126" cy="914400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100" b="1">
                <a:cs typeface="+mn-cs"/>
              </a:endParaRPr>
            </a:p>
          </p:txBody>
        </p:sp>
        <p:grpSp>
          <p:nvGrpSpPr>
            <p:cNvPr id="40" name="Group 324">
              <a:extLst>
                <a:ext uri="{FF2B5EF4-FFF2-40B4-BE49-F238E27FC236}">
                  <a16:creationId xmlns:a16="http://schemas.microsoft.com/office/drawing/2014/main" id="{ABCD4C63-43AE-0345-8DDC-475F6B1B5E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437" y="3364555"/>
              <a:ext cx="490538" cy="457200"/>
              <a:chOff x="2110" y="1699"/>
              <a:chExt cx="309" cy="288"/>
            </a:xfrm>
          </p:grpSpPr>
          <p:grpSp>
            <p:nvGrpSpPr>
              <p:cNvPr id="43" name="Group 126">
                <a:extLst>
                  <a:ext uri="{FF2B5EF4-FFF2-40B4-BE49-F238E27FC236}">
                    <a16:creationId xmlns:a16="http://schemas.microsoft.com/office/drawing/2014/main" id="{FEC06939-01F9-8046-A06F-762CB5D9F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45" name="Line 127">
                  <a:extLst>
                    <a:ext uri="{FF2B5EF4-FFF2-40B4-BE49-F238E27FC236}">
                      <a16:creationId xmlns:a16="http://schemas.microsoft.com/office/drawing/2014/main" id="{6C364250-4024-1744-81B0-EA37B7FB54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46" name="Line 128">
                  <a:extLst>
                    <a:ext uri="{FF2B5EF4-FFF2-40B4-BE49-F238E27FC236}">
                      <a16:creationId xmlns:a16="http://schemas.microsoft.com/office/drawing/2014/main" id="{CC9CB5A6-F912-6841-8842-EFABF42D60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47" name="Line 129">
                  <a:extLst>
                    <a:ext uri="{FF2B5EF4-FFF2-40B4-BE49-F238E27FC236}">
                      <a16:creationId xmlns:a16="http://schemas.microsoft.com/office/drawing/2014/main" id="{33AEAC58-C06B-E543-BF58-66420A7D94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sp>
            <p:nvSpPr>
              <p:cNvPr id="44" name="Freeform 323">
                <a:extLst>
                  <a:ext uri="{FF2B5EF4-FFF2-40B4-BE49-F238E27FC236}">
                    <a16:creationId xmlns:a16="http://schemas.microsoft.com/office/drawing/2014/main" id="{6353453A-63F8-DF41-A61A-6A27F0394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 b="1"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E1D817-26DA-E14B-9F75-6CEEE726684E}"/>
                </a:ext>
              </a:extLst>
            </p:cNvPr>
            <p:cNvSpPr txBox="1"/>
            <p:nvPr/>
          </p:nvSpPr>
          <p:spPr>
            <a:xfrm>
              <a:off x="1402464" y="2192000"/>
              <a:ext cx="1476280" cy="491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Metal pads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2A722CF-9387-2441-BECE-E3CD796318E9}"/>
                </a:ext>
              </a:extLst>
            </p:cNvPr>
            <p:cNvCxnSpPr>
              <a:cxnSpLocks/>
              <a:stCxn id="41" idx="2"/>
              <a:endCxn id="18" idx="0"/>
            </p:cNvCxnSpPr>
            <p:nvPr/>
          </p:nvCxnSpPr>
          <p:spPr>
            <a:xfrm>
              <a:off x="2140605" y="2683373"/>
              <a:ext cx="250213" cy="15288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C80DB1F-B74F-D94F-82B6-036DBF24497E}"/>
              </a:ext>
            </a:extLst>
          </p:cNvPr>
          <p:cNvSpPr/>
          <p:nvPr/>
        </p:nvSpPr>
        <p:spPr>
          <a:xfrm>
            <a:off x="651688" y="3911869"/>
            <a:ext cx="6873062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</a:rPr>
              <a:t>the AC amplitude decreases with increasing n+ doping.</a:t>
            </a:r>
          </a:p>
          <a:p>
            <a:pPr>
              <a:lnSpc>
                <a:spcPct val="130000"/>
              </a:lnSpc>
            </a:pPr>
            <a:r>
              <a:rPr lang="en-US" dirty="0"/>
              <a:t>In the limit of very conductive n+, there is no AC signal.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C4B32C3-9B26-C142-9296-A8115920806A}"/>
                  </a:ext>
                </a:extLst>
              </p:cNvPr>
              <p:cNvSpPr/>
              <p:nvPr/>
            </p:nvSpPr>
            <p:spPr>
              <a:xfrm>
                <a:off x="456386" y="4872494"/>
                <a:ext cx="8443793" cy="1570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è"/>
                </a:pPr>
                <a:r>
                  <a:rPr lang="en-US" sz="1600" dirty="0">
                    <a:sym typeface="Wingdings" pitchFamily="2" charset="2"/>
                  </a:rPr>
                  <a:t>Additional effects, studied on RSD1 wafers (W13, W2)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𝐷𝑜𝑝𝑖𝑛𝑔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𝑊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13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𝐷𝑜𝑝𝑖𝑛𝑔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𝑊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2 </m:t>
                        </m:r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~ 3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RC discharge time is shorter at lower resistivity,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0.5) </m:t>
                    </m:r>
                  </m:oMath>
                </a14:m>
                <a:endParaRPr lang="en-US" sz="16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1600" dirty="0">
                    <a:solidFill>
                      <a:schemeClr val="tx1"/>
                    </a:solidFill>
                    <a:sym typeface="Wingdings" pitchFamily="2" charset="2"/>
                  </a:rPr>
                  <a:t>] </a:t>
                </a:r>
                <a:r>
                  <a:rPr lang="en-US" sz="1600" dirty="0">
                    <a:sym typeface="Wingdings" pitchFamily="2" charset="2"/>
                  </a:rPr>
                  <a:t>coefficient, the delay,   decreases at lower resistivity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 ~ 0.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8</m:t>
                    </m:r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)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C4B32C3-9B26-C142-9296-A811592080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86" y="4872494"/>
                <a:ext cx="8443793" cy="1570238"/>
              </a:xfrm>
              <a:prstGeom prst="rect">
                <a:avLst/>
              </a:prstGeom>
              <a:blipFill>
                <a:blip r:embed="rId2"/>
                <a:stretch>
                  <a:fillRect l="-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6281172-125B-3E47-A8AC-E0F49786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42" y="2946443"/>
            <a:ext cx="4326151" cy="2559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8B3136-A310-ED49-BFC7-C179984901D6}"/>
              </a:ext>
            </a:extLst>
          </p:cNvPr>
          <p:cNvSpPr txBox="1"/>
          <p:nvPr/>
        </p:nvSpPr>
        <p:spPr>
          <a:xfrm>
            <a:off x="8173575" y="3184315"/>
            <a:ext cx="2204450" cy="288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b="1" dirty="0"/>
              <a:t>Lower resistivity = lower signal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D5F3DB6-9129-9A41-96AD-597D2865C82A}"/>
              </a:ext>
            </a:extLst>
          </p:cNvPr>
          <p:cNvCxnSpPr/>
          <p:nvPr/>
        </p:nvCxnSpPr>
        <p:spPr>
          <a:xfrm>
            <a:off x="8343900" y="3521271"/>
            <a:ext cx="0" cy="513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EED8507-0095-6B40-A135-7CADE3BD4A9C}"/>
              </a:ext>
            </a:extLst>
          </p:cNvPr>
          <p:cNvSpPr txBox="1"/>
          <p:nvPr/>
        </p:nvSpPr>
        <p:spPr>
          <a:xfrm>
            <a:off x="9635435" y="4823879"/>
            <a:ext cx="2084225" cy="288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b="1" dirty="0"/>
              <a:t>Lower resistivity = shorter RC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61EF539-4EBA-4743-9D55-69A437B680D1}"/>
              </a:ext>
            </a:extLst>
          </p:cNvPr>
          <p:cNvCxnSpPr>
            <a:cxnSpLocks/>
          </p:cNvCxnSpPr>
          <p:nvPr/>
        </p:nvCxnSpPr>
        <p:spPr>
          <a:xfrm>
            <a:off x="9231600" y="4685542"/>
            <a:ext cx="5355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698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95BF80-0524-3C4B-A693-8168C437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4BDA1-3D6B-784E-9456-CF1D585547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5E6208-9308-DB4A-A56D-EB7F9994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use in HADES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7EDCA-4EF3-4149-B0E7-4385986CC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29" y="2272745"/>
            <a:ext cx="5063673" cy="4427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07F6D-5D26-564C-9FDE-6E2EB2EB0259}"/>
              </a:ext>
            </a:extLst>
          </p:cNvPr>
          <p:cNvSpPr txBox="1"/>
          <p:nvPr/>
        </p:nvSpPr>
        <p:spPr>
          <a:xfrm>
            <a:off x="1601277" y="947853"/>
            <a:ext cx="8847416" cy="11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HADES collaboration (GSI) has completed a beam test with a combination of UFSD and RSD strips. </a:t>
            </a:r>
          </a:p>
          <a:p>
            <a:pPr>
              <a:lnSpc>
                <a:spcPct val="130000"/>
              </a:lnSpc>
            </a:pPr>
            <a:r>
              <a:rPr lang="en-US" dirty="0"/>
              <a:t>2.5 GeV/c protons, 1.2  MHz/ strip, results in the near future</a:t>
            </a:r>
          </a:p>
        </p:txBody>
      </p:sp>
    </p:spTree>
    <p:extLst>
      <p:ext uri="{BB962C8B-B14F-4D97-AF65-F5344CB8AC3E}">
        <p14:creationId xmlns:p14="http://schemas.microsoft.com/office/powerpoint/2010/main" val="1968925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912" name="Large array characte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FNAL 16-ch board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4D3E5-03BC-3140-9A18-088104B94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35" y="1608103"/>
            <a:ext cx="4849308" cy="42152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9ECF7C-9AD4-2040-B696-CF5D4E76DE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52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2BA919-79C3-564C-9F54-7555C68B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F066-F941-BE4C-8981-898F7AC3B2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987C35-A0BB-3C45-8A5C-89C17D91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radiation resistance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CBCC2F-FB19-D742-882D-DC3C9D030BF4}"/>
              </a:ext>
            </a:extLst>
          </p:cNvPr>
          <p:cNvSpPr/>
          <p:nvPr/>
        </p:nvSpPr>
        <p:spPr>
          <a:xfrm>
            <a:off x="1013010" y="1112486"/>
            <a:ext cx="9547413" cy="1493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The effect of irradiation on RSD is similar to that of the other LGAD-based devices: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Decrease of  charge collection efficiency due to trapping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Doping creation/removal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Increased leakage current, shot noise</a:t>
            </a:r>
            <a:endParaRPr lang="en-US" dirty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FF494-F284-8B4A-9FF3-DF021A10AB03}"/>
              </a:ext>
            </a:extLst>
          </p:cNvPr>
          <p:cNvSpPr txBox="1"/>
          <p:nvPr/>
        </p:nvSpPr>
        <p:spPr>
          <a:xfrm>
            <a:off x="1013010" y="2908270"/>
            <a:ext cx="9940740" cy="365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Most important fact: </a:t>
            </a:r>
            <a:r>
              <a:rPr lang="en-US" dirty="0"/>
              <a:t>irradiation de-activate the gain layer</a:t>
            </a:r>
          </a:p>
          <a:p>
            <a:pPr>
              <a:lnSpc>
                <a:spcPct val="130000"/>
              </a:lnSpc>
            </a:pPr>
            <a:r>
              <a:rPr lang="en-US" dirty="0">
                <a:sym typeface="Wingdings" pitchFamily="2" charset="2"/>
              </a:rPr>
              <a:t> t</a:t>
            </a:r>
            <a:r>
              <a:rPr lang="en-US" dirty="0"/>
              <a:t>he electric field decreases, and the multiplication stops.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RSD has been irradiated, albeit not yet tested after irradiation.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Possible outcome: RSD will behave as the other </a:t>
            </a:r>
            <a:r>
              <a:rPr lang="en-US" dirty="0">
                <a:solidFill>
                  <a:srgbClr val="000000"/>
                </a:solidFill>
              </a:rPr>
              <a:t>LGAD-based devices, working well up to fluences of about ~ 1E15 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eq</a:t>
            </a:r>
            <a:r>
              <a:rPr lang="en-US" dirty="0">
                <a:solidFill>
                  <a:srgbClr val="000000"/>
                </a:solidFill>
              </a:rPr>
              <a:t>/cm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/>
              <a:t>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b="1" dirty="0"/>
              <a:t>Unknown</a:t>
            </a:r>
            <a:r>
              <a:rPr lang="en-US" dirty="0"/>
              <a:t>: effect of enhanced oxide charges due to radiation to the AC coupling mechanism</a:t>
            </a:r>
          </a:p>
        </p:txBody>
      </p:sp>
      <p:pic>
        <p:nvPicPr>
          <p:cNvPr id="7" name="Picture 6" descr="LGAD.tiff">
            <a:extLst>
              <a:ext uri="{FF2B5EF4-FFF2-40B4-BE49-F238E27FC236}">
                <a16:creationId xmlns:a16="http://schemas.microsoft.com/office/drawing/2014/main" id="{5088523C-6E6C-9844-9A91-EE45CEAFF6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261" y="1859421"/>
            <a:ext cx="3287771" cy="16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54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92DAC-440B-AD4A-8BDD-A3C37839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3C7D2-D62A-2144-82B5-EA3AE93760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FA573730-BF84-E043-A46A-233A5F99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reconstruction method: the recipe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1D1023-6D3E-E14D-8B79-48708A3033ED}"/>
                  </a:ext>
                </a:extLst>
              </p:cNvPr>
              <p:cNvSpPr txBox="1"/>
              <p:nvPr/>
            </p:nvSpPr>
            <p:spPr>
              <a:xfrm>
                <a:off x="528014" y="1035462"/>
                <a:ext cx="5890963" cy="3982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Recipe: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For each position,  using the RSD main formula, 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𝐶𝑎𝑙𝑐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Find which x-y bin minimize the quantity: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𝑴𝒆𝒂𝒔</m:t>
                                          </m:r>
                                        </m:sup>
                                      </m:sSubSup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𝑪𝒂𝒍𝒄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b="1" dirty="0"/>
              </a:p>
              <a:p>
                <a:pPr>
                  <a:lnSpc>
                    <a:spcPct val="130000"/>
                  </a:lnSpc>
                </a:pPr>
                <a:endParaRPr lang="en-US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Perform a local interpolation around the minimum.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1D1023-6D3E-E14D-8B79-48708A303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14" y="1035462"/>
                <a:ext cx="5890963" cy="3982309"/>
              </a:xfrm>
              <a:prstGeom prst="rect">
                <a:avLst/>
              </a:prstGeom>
              <a:blipFill>
                <a:blip r:embed="rId2"/>
                <a:stretch>
                  <a:fillRect l="-862" b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F184002-BF3C-684A-A6AC-7F5E56E5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05" t="1239" b="34151"/>
          <a:stretch/>
        </p:blipFill>
        <p:spPr>
          <a:xfrm>
            <a:off x="6619396" y="2358939"/>
            <a:ext cx="5572605" cy="4063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E51EC0-B3C8-3642-9F2E-7DD9C2E1E575}"/>
                  </a:ext>
                </a:extLst>
              </p:cNvPr>
              <p:cNvSpPr txBox="1"/>
              <p:nvPr/>
            </p:nvSpPr>
            <p:spPr>
              <a:xfrm>
                <a:off x="6418977" y="746450"/>
                <a:ext cx="5924332" cy="1493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 for 4 different laser shots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dirty="0"/>
                  <a:t>(</a:t>
                </a:r>
                <a:r>
                  <a:rPr lang="en-US" dirty="0">
                    <a:solidFill>
                      <a:schemeClr val="tx1"/>
                    </a:solidFill>
                  </a:rPr>
                  <a:t>sensor geometry:100-metal  200-pitch)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dirty="0"/>
                  <a:t>The reconstructed position is the bin with the minimum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value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E51EC0-B3C8-3642-9F2E-7DD9C2E1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977" y="746450"/>
                <a:ext cx="5924332" cy="1493999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8B4BDCD-CB59-F14E-B8BF-6E7DF23066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10" y="4675695"/>
            <a:ext cx="3399968" cy="21109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E5C59D-BD37-3244-9535-84BCC4085D09}"/>
              </a:ext>
            </a:extLst>
          </p:cNvPr>
          <p:cNvGrpSpPr/>
          <p:nvPr/>
        </p:nvGrpSpPr>
        <p:grpSpPr>
          <a:xfrm>
            <a:off x="6957764" y="2511111"/>
            <a:ext cx="2079436" cy="1624744"/>
            <a:chOff x="6957764" y="2511111"/>
            <a:chExt cx="2079436" cy="1624744"/>
          </a:xfrm>
        </p:grpSpPr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BBF46E62-F3BD-6349-A9B7-EC2F46386EE4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5BC3A459-D879-F347-BA28-A197BA153E21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59E75BA5-6148-6B4B-8F58-BC1C0E5E8410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Frame 26">
              <a:extLst>
                <a:ext uri="{FF2B5EF4-FFF2-40B4-BE49-F238E27FC236}">
                  <a16:creationId xmlns:a16="http://schemas.microsoft.com/office/drawing/2014/main" id="{6AD2C679-F2F0-844D-A850-E66018A46851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03AF02-1644-4E4C-AA6E-68FCFDBEC984}"/>
              </a:ext>
            </a:extLst>
          </p:cNvPr>
          <p:cNvGrpSpPr/>
          <p:nvPr/>
        </p:nvGrpSpPr>
        <p:grpSpPr>
          <a:xfrm>
            <a:off x="9738118" y="2512133"/>
            <a:ext cx="2079436" cy="1624744"/>
            <a:chOff x="6957764" y="2511111"/>
            <a:chExt cx="2079436" cy="1624744"/>
          </a:xfrm>
        </p:grpSpPr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E2009956-BB64-BD44-A1C6-44ECC5190BBD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4D01A272-DFED-A243-8EF6-9CBBD2740490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ame 48">
              <a:extLst>
                <a:ext uri="{FF2B5EF4-FFF2-40B4-BE49-F238E27FC236}">
                  <a16:creationId xmlns:a16="http://schemas.microsoft.com/office/drawing/2014/main" id="{2DEEECC0-086E-B04B-9312-B648A03052CC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ame 49">
              <a:extLst>
                <a:ext uri="{FF2B5EF4-FFF2-40B4-BE49-F238E27FC236}">
                  <a16:creationId xmlns:a16="http://schemas.microsoft.com/office/drawing/2014/main" id="{3D9E18F4-690E-8944-9676-42FE14AA65BD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8822D6-85D6-B84E-93B7-E881038D2205}"/>
              </a:ext>
            </a:extLst>
          </p:cNvPr>
          <p:cNvGrpSpPr/>
          <p:nvPr/>
        </p:nvGrpSpPr>
        <p:grpSpPr>
          <a:xfrm>
            <a:off x="6950923" y="4591708"/>
            <a:ext cx="2079436" cy="1624744"/>
            <a:chOff x="6957764" y="2511111"/>
            <a:chExt cx="2079436" cy="1624744"/>
          </a:xfrm>
        </p:grpSpPr>
        <p:sp>
          <p:nvSpPr>
            <p:cNvPr id="52" name="Frame 51">
              <a:extLst>
                <a:ext uri="{FF2B5EF4-FFF2-40B4-BE49-F238E27FC236}">
                  <a16:creationId xmlns:a16="http://schemas.microsoft.com/office/drawing/2014/main" id="{E0C29476-7A3B-B04F-BC90-8CC6EE5009D8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>
              <a:extLst>
                <a:ext uri="{FF2B5EF4-FFF2-40B4-BE49-F238E27FC236}">
                  <a16:creationId xmlns:a16="http://schemas.microsoft.com/office/drawing/2014/main" id="{98B2CDAD-CE06-6148-B2A5-3F1F2442EA6C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ame 53">
              <a:extLst>
                <a:ext uri="{FF2B5EF4-FFF2-40B4-BE49-F238E27FC236}">
                  <a16:creationId xmlns:a16="http://schemas.microsoft.com/office/drawing/2014/main" id="{A4FAC32D-8424-924B-A69D-5298B1469757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Frame 54">
              <a:extLst>
                <a:ext uri="{FF2B5EF4-FFF2-40B4-BE49-F238E27FC236}">
                  <a16:creationId xmlns:a16="http://schemas.microsoft.com/office/drawing/2014/main" id="{8E958136-CF61-6D4C-89C8-074B12788AEE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8B92BD-AFA9-334D-A5EE-834DB2938B5A}"/>
              </a:ext>
            </a:extLst>
          </p:cNvPr>
          <p:cNvGrpSpPr/>
          <p:nvPr/>
        </p:nvGrpSpPr>
        <p:grpSpPr>
          <a:xfrm>
            <a:off x="9737013" y="4591708"/>
            <a:ext cx="2079436" cy="1624744"/>
            <a:chOff x="6957764" y="2511111"/>
            <a:chExt cx="2079436" cy="1624744"/>
          </a:xfrm>
        </p:grpSpPr>
        <p:sp>
          <p:nvSpPr>
            <p:cNvPr id="57" name="Frame 56">
              <a:extLst>
                <a:ext uri="{FF2B5EF4-FFF2-40B4-BE49-F238E27FC236}">
                  <a16:creationId xmlns:a16="http://schemas.microsoft.com/office/drawing/2014/main" id="{BF753420-4075-7A4E-A038-CBB4152E666E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Frame 57">
              <a:extLst>
                <a:ext uri="{FF2B5EF4-FFF2-40B4-BE49-F238E27FC236}">
                  <a16:creationId xmlns:a16="http://schemas.microsoft.com/office/drawing/2014/main" id="{A1D2AB3D-450A-9947-9006-5F6AAE6B8C75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Frame 58">
              <a:extLst>
                <a:ext uri="{FF2B5EF4-FFF2-40B4-BE49-F238E27FC236}">
                  <a16:creationId xmlns:a16="http://schemas.microsoft.com/office/drawing/2014/main" id="{642A05ED-D0AE-0B4F-A02A-82B4BA278B2D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Frame 59">
              <a:extLst>
                <a:ext uri="{FF2B5EF4-FFF2-40B4-BE49-F238E27FC236}">
                  <a16:creationId xmlns:a16="http://schemas.microsoft.com/office/drawing/2014/main" id="{1C85C4AE-1427-B74D-965F-69F6B05ECD1D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046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3A0CB-A618-8149-B3E1-D44321B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7ADD9-1391-4348-B3F2-4D1C82BB4A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63A36-4605-1946-8067-A249D21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time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83ED5-C1C1-D74D-8360-1D3B3554F28A}"/>
              </a:ext>
            </a:extLst>
          </p:cNvPr>
          <p:cNvSpPr txBox="1"/>
          <p:nvPr/>
        </p:nvSpPr>
        <p:spPr>
          <a:xfrm>
            <a:off x="723901" y="1737865"/>
            <a:ext cx="11328399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Geometry: 					100 Metal, 200 pitch						200 Metal, 500 pitch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Temporal precision:					28 </a:t>
            </a:r>
            <a:r>
              <a:rPr lang="en-US" b="1" dirty="0" err="1">
                <a:solidFill>
                  <a:schemeClr val="accent1"/>
                </a:solidFill>
              </a:rPr>
              <a:t>ps</a:t>
            </a:r>
            <a:r>
              <a:rPr lang="en-US" b="1" dirty="0">
                <a:solidFill>
                  <a:schemeClr val="accent1"/>
                </a:solidFill>
              </a:rPr>
              <a:t>									35 </a:t>
            </a:r>
            <a:r>
              <a:rPr lang="en-US" b="1" dirty="0" err="1">
                <a:solidFill>
                  <a:schemeClr val="accent1"/>
                </a:solidFill>
              </a:rPr>
              <a:t>ps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B7F7A-FC46-0847-A0D0-11AAD59A0A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1" y="2881456"/>
            <a:ext cx="5298126" cy="3976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6C8A4E-B79B-1A41-B457-F615F3908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825" y="2881457"/>
            <a:ext cx="5171475" cy="3881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02AC1D-459B-A64D-BDE8-E2A986277217}"/>
              </a:ext>
            </a:extLst>
          </p:cNvPr>
          <p:cNvSpPr/>
          <p:nvPr/>
        </p:nvSpPr>
        <p:spPr>
          <a:xfrm>
            <a:off x="3210480" y="4816381"/>
            <a:ext cx="3754967" cy="1883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RSD maintain the “usual” excellent temporal resolution of standard UFSD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62105F-16E1-BB43-9E61-4F52D4D2890A}"/>
              </a:ext>
            </a:extLst>
          </p:cNvPr>
          <p:cNvSpPr/>
          <p:nvPr/>
        </p:nvSpPr>
        <p:spPr>
          <a:xfrm>
            <a:off x="9535160" y="4805196"/>
            <a:ext cx="2351038" cy="1894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5066-2AB8-7E48-83F1-ECDDE3F349AF}"/>
              </a:ext>
            </a:extLst>
          </p:cNvPr>
          <p:cNvSpPr txBox="1"/>
          <p:nvPr/>
        </p:nvSpPr>
        <p:spPr>
          <a:xfrm>
            <a:off x="1442046" y="704617"/>
            <a:ext cx="9156127" cy="84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The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hit time </a:t>
            </a:r>
            <a:r>
              <a:rPr lang="en-US" sz="2000" dirty="0"/>
              <a:t>is obtained combining the timing information from each pad, after correcting for delay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86807-D1CE-2845-8418-2EC4D7C64352}"/>
              </a:ext>
            </a:extLst>
          </p:cNvPr>
          <p:cNvSpPr txBox="1"/>
          <p:nvPr/>
        </p:nvSpPr>
        <p:spPr>
          <a:xfrm>
            <a:off x="782224" y="2735152"/>
            <a:ext cx="2193886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Offset at each point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0E897-3CCF-BC42-966E-3615D83DBE0C}"/>
              </a:ext>
            </a:extLst>
          </p:cNvPr>
          <p:cNvSpPr txBox="1"/>
          <p:nvPr/>
        </p:nvSpPr>
        <p:spPr>
          <a:xfrm>
            <a:off x="3430732" y="2743172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Resolution at each point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CDFBA-7F03-6C48-B67F-FF853C9629EE}"/>
              </a:ext>
            </a:extLst>
          </p:cNvPr>
          <p:cNvSpPr txBox="1"/>
          <p:nvPr/>
        </p:nvSpPr>
        <p:spPr>
          <a:xfrm>
            <a:off x="859724" y="4739168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Total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3EFE8F-7DEE-9F40-8394-B51987A90CD8}"/>
              </a:ext>
            </a:extLst>
          </p:cNvPr>
          <p:cNvSpPr txBox="1"/>
          <p:nvPr/>
        </p:nvSpPr>
        <p:spPr>
          <a:xfrm>
            <a:off x="7031485" y="2735152"/>
            <a:ext cx="2193886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Offset at each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5B48C-C246-4249-BC2C-94338D43108D}"/>
              </a:ext>
            </a:extLst>
          </p:cNvPr>
          <p:cNvSpPr txBox="1"/>
          <p:nvPr/>
        </p:nvSpPr>
        <p:spPr>
          <a:xfrm>
            <a:off x="9679993" y="2743172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Resolution at each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F621D-0F48-1148-B12D-A02690E284A7}"/>
              </a:ext>
            </a:extLst>
          </p:cNvPr>
          <p:cNvSpPr txBox="1"/>
          <p:nvPr/>
        </p:nvSpPr>
        <p:spPr>
          <a:xfrm>
            <a:off x="7108985" y="4698976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Total resolution</a:t>
            </a:r>
          </a:p>
        </p:txBody>
      </p:sp>
    </p:spTree>
    <p:extLst>
      <p:ext uri="{BB962C8B-B14F-4D97-AF65-F5344CB8AC3E}">
        <p14:creationId xmlns:p14="http://schemas.microsoft.com/office/powerpoint/2010/main" val="3217266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CED0A-88D8-FE40-8817-B0F0B360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beam test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9A997-5F7D-FA46-8191-93E2F9C97B2E}"/>
              </a:ext>
            </a:extLst>
          </p:cNvPr>
          <p:cNvSpPr/>
          <p:nvPr/>
        </p:nvSpPr>
        <p:spPr>
          <a:xfrm>
            <a:off x="2208192" y="677103"/>
            <a:ext cx="8153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 details in: M. </a:t>
            </a:r>
            <a:r>
              <a:rPr lang="en-US" sz="1200" dirty="0" err="1"/>
              <a:t>Tornago</a:t>
            </a:r>
            <a:r>
              <a:rPr lang="en-US" sz="1200" dirty="0"/>
              <a:t>, 36</a:t>
            </a:r>
            <a:r>
              <a:rPr lang="en-US" sz="1200" baseline="30000" dirty="0"/>
              <a:t>th</a:t>
            </a:r>
            <a:r>
              <a:rPr lang="en-US" sz="1200" dirty="0"/>
              <a:t> RD50 “Latest results on RSD spatial and timing resolution https://</a:t>
            </a:r>
            <a:r>
              <a:rPr lang="en-US" sz="1200" dirty="0" err="1"/>
              <a:t>indi.to</a:t>
            </a:r>
            <a:r>
              <a:rPr lang="en-US" sz="1200" dirty="0"/>
              <a:t>/2cGQy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5D413-E0A0-7244-8DC2-5923EC02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575" y="1295578"/>
            <a:ext cx="2844800" cy="1981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2F900-0419-264B-943D-CF6BD973C5C0}"/>
              </a:ext>
            </a:extLst>
          </p:cNvPr>
          <p:cNvSpPr/>
          <p:nvPr/>
        </p:nvSpPr>
        <p:spPr>
          <a:xfrm>
            <a:off x="1027647" y="1005690"/>
            <a:ext cx="7229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 taken with RSD 3x3 100-200 and 190-200 geometries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024A93-866A-CC4F-84F4-10D95FE015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71" y="3625284"/>
            <a:ext cx="2176992" cy="1781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13459-3C10-E144-9E17-9127A8DC17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803" y="3624446"/>
            <a:ext cx="2143985" cy="17820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BD3FB0-4B8E-6842-97CF-735DB0B6C52D}"/>
              </a:ext>
            </a:extLst>
          </p:cNvPr>
          <p:cNvSpPr/>
          <p:nvPr/>
        </p:nvSpPr>
        <p:spPr>
          <a:xfrm>
            <a:off x="6977930" y="5406210"/>
            <a:ext cx="2751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x-y tracker reconstruction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2B39D0-F12A-8444-AB7F-C66829E92E3B}"/>
              </a:ext>
            </a:extLst>
          </p:cNvPr>
          <p:cNvSpPr/>
          <p:nvPr/>
        </p:nvSpPr>
        <p:spPr>
          <a:xfrm>
            <a:off x="9713995" y="5415984"/>
            <a:ext cx="2411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x-y RSD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/>
              <p:nvPr/>
            </p:nvSpPr>
            <p:spPr>
              <a:xfrm>
                <a:off x="540309" y="1377350"/>
                <a:ext cx="7059629" cy="257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800000"/>
                    </a:solidFill>
                  </a:rPr>
                  <a:t>Lesson learnt: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RSD are ~ 100% efficient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RSD x-y hit reconstruction worked very well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time resolution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𝟏𝟗𝟎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</m:oMath>
                </a14:m>
                <a:r>
                  <a:rPr lang="en-US" b="1" dirty="0"/>
                  <a:t>  </a:t>
                </a:r>
                <a:r>
                  <a:rPr lang="en-US" dirty="0"/>
                  <a:t>similar to UFSD results, limited by non-uniform ionization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metal size (100 vs 190 um) does not influence the time resolution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09" y="1377350"/>
                <a:ext cx="7059629" cy="2574166"/>
              </a:xfrm>
              <a:prstGeom prst="rect">
                <a:avLst/>
              </a:prstGeom>
              <a:blipFill>
                <a:blip r:embed="rId5"/>
                <a:stretch>
                  <a:fillRect l="-719" b="-2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80DAC3F-5DB2-0C4D-972F-E2749BD444D1}"/>
              </a:ext>
            </a:extLst>
          </p:cNvPr>
          <p:cNvSpPr/>
          <p:nvPr/>
        </p:nvSpPr>
        <p:spPr>
          <a:xfrm>
            <a:off x="8492054" y="1517083"/>
            <a:ext cx="1665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Efficiency map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52760D-A46B-6F4E-A2E9-D86E510DEB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4" y="4115559"/>
            <a:ext cx="5612887" cy="227072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5C0513-8ACC-5A4E-8BE4-C6EE46124028}"/>
              </a:ext>
            </a:extLst>
          </p:cNvPr>
          <p:cNvCxnSpPr/>
          <p:nvPr/>
        </p:nvCxnSpPr>
        <p:spPr>
          <a:xfrm>
            <a:off x="3931721" y="4816514"/>
            <a:ext cx="14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29BEF5-7F5A-5948-BA26-E5239BC9A0ED}"/>
                  </a:ext>
                </a:extLst>
              </p:cNvPr>
              <p:cNvSpPr txBox="1"/>
              <p:nvPr/>
            </p:nvSpPr>
            <p:spPr>
              <a:xfrm>
                <a:off x="3702297" y="4501332"/>
                <a:ext cx="1714828" cy="346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chemeClr val="tx1"/>
                    </a:solidFill>
                  </a:rPr>
                  <a:t>Improves as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29BEF5-7F5A-5948-BA26-E5239BC9A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297" y="4501332"/>
                <a:ext cx="1714828" cy="346120"/>
              </a:xfrm>
              <a:prstGeom prst="rect">
                <a:avLst/>
              </a:prstGeom>
              <a:blipFill>
                <a:blip r:embed="rId7"/>
                <a:stretch>
                  <a:fillRect l="-147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10F7E2C-9DFB-1142-9F0C-9B0BB1AF72C8}"/>
              </a:ext>
            </a:extLst>
          </p:cNvPr>
          <p:cNvSpPr txBox="1"/>
          <p:nvPr/>
        </p:nvSpPr>
        <p:spPr>
          <a:xfrm>
            <a:off x="327601" y="5975154"/>
            <a:ext cx="7627551" cy="62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Small improvement combining pads in beam test:</a:t>
            </a:r>
          </a:p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 resolution limited by the effects of non-uniform ionization that are fully correlated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48D10E-ECC4-0249-8F06-58DB1E6DADA4}"/>
              </a:ext>
            </a:extLst>
          </p:cNvPr>
          <p:cNvCxnSpPr>
            <a:cxnSpLocks/>
          </p:cNvCxnSpPr>
          <p:nvPr/>
        </p:nvCxnSpPr>
        <p:spPr>
          <a:xfrm>
            <a:off x="3584057" y="5260448"/>
            <a:ext cx="62599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E04878-EDE2-8E43-81FD-45CF5881274E}"/>
              </a:ext>
            </a:extLst>
          </p:cNvPr>
          <p:cNvCxnSpPr>
            <a:cxnSpLocks/>
          </p:cNvCxnSpPr>
          <p:nvPr/>
        </p:nvCxnSpPr>
        <p:spPr>
          <a:xfrm>
            <a:off x="3584057" y="5732957"/>
            <a:ext cx="62599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6DBC72F-E895-734B-A937-1F071A84F9A9}"/>
                  </a:ext>
                </a:extLst>
              </p:cNvPr>
              <p:cNvSpPr/>
              <p:nvPr/>
            </p:nvSpPr>
            <p:spPr>
              <a:xfrm>
                <a:off x="3498464" y="5331304"/>
                <a:ext cx="645498" cy="310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6DBC72F-E895-734B-A937-1F071A84F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464" y="5331304"/>
                <a:ext cx="645498" cy="310150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50627B-0939-A74F-92E3-8DEE8D814E13}"/>
              </a:ext>
            </a:extLst>
          </p:cNvPr>
          <p:cNvCxnSpPr>
            <a:cxnSpLocks/>
          </p:cNvCxnSpPr>
          <p:nvPr/>
        </p:nvCxnSpPr>
        <p:spPr>
          <a:xfrm>
            <a:off x="3647889" y="5370389"/>
            <a:ext cx="422234" cy="310069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840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AA94-78A6-4247-BE06-B0B5EF48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97E73-4BF1-684D-845E-3723FC5C1A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06631-1B7D-8648-ACA2-CA9A37AC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signal delay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D5A9D-DF64-664D-A540-B88BDD997BAB}"/>
              </a:ext>
            </a:extLst>
          </p:cNvPr>
          <p:cNvSpPr txBox="1"/>
          <p:nvPr/>
        </p:nvSpPr>
        <p:spPr>
          <a:xfrm>
            <a:off x="749742" y="934514"/>
            <a:ext cx="6134593" cy="1493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There is one more interesting point.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Let’s compute the time of the event as the average time seen by the 4 pads: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607052-D632-CF47-A54A-58E3F10E3935}"/>
                  </a:ext>
                </a:extLst>
              </p:cNvPr>
              <p:cNvSpPr txBox="1"/>
              <p:nvPr/>
            </p:nvSpPr>
            <p:spPr>
              <a:xfrm>
                <a:off x="785152" y="2375836"/>
                <a:ext cx="5842240" cy="1131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𝑹𝑺𝑫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𝑻𝒊𝒎𝒆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𝑻𝒓𝒖𝒆</m:t>
                              </m:r>
                            </m:sup>
                          </m:sSubSup>
                        </m:e>
                      </m:nary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𝑴𝒆𝒂𝒔</m:t>
                              </m:r>
                            </m:sup>
                          </m:sSubSup>
                        </m:e>
                      </m:nary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𝒍𝒏</m:t>
                              </m:r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607052-D632-CF47-A54A-58E3F10E3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52" y="2375836"/>
                <a:ext cx="5842240" cy="1131913"/>
              </a:xfrm>
              <a:prstGeom prst="rect">
                <a:avLst/>
              </a:prstGeom>
              <a:blipFill>
                <a:blip r:embed="rId2"/>
                <a:stretch>
                  <a:fillRect l="-651" t="-63333" r="-1302" b="-1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E729C1C-F406-504C-ABCE-3063E4457A31}"/>
                  </a:ext>
                </a:extLst>
              </p:cNvPr>
              <p:cNvSpPr txBox="1"/>
              <p:nvPr/>
            </p:nvSpPr>
            <p:spPr>
              <a:xfrm>
                <a:off x="749742" y="3772594"/>
                <a:ext cx="10372021" cy="1344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The sum of the resistivity,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  <m: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b="1" dirty="0"/>
                  <a:t>, is actually a constant </a:t>
                </a:r>
                <a:r>
                  <a:rPr lang="en-US" dirty="0"/>
                  <a:t>(it is equivalent of the signal amplitude) for every point of the sensor, </a:t>
                </a:r>
                <a:r>
                  <a:rPr lang="en-US" b="1" dirty="0"/>
                  <a:t>so it does not contribute to the time resolution</a:t>
                </a:r>
                <a:r>
                  <a:rPr lang="en-US" dirty="0"/>
                  <a:t>, it is just an offset </a:t>
                </a: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b="1" dirty="0">
                    <a:solidFill>
                      <a:schemeClr val="accent1"/>
                    </a:solidFill>
                    <a:sym typeface="Wingdings" pitchFamily="2" charset="2"/>
                  </a:rPr>
                  <a:t>no need to know accurately the delay 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E729C1C-F406-504C-ABCE-3063E4457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2" y="3772594"/>
                <a:ext cx="10372021" cy="1344920"/>
              </a:xfrm>
              <a:prstGeom prst="rect">
                <a:avLst/>
              </a:prstGeom>
              <a:blipFill>
                <a:blip r:embed="rId3"/>
                <a:stretch>
                  <a:fillRect l="-367" t="-15888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FD58CAA-A818-984C-9276-B7261F9233EE}"/>
              </a:ext>
            </a:extLst>
          </p:cNvPr>
          <p:cNvGrpSpPr/>
          <p:nvPr/>
        </p:nvGrpSpPr>
        <p:grpSpPr>
          <a:xfrm>
            <a:off x="7622573" y="1681449"/>
            <a:ext cx="4175723" cy="1803990"/>
            <a:chOff x="2253781" y="2685908"/>
            <a:chExt cx="9667286" cy="372291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C723DFD-B2CA-C745-B446-0ECFE7124C59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id="{0404A908-E040-2240-849E-5AEF9F70AB9F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Parallelogram 172">
                <a:extLst>
                  <a:ext uri="{FF2B5EF4-FFF2-40B4-BE49-F238E27FC236}">
                    <a16:creationId xmlns:a16="http://schemas.microsoft.com/office/drawing/2014/main" id="{B6AE60CD-9F7B-3945-A9CB-7914FDDE4D85}"/>
                  </a:ext>
                </a:extLst>
              </p:cNvPr>
              <p:cNvSpPr/>
              <p:nvPr/>
            </p:nvSpPr>
            <p:spPr>
              <a:xfrm>
                <a:off x="6417129" y="4970763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4" name="Parallelogram 173">
                <a:extLst>
                  <a:ext uri="{FF2B5EF4-FFF2-40B4-BE49-F238E27FC236}">
                    <a16:creationId xmlns:a16="http://schemas.microsoft.com/office/drawing/2014/main" id="{71339054-A9D1-3A46-AA55-73D324C04E04}"/>
                  </a:ext>
                </a:extLst>
              </p:cNvPr>
              <p:cNvSpPr/>
              <p:nvPr/>
            </p:nvSpPr>
            <p:spPr>
              <a:xfrm>
                <a:off x="8120744" y="309704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75" name="Parallelogram 174">
                <a:extLst>
                  <a:ext uri="{FF2B5EF4-FFF2-40B4-BE49-F238E27FC236}">
                    <a16:creationId xmlns:a16="http://schemas.microsoft.com/office/drawing/2014/main" id="{94FC492C-BDE9-C64C-BF68-DBFCCF75B82B}"/>
                  </a:ext>
                </a:extLst>
              </p:cNvPr>
              <p:cNvSpPr/>
              <p:nvPr/>
            </p:nvSpPr>
            <p:spPr>
              <a:xfrm>
                <a:off x="4645715" y="3097041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76" name="Parallelogram 175">
                <a:extLst>
                  <a:ext uri="{FF2B5EF4-FFF2-40B4-BE49-F238E27FC236}">
                    <a16:creationId xmlns:a16="http://schemas.microsoft.com/office/drawing/2014/main" id="{A11CD133-02E9-D04E-B83B-E6394D6EA1FC}"/>
                  </a:ext>
                </a:extLst>
              </p:cNvPr>
              <p:cNvSpPr/>
              <p:nvPr/>
            </p:nvSpPr>
            <p:spPr>
              <a:xfrm>
                <a:off x="2942100" y="497076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115" name="Group 367">
              <a:extLst>
                <a:ext uri="{FF2B5EF4-FFF2-40B4-BE49-F238E27FC236}">
                  <a16:creationId xmlns:a16="http://schemas.microsoft.com/office/drawing/2014/main" id="{41F7B352-B96C-DE44-9040-6B382858912C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692385" y="3696776"/>
              <a:ext cx="184150" cy="914400"/>
              <a:chOff x="691" y="3197"/>
              <a:chExt cx="116" cy="576"/>
            </a:xfrm>
          </p:grpSpPr>
          <p:sp>
            <p:nvSpPr>
              <p:cNvPr id="170" name="Freeform 244">
                <a:extLst>
                  <a:ext uri="{FF2B5EF4-FFF2-40B4-BE49-F238E27FC236}">
                    <a16:creationId xmlns:a16="http://schemas.microsoft.com/office/drawing/2014/main" id="{23D4F68C-104A-C549-B569-A1ECE721B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71" name="Freeform 366">
                <a:extLst>
                  <a:ext uri="{FF2B5EF4-FFF2-40B4-BE49-F238E27FC236}">
                    <a16:creationId xmlns:a16="http://schemas.microsoft.com/office/drawing/2014/main" id="{89FF2542-9A3C-6546-92E4-E82699BC9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16" name="Group 367">
              <a:extLst>
                <a:ext uri="{FF2B5EF4-FFF2-40B4-BE49-F238E27FC236}">
                  <a16:creationId xmlns:a16="http://schemas.microsoft.com/office/drawing/2014/main" id="{165F1D9A-1B6A-F84D-9AC6-16758BBFC9AC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656335" y="3725453"/>
              <a:ext cx="285566" cy="1171309"/>
              <a:chOff x="691" y="3197"/>
              <a:chExt cx="116" cy="576"/>
            </a:xfrm>
          </p:grpSpPr>
          <p:sp>
            <p:nvSpPr>
              <p:cNvPr id="168" name="Freeform 244">
                <a:extLst>
                  <a:ext uri="{FF2B5EF4-FFF2-40B4-BE49-F238E27FC236}">
                    <a16:creationId xmlns:a16="http://schemas.microsoft.com/office/drawing/2014/main" id="{9286CBA1-6913-9F49-9BBF-0CB751B07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9" name="Freeform 366">
                <a:extLst>
                  <a:ext uri="{FF2B5EF4-FFF2-40B4-BE49-F238E27FC236}">
                    <a16:creationId xmlns:a16="http://schemas.microsoft.com/office/drawing/2014/main" id="{1DA68BCC-BB50-A443-A107-6443D69EC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17" name="Group 367">
              <a:extLst>
                <a:ext uri="{FF2B5EF4-FFF2-40B4-BE49-F238E27FC236}">
                  <a16:creationId xmlns:a16="http://schemas.microsoft.com/office/drawing/2014/main" id="{B4231419-A60D-FA4B-B553-0DAA56BB6662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291242" y="4342677"/>
              <a:ext cx="267506" cy="867381"/>
              <a:chOff x="691" y="3197"/>
              <a:chExt cx="116" cy="576"/>
            </a:xfrm>
          </p:grpSpPr>
          <p:sp>
            <p:nvSpPr>
              <p:cNvPr id="166" name="Freeform 244">
                <a:extLst>
                  <a:ext uri="{FF2B5EF4-FFF2-40B4-BE49-F238E27FC236}">
                    <a16:creationId xmlns:a16="http://schemas.microsoft.com/office/drawing/2014/main" id="{553C4AB6-C028-F54F-962C-2BAC4AA62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7" name="Freeform 366">
                <a:extLst>
                  <a:ext uri="{FF2B5EF4-FFF2-40B4-BE49-F238E27FC236}">
                    <a16:creationId xmlns:a16="http://schemas.microsoft.com/office/drawing/2014/main" id="{F661D2D6-6414-3B4F-9074-E28023B3B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18" name="Group 367">
              <a:extLst>
                <a:ext uri="{FF2B5EF4-FFF2-40B4-BE49-F238E27FC236}">
                  <a16:creationId xmlns:a16="http://schemas.microsoft.com/office/drawing/2014/main" id="{85BDFA5C-4D42-6A46-902E-5D446E8DC45C}"/>
                </a:ext>
              </a:extLst>
            </p:cNvPr>
            <p:cNvGrpSpPr>
              <a:grpSpLocks/>
            </p:cNvGrpSpPr>
            <p:nvPr/>
          </p:nvGrpSpPr>
          <p:grpSpPr bwMode="auto">
            <a:xfrm rot="4391373">
              <a:off x="6175933" y="3942447"/>
              <a:ext cx="289523" cy="1483045"/>
              <a:chOff x="691" y="3197"/>
              <a:chExt cx="116" cy="576"/>
            </a:xfrm>
          </p:grpSpPr>
          <p:sp>
            <p:nvSpPr>
              <p:cNvPr id="164" name="Freeform 244">
                <a:extLst>
                  <a:ext uri="{FF2B5EF4-FFF2-40B4-BE49-F238E27FC236}">
                    <a16:creationId xmlns:a16="http://schemas.microsoft.com/office/drawing/2014/main" id="{F62F27DA-F5AF-0245-BABB-9565E2BB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5" name="Freeform 366">
                <a:extLst>
                  <a:ext uri="{FF2B5EF4-FFF2-40B4-BE49-F238E27FC236}">
                    <a16:creationId xmlns:a16="http://schemas.microsoft.com/office/drawing/2014/main" id="{820747EB-B38B-8B4A-9024-D05333589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460E205-8106-9548-8190-59B4D481BDF9}"/>
                </a:ext>
              </a:extLst>
            </p:cNvPr>
            <p:cNvSpPr/>
            <p:nvPr/>
          </p:nvSpPr>
          <p:spPr>
            <a:xfrm>
              <a:off x="7041203" y="4365523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120" name="Group 324">
              <a:extLst>
                <a:ext uri="{FF2B5EF4-FFF2-40B4-BE49-F238E27FC236}">
                  <a16:creationId xmlns:a16="http://schemas.microsoft.com/office/drawing/2014/main" id="{530BEAD1-F14C-AB4D-8965-1CDAEB351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471" y="5537549"/>
              <a:ext cx="1062039" cy="457200"/>
              <a:chOff x="2110" y="1699"/>
              <a:chExt cx="669" cy="288"/>
            </a:xfrm>
          </p:grpSpPr>
          <p:grpSp>
            <p:nvGrpSpPr>
              <p:cNvPr id="155" name="Group 125">
                <a:extLst>
                  <a:ext uri="{FF2B5EF4-FFF2-40B4-BE49-F238E27FC236}">
                    <a16:creationId xmlns:a16="http://schemas.microsoft.com/office/drawing/2014/main" id="{4E3E0A85-042E-4444-83B6-96E0213E01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57" name="Group 126">
                  <a:extLst>
                    <a:ext uri="{FF2B5EF4-FFF2-40B4-BE49-F238E27FC236}">
                      <a16:creationId xmlns:a16="http://schemas.microsoft.com/office/drawing/2014/main" id="{81857C9D-0286-D948-AAC1-A26D77B60E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61" name="Line 127">
                    <a:extLst>
                      <a:ext uri="{FF2B5EF4-FFF2-40B4-BE49-F238E27FC236}">
                        <a16:creationId xmlns:a16="http://schemas.microsoft.com/office/drawing/2014/main" id="{C1256282-D9CD-D141-B9C3-314CC92575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62" name="Line 128">
                    <a:extLst>
                      <a:ext uri="{FF2B5EF4-FFF2-40B4-BE49-F238E27FC236}">
                        <a16:creationId xmlns:a16="http://schemas.microsoft.com/office/drawing/2014/main" id="{B98A50C8-5DF7-DB40-9BCA-BFE27FE4DD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63" name="Line 129">
                    <a:extLst>
                      <a:ext uri="{FF2B5EF4-FFF2-40B4-BE49-F238E27FC236}">
                        <a16:creationId xmlns:a16="http://schemas.microsoft.com/office/drawing/2014/main" id="{1A00640B-624F-D64F-B735-CA64229D78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58" name="Line 130">
                  <a:extLst>
                    <a:ext uri="{FF2B5EF4-FFF2-40B4-BE49-F238E27FC236}">
                      <a16:creationId xmlns:a16="http://schemas.microsoft.com/office/drawing/2014/main" id="{44EDA6DE-8A7E-6647-8FD4-FCCE53F47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9" name="Line 130">
                  <a:extLst>
                    <a:ext uri="{FF2B5EF4-FFF2-40B4-BE49-F238E27FC236}">
                      <a16:creationId xmlns:a16="http://schemas.microsoft.com/office/drawing/2014/main" id="{78E7BEEC-C7AD-684A-BBE7-A3B2105F7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60" name="Line 130">
                  <a:extLst>
                    <a:ext uri="{FF2B5EF4-FFF2-40B4-BE49-F238E27FC236}">
                      <a16:creationId xmlns:a16="http://schemas.microsoft.com/office/drawing/2014/main" id="{7FA5E8AD-181F-0047-B506-466E284A0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56" name="Freeform 323">
                <a:extLst>
                  <a:ext uri="{FF2B5EF4-FFF2-40B4-BE49-F238E27FC236}">
                    <a16:creationId xmlns:a16="http://schemas.microsoft.com/office/drawing/2014/main" id="{E68D7297-B6E3-CD4D-8CFC-6EA9E90F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21" name="Group 324">
              <a:extLst>
                <a:ext uri="{FF2B5EF4-FFF2-40B4-BE49-F238E27FC236}">
                  <a16:creationId xmlns:a16="http://schemas.microsoft.com/office/drawing/2014/main" id="{9ABC3F89-BF9F-7842-8E01-4C02216A6D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2269" y="2827641"/>
              <a:ext cx="1062039" cy="457200"/>
              <a:chOff x="2110" y="1699"/>
              <a:chExt cx="669" cy="288"/>
            </a:xfrm>
          </p:grpSpPr>
          <p:grpSp>
            <p:nvGrpSpPr>
              <p:cNvPr id="146" name="Group 125">
                <a:extLst>
                  <a:ext uri="{FF2B5EF4-FFF2-40B4-BE49-F238E27FC236}">
                    <a16:creationId xmlns:a16="http://schemas.microsoft.com/office/drawing/2014/main" id="{689E3FF0-5D42-3F45-9891-4A1926618B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48" name="Group 126">
                  <a:extLst>
                    <a:ext uri="{FF2B5EF4-FFF2-40B4-BE49-F238E27FC236}">
                      <a16:creationId xmlns:a16="http://schemas.microsoft.com/office/drawing/2014/main" id="{A5D2BA89-E796-AB44-89BE-5E0FCAF2B3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52" name="Line 127">
                    <a:extLst>
                      <a:ext uri="{FF2B5EF4-FFF2-40B4-BE49-F238E27FC236}">
                        <a16:creationId xmlns:a16="http://schemas.microsoft.com/office/drawing/2014/main" id="{A5492B37-BABD-3542-BEE7-7BFF938888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3" name="Line 128">
                    <a:extLst>
                      <a:ext uri="{FF2B5EF4-FFF2-40B4-BE49-F238E27FC236}">
                        <a16:creationId xmlns:a16="http://schemas.microsoft.com/office/drawing/2014/main" id="{44BB1CF7-33C1-954E-8744-188C3FAB6B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4" name="Line 129">
                    <a:extLst>
                      <a:ext uri="{FF2B5EF4-FFF2-40B4-BE49-F238E27FC236}">
                        <a16:creationId xmlns:a16="http://schemas.microsoft.com/office/drawing/2014/main" id="{2AE5AB92-027B-0049-888A-E2D1E9B8C2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49" name="Line 130">
                  <a:extLst>
                    <a:ext uri="{FF2B5EF4-FFF2-40B4-BE49-F238E27FC236}">
                      <a16:creationId xmlns:a16="http://schemas.microsoft.com/office/drawing/2014/main" id="{09F3F7AF-C7CE-644C-9FA0-62FC0965F8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0" name="Line 130">
                  <a:extLst>
                    <a:ext uri="{FF2B5EF4-FFF2-40B4-BE49-F238E27FC236}">
                      <a16:creationId xmlns:a16="http://schemas.microsoft.com/office/drawing/2014/main" id="{333451E0-8C74-7545-B0FB-1588FDADC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1" name="Line 130">
                  <a:extLst>
                    <a:ext uri="{FF2B5EF4-FFF2-40B4-BE49-F238E27FC236}">
                      <a16:creationId xmlns:a16="http://schemas.microsoft.com/office/drawing/2014/main" id="{6311CDFD-0C2A-2F4E-96C7-F739FE7D7A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47" name="Freeform 323">
                <a:extLst>
                  <a:ext uri="{FF2B5EF4-FFF2-40B4-BE49-F238E27FC236}">
                    <a16:creationId xmlns:a16="http://schemas.microsoft.com/office/drawing/2014/main" id="{61F3AF49-A0E9-7844-BE28-242622858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22" name="Group 324">
              <a:extLst>
                <a:ext uri="{FF2B5EF4-FFF2-40B4-BE49-F238E27FC236}">
                  <a16:creationId xmlns:a16="http://schemas.microsoft.com/office/drawing/2014/main" id="{35363211-531B-7E48-949C-DEB054C2716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408624" y="2800265"/>
              <a:ext cx="897551" cy="457200"/>
              <a:chOff x="2110" y="1699"/>
              <a:chExt cx="669" cy="288"/>
            </a:xfrm>
          </p:grpSpPr>
          <p:grpSp>
            <p:nvGrpSpPr>
              <p:cNvPr id="137" name="Group 125">
                <a:extLst>
                  <a:ext uri="{FF2B5EF4-FFF2-40B4-BE49-F238E27FC236}">
                    <a16:creationId xmlns:a16="http://schemas.microsoft.com/office/drawing/2014/main" id="{77BD13D2-A90B-6540-B2B1-0328C831E7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39" name="Group 126">
                  <a:extLst>
                    <a:ext uri="{FF2B5EF4-FFF2-40B4-BE49-F238E27FC236}">
                      <a16:creationId xmlns:a16="http://schemas.microsoft.com/office/drawing/2014/main" id="{1CD148E9-2AE6-094E-B88C-E308704511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43" name="Line 127">
                    <a:extLst>
                      <a:ext uri="{FF2B5EF4-FFF2-40B4-BE49-F238E27FC236}">
                        <a16:creationId xmlns:a16="http://schemas.microsoft.com/office/drawing/2014/main" id="{3A96CD27-1A4A-CC4C-8D24-A57D271C72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44" name="Line 128">
                    <a:extLst>
                      <a:ext uri="{FF2B5EF4-FFF2-40B4-BE49-F238E27FC236}">
                        <a16:creationId xmlns:a16="http://schemas.microsoft.com/office/drawing/2014/main" id="{BC7B362D-6AC1-234B-92AD-86DD051D8C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45" name="Line 129">
                    <a:extLst>
                      <a:ext uri="{FF2B5EF4-FFF2-40B4-BE49-F238E27FC236}">
                        <a16:creationId xmlns:a16="http://schemas.microsoft.com/office/drawing/2014/main" id="{3C762B75-F8B3-064D-817D-F5AEC992EF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40" name="Line 130">
                  <a:extLst>
                    <a:ext uri="{FF2B5EF4-FFF2-40B4-BE49-F238E27FC236}">
                      <a16:creationId xmlns:a16="http://schemas.microsoft.com/office/drawing/2014/main" id="{8ADB07EA-E31E-C14C-8326-5C2F1D14BD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1" name="Line 130">
                  <a:extLst>
                    <a:ext uri="{FF2B5EF4-FFF2-40B4-BE49-F238E27FC236}">
                      <a16:creationId xmlns:a16="http://schemas.microsoft.com/office/drawing/2014/main" id="{FCE0542E-6B7C-1C44-96F0-883CC1FD8F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2" name="Line 130">
                  <a:extLst>
                    <a:ext uri="{FF2B5EF4-FFF2-40B4-BE49-F238E27FC236}">
                      <a16:creationId xmlns:a16="http://schemas.microsoft.com/office/drawing/2014/main" id="{AE42B740-F04D-6B4B-8A22-78D372731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38" name="Freeform 323">
                <a:extLst>
                  <a:ext uri="{FF2B5EF4-FFF2-40B4-BE49-F238E27FC236}">
                    <a16:creationId xmlns:a16="http://schemas.microsoft.com/office/drawing/2014/main" id="{BACA736D-5014-FE4D-BF24-FE360930B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23" name="Group 324">
              <a:extLst>
                <a:ext uri="{FF2B5EF4-FFF2-40B4-BE49-F238E27FC236}">
                  <a16:creationId xmlns:a16="http://schemas.microsoft.com/office/drawing/2014/main" id="{BB0CDDDE-3E56-634B-B6F8-9C24951D0A3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2241" y="5633319"/>
              <a:ext cx="897551" cy="457200"/>
              <a:chOff x="2110" y="1699"/>
              <a:chExt cx="669" cy="288"/>
            </a:xfrm>
          </p:grpSpPr>
          <p:grpSp>
            <p:nvGrpSpPr>
              <p:cNvPr id="128" name="Group 125">
                <a:extLst>
                  <a:ext uri="{FF2B5EF4-FFF2-40B4-BE49-F238E27FC236}">
                    <a16:creationId xmlns:a16="http://schemas.microsoft.com/office/drawing/2014/main" id="{735914AB-0754-F543-80AF-9F09B4F447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30" name="Group 126">
                  <a:extLst>
                    <a:ext uri="{FF2B5EF4-FFF2-40B4-BE49-F238E27FC236}">
                      <a16:creationId xmlns:a16="http://schemas.microsoft.com/office/drawing/2014/main" id="{ADC544F7-A053-3B48-B60D-DD5562F58C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34" name="Line 127">
                    <a:extLst>
                      <a:ext uri="{FF2B5EF4-FFF2-40B4-BE49-F238E27FC236}">
                        <a16:creationId xmlns:a16="http://schemas.microsoft.com/office/drawing/2014/main" id="{97D9C9FD-CF88-F045-822B-B3CF14B7C1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35" name="Line 128">
                    <a:extLst>
                      <a:ext uri="{FF2B5EF4-FFF2-40B4-BE49-F238E27FC236}">
                        <a16:creationId xmlns:a16="http://schemas.microsoft.com/office/drawing/2014/main" id="{11EB38BA-CECC-2B46-AA4E-BCB66CAC6C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36" name="Line 129">
                    <a:extLst>
                      <a:ext uri="{FF2B5EF4-FFF2-40B4-BE49-F238E27FC236}">
                        <a16:creationId xmlns:a16="http://schemas.microsoft.com/office/drawing/2014/main" id="{CB7530A1-E7FE-654B-91D1-657CC4B26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31" name="Line 130">
                  <a:extLst>
                    <a:ext uri="{FF2B5EF4-FFF2-40B4-BE49-F238E27FC236}">
                      <a16:creationId xmlns:a16="http://schemas.microsoft.com/office/drawing/2014/main" id="{E8BDD3EA-3A5D-B946-ADE5-6FE7451067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32" name="Line 130">
                  <a:extLst>
                    <a:ext uri="{FF2B5EF4-FFF2-40B4-BE49-F238E27FC236}">
                      <a16:creationId xmlns:a16="http://schemas.microsoft.com/office/drawing/2014/main" id="{63A6055F-2F30-3D4E-9133-F391842A22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33" name="Line 130">
                  <a:extLst>
                    <a:ext uri="{FF2B5EF4-FFF2-40B4-BE49-F238E27FC236}">
                      <a16:creationId xmlns:a16="http://schemas.microsoft.com/office/drawing/2014/main" id="{81BAA68F-384D-2E4C-BFE2-82374D02A1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29" name="Freeform 323">
                <a:extLst>
                  <a:ext uri="{FF2B5EF4-FFF2-40B4-BE49-F238E27FC236}">
                    <a16:creationId xmlns:a16="http://schemas.microsoft.com/office/drawing/2014/main" id="{3194B964-3C50-D24A-BBDE-5A8135E54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5B748E-2608-7849-A425-87F57150BB3E}"/>
                  </a:ext>
                </a:extLst>
              </p:cNvPr>
              <p:cNvSpPr txBox="1"/>
              <p:nvPr/>
            </p:nvSpPr>
            <p:spPr>
              <a:xfrm>
                <a:off x="785152" y="5023795"/>
                <a:ext cx="5607817" cy="1556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𝒕𝒐𝒕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𝑻𝒓𝒊𝒈𝒈𝒆𝒓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𝑹𝑺𝑫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𝑻𝒓𝒊𝒈𝒈𝒆𝒓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𝑴𝒆𝒂𝒔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en-US" sz="20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5B748E-2608-7849-A425-87F57150B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52" y="5023795"/>
                <a:ext cx="5607817" cy="1556580"/>
              </a:xfrm>
              <a:prstGeom prst="rect">
                <a:avLst/>
              </a:prstGeom>
              <a:blipFill>
                <a:blip r:embed="rId4"/>
                <a:stretch>
                  <a:fillRect t="-29508" b="-88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58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55">
            <a:extLst>
              <a:ext uri="{FF2B5EF4-FFF2-40B4-BE49-F238E27FC236}">
                <a16:creationId xmlns:a16="http://schemas.microsoft.com/office/drawing/2014/main" id="{337700A3-C680-0D4E-A795-7FE7CC52F3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735" y="3625390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84" name="Line 55">
            <a:extLst>
              <a:ext uri="{FF2B5EF4-FFF2-40B4-BE49-F238E27FC236}">
                <a16:creationId xmlns:a16="http://schemas.microsoft.com/office/drawing/2014/main" id="{CA9C94C0-DC8F-B441-86D5-00F7BC574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7466" y="3585022"/>
            <a:ext cx="775" cy="7798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D80364F-ECBF-B643-9EF8-AC74061A088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A620DE4-5C88-064E-8A95-A238F615ADA0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4F46C6-7BB2-164F-803D-6FA29B6DFE8D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-14942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Resistive readout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5696F7F-828C-114E-A4C1-C14126327C52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DE490-27DB-764A-AB26-7C0F7B6A8B2E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2FB084-E25F-8E45-8C74-9EBF9D770703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B69B95-3FC2-814E-B575-5E3F3914341D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9FAFD6-D456-B843-9890-6CFEFC0280CA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909A4E-39B4-1A4A-8C68-5C93226CD6F0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533140-334F-754B-BDFC-E67956B53D8A}"/>
              </a:ext>
            </a:extLst>
          </p:cNvPr>
          <p:cNvSpPr txBox="1"/>
          <p:nvPr/>
        </p:nvSpPr>
        <p:spPr>
          <a:xfrm>
            <a:off x="9562039" y="5580026"/>
            <a:ext cx="2000095" cy="5575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p++ electrode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A4733DE-829C-F240-BB45-A2F52ACF0620}"/>
              </a:ext>
            </a:extLst>
          </p:cNvPr>
          <p:cNvCxnSpPr>
            <a:stCxn id="89" idx="1"/>
            <a:endCxn id="88" idx="3"/>
          </p:cNvCxnSpPr>
          <p:nvPr/>
        </p:nvCxnSpPr>
        <p:spPr>
          <a:xfrm flipH="1">
            <a:off x="8926440" y="5858795"/>
            <a:ext cx="635600" cy="2389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Line 55">
            <a:extLst>
              <a:ext uri="{FF2B5EF4-FFF2-40B4-BE49-F238E27FC236}">
                <a16:creationId xmlns:a16="http://schemas.microsoft.com/office/drawing/2014/main" id="{391C174C-629E-E04D-9AF3-0F5B52034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669" y="3595919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3" name="AutoShape 56">
            <a:extLst>
              <a:ext uri="{FF2B5EF4-FFF2-40B4-BE49-F238E27FC236}">
                <a16:creationId xmlns:a16="http://schemas.microsoft.com/office/drawing/2014/main" id="{AEF1F491-8467-A941-BDCC-9E67C092E4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86345" y="3327483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124" name="Line 55">
            <a:extLst>
              <a:ext uri="{FF2B5EF4-FFF2-40B4-BE49-F238E27FC236}">
                <a16:creationId xmlns:a16="http://schemas.microsoft.com/office/drawing/2014/main" id="{5D0AB877-FB0E-534C-8377-418BB0B23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3413" y="3597407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1" name="Freeform 863">
            <a:extLst>
              <a:ext uri="{FF2B5EF4-FFF2-40B4-BE49-F238E27FC236}">
                <a16:creationId xmlns:a16="http://schemas.microsoft.com/office/drawing/2014/main" id="{5835A18F-07AB-C84D-AB26-A20057B8FBDF}"/>
              </a:ext>
            </a:extLst>
          </p:cNvPr>
          <p:cNvSpPr>
            <a:spLocks/>
          </p:cNvSpPr>
          <p:nvPr/>
        </p:nvSpPr>
        <p:spPr bwMode="auto">
          <a:xfrm>
            <a:off x="6183796" y="1369983"/>
            <a:ext cx="965754" cy="823789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FA2DE-4D97-7A4B-9DB7-AE152293B7AD}"/>
              </a:ext>
            </a:extLst>
          </p:cNvPr>
          <p:cNvGrpSpPr/>
          <p:nvPr/>
        </p:nvGrpSpPr>
        <p:grpSpPr>
          <a:xfrm>
            <a:off x="1123532" y="1718244"/>
            <a:ext cx="10723280" cy="2677872"/>
            <a:chOff x="1123532" y="1718244"/>
            <a:chExt cx="10723280" cy="267787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1AE7B9-BF9D-594F-A3DF-182501E6BE17}"/>
                </a:ext>
              </a:extLst>
            </p:cNvPr>
            <p:cNvSpPr txBox="1"/>
            <p:nvPr/>
          </p:nvSpPr>
          <p:spPr>
            <a:xfrm>
              <a:off x="1123532" y="1718244"/>
              <a:ext cx="10723280" cy="41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3) Add AC-coupling readout</a:t>
              </a:r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0AFC01-FFCB-1042-A693-CE31EB3EC218}"/>
                </a:ext>
              </a:extLst>
            </p:cNvPr>
            <p:cNvGrpSpPr/>
            <p:nvPr/>
          </p:nvGrpSpPr>
          <p:grpSpPr>
            <a:xfrm>
              <a:off x="3057649" y="3746940"/>
              <a:ext cx="8119217" cy="649176"/>
              <a:chOff x="3098836" y="3740579"/>
              <a:chExt cx="8119217" cy="64917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354412B-88A6-1044-9399-C246932A593F}"/>
                  </a:ext>
                </a:extLst>
              </p:cNvPr>
              <p:cNvSpPr txBox="1"/>
              <p:nvPr/>
            </p:nvSpPr>
            <p:spPr>
              <a:xfrm>
                <a:off x="9643076" y="3740579"/>
                <a:ext cx="1574977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AC coupling oxide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2ACADE1-9337-1D4D-852F-EC8EC14B6168}"/>
                  </a:ext>
                </a:extLst>
              </p:cNvPr>
              <p:cNvCxnSpPr>
                <a:cxnSpLocks/>
                <a:stCxn id="77" idx="1"/>
              </p:cNvCxnSpPr>
              <p:nvPr/>
            </p:nvCxnSpPr>
            <p:spPr>
              <a:xfrm flipH="1">
                <a:off x="8875739" y="3893826"/>
                <a:ext cx="767337" cy="36465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9F527DB-9617-9B43-959A-3C345AB7F1D8}"/>
                  </a:ext>
                </a:extLst>
              </p:cNvPr>
              <p:cNvGrpSpPr/>
              <p:nvPr/>
            </p:nvGrpSpPr>
            <p:grpSpPr>
              <a:xfrm>
                <a:off x="3098836" y="4099295"/>
                <a:ext cx="5739368" cy="290460"/>
                <a:chOff x="3085597" y="4755635"/>
                <a:chExt cx="5739368" cy="290460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702A5AE-F7B4-6C4E-A55F-1968EAE6AC4E}"/>
                    </a:ext>
                  </a:extLst>
                </p:cNvPr>
                <p:cNvSpPr/>
                <p:nvPr/>
              </p:nvSpPr>
              <p:spPr>
                <a:xfrm>
                  <a:off x="3546121" y="4775312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3BB66FF-6C23-2140-9C2C-4790A888F902}"/>
                    </a:ext>
                  </a:extLst>
                </p:cNvPr>
                <p:cNvSpPr/>
                <p:nvPr/>
              </p:nvSpPr>
              <p:spPr>
                <a:xfrm>
                  <a:off x="5541447" y="4758843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7E92EEC-179F-0F4A-A7DE-44670F9ED832}"/>
                    </a:ext>
                  </a:extLst>
                </p:cNvPr>
                <p:cNvSpPr/>
                <p:nvPr/>
              </p:nvSpPr>
              <p:spPr>
                <a:xfrm>
                  <a:off x="7474551" y="4755635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10D8F7EA-4B56-294E-81B9-DD628897584D}"/>
                    </a:ext>
                  </a:extLst>
                </p:cNvPr>
                <p:cNvSpPr/>
                <p:nvPr/>
              </p:nvSpPr>
              <p:spPr>
                <a:xfrm>
                  <a:off x="3085597" y="4825066"/>
                  <a:ext cx="5739368" cy="22102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8F2B18-BEA6-AB40-8B5E-367805AAAFBC}"/>
              </a:ext>
            </a:extLst>
          </p:cNvPr>
          <p:cNvGrpSpPr/>
          <p:nvPr/>
        </p:nvGrpSpPr>
        <p:grpSpPr>
          <a:xfrm>
            <a:off x="1143000" y="907140"/>
            <a:ext cx="7640412" cy="4399960"/>
            <a:chOff x="1143000" y="907140"/>
            <a:chExt cx="7640412" cy="43999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087BA3-4889-B741-8FA8-9F9C7E1EBAC4}"/>
                </a:ext>
              </a:extLst>
            </p:cNvPr>
            <p:cNvGrpSpPr/>
            <p:nvPr/>
          </p:nvGrpSpPr>
          <p:grpSpPr>
            <a:xfrm>
              <a:off x="1833649" y="4412337"/>
              <a:ext cx="6949763" cy="894763"/>
              <a:chOff x="1770795" y="2598180"/>
              <a:chExt cx="6949763" cy="894763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B99262-D3D9-3248-90FC-05E49C1E4AAC}"/>
                  </a:ext>
                </a:extLst>
              </p:cNvPr>
              <p:cNvSpPr/>
              <p:nvPr/>
            </p:nvSpPr>
            <p:spPr>
              <a:xfrm>
                <a:off x="2981189" y="2598180"/>
                <a:ext cx="5739369" cy="23710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Line 55">
                <a:extLst>
                  <a:ext uri="{FF2B5EF4-FFF2-40B4-BE49-F238E27FC236}">
                    <a16:creationId xmlns:a16="http://schemas.microsoft.com/office/drawing/2014/main" id="{895CCEC3-D36E-C842-B3D8-C125F1EB2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597" y="2689013"/>
                <a:ext cx="98419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26" name="Line 55">
                <a:extLst>
                  <a:ext uri="{FF2B5EF4-FFF2-40B4-BE49-F238E27FC236}">
                    <a16:creationId xmlns:a16="http://schemas.microsoft.com/office/drawing/2014/main" id="{AB841E2C-40D2-C746-9C37-34DC5E876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5687" y="2689013"/>
                <a:ext cx="0" cy="58612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grpSp>
            <p:nvGrpSpPr>
              <p:cNvPr id="91" name="Group 324">
                <a:extLst>
                  <a:ext uri="{FF2B5EF4-FFF2-40B4-BE49-F238E27FC236}">
                    <a16:creationId xmlns:a16="http://schemas.microsoft.com/office/drawing/2014/main" id="{6B3575C9-F1BD-324F-A3C5-D8780CD88C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795" y="2978299"/>
                <a:ext cx="518087" cy="514644"/>
                <a:chOff x="2110" y="1699"/>
                <a:chExt cx="309" cy="288"/>
              </a:xfrm>
            </p:grpSpPr>
            <p:grpSp>
              <p:nvGrpSpPr>
                <p:cNvPr id="115" name="Group 126">
                  <a:extLst>
                    <a:ext uri="{FF2B5EF4-FFF2-40B4-BE49-F238E27FC236}">
                      <a16:creationId xmlns:a16="http://schemas.microsoft.com/office/drawing/2014/main" id="{AFBDB3E1-57F8-3F47-BB68-1DF9A1551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117" name="Line 127">
                    <a:extLst>
                      <a:ext uri="{FF2B5EF4-FFF2-40B4-BE49-F238E27FC236}">
                        <a16:creationId xmlns:a16="http://schemas.microsoft.com/office/drawing/2014/main" id="{54F9CFA2-CAF5-BE4A-8C0F-479DA6D38C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8" name="Line 128">
                    <a:extLst>
                      <a:ext uri="{FF2B5EF4-FFF2-40B4-BE49-F238E27FC236}">
                        <a16:creationId xmlns:a16="http://schemas.microsoft.com/office/drawing/2014/main" id="{A16CBDAE-50C5-C74B-9E1B-A5C07E79AC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9" name="Line 129">
                    <a:extLst>
                      <a:ext uri="{FF2B5EF4-FFF2-40B4-BE49-F238E27FC236}">
                        <a16:creationId xmlns:a16="http://schemas.microsoft.com/office/drawing/2014/main" id="{9A46AC4D-EC2C-D747-9AAC-31E5BCA35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sp>
              <p:nvSpPr>
                <p:cNvPr id="116" name="Freeform 323">
                  <a:extLst>
                    <a:ext uri="{FF2B5EF4-FFF2-40B4-BE49-F238E27FC236}">
                      <a16:creationId xmlns:a16="http://schemas.microsoft.com/office/drawing/2014/main" id="{EDFBC473-EFB7-FD4F-8A96-CBFF9EF30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BF444-FA66-664F-8BB7-D2C168040E78}"/>
                </a:ext>
              </a:extLst>
            </p:cNvPr>
            <p:cNvSpPr/>
            <p:nvPr/>
          </p:nvSpPr>
          <p:spPr>
            <a:xfrm>
              <a:off x="1143000" y="907140"/>
              <a:ext cx="7125209" cy="41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1) Extended the  n++ electrode over  the whole Si surface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B826C-8341-E74C-8A8C-98706C12C3FB}"/>
              </a:ext>
            </a:extLst>
          </p:cNvPr>
          <p:cNvGrpSpPr/>
          <p:nvPr/>
        </p:nvGrpSpPr>
        <p:grpSpPr>
          <a:xfrm>
            <a:off x="1143000" y="1303173"/>
            <a:ext cx="10359379" cy="3797102"/>
            <a:chOff x="1140402" y="1347184"/>
            <a:chExt cx="10359379" cy="37971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41B807-4243-FF45-8ED1-95F702207C65}"/>
                </a:ext>
              </a:extLst>
            </p:cNvPr>
            <p:cNvGrpSpPr/>
            <p:nvPr/>
          </p:nvGrpSpPr>
          <p:grpSpPr>
            <a:xfrm>
              <a:off x="3057649" y="4541152"/>
              <a:ext cx="8442132" cy="603134"/>
              <a:chOff x="3852427" y="3052221"/>
              <a:chExt cx="8442132" cy="603134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444748-5E63-174D-AB14-D6F4D678A4F3}"/>
                  </a:ext>
                </a:extLst>
              </p:cNvPr>
              <p:cNvSpPr txBox="1"/>
              <p:nvPr/>
            </p:nvSpPr>
            <p:spPr>
              <a:xfrm>
                <a:off x="10161723" y="3348861"/>
                <a:ext cx="2132836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Resistive  n+ electrode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9C70A9CC-11D1-3941-A3A0-450808F0E952}"/>
                  </a:ext>
                </a:extLst>
              </p:cNvPr>
              <p:cNvCxnSpPr>
                <a:cxnSpLocks/>
                <a:stCxn id="81" idx="0"/>
              </p:cNvCxnSpPr>
              <p:nvPr/>
            </p:nvCxnSpPr>
            <p:spPr>
              <a:xfrm flipH="1" flipV="1">
                <a:off x="9604922" y="3137456"/>
                <a:ext cx="1623219" cy="21140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309E99D-B065-994A-85FE-9A5B3884E666}"/>
                  </a:ext>
                </a:extLst>
              </p:cNvPr>
              <p:cNvGrpSpPr/>
              <p:nvPr/>
            </p:nvGrpSpPr>
            <p:grpSpPr>
              <a:xfrm>
                <a:off x="3852427" y="3052221"/>
                <a:ext cx="6031507" cy="101277"/>
                <a:chOff x="1735494" y="2138844"/>
                <a:chExt cx="5372458" cy="218809"/>
              </a:xfrm>
            </p:grpSpPr>
            <p:grpSp>
              <p:nvGrpSpPr>
                <p:cNvPr id="93" name="Group 367">
                  <a:extLst>
                    <a:ext uri="{FF2B5EF4-FFF2-40B4-BE49-F238E27FC236}">
                      <a16:creationId xmlns:a16="http://schemas.microsoft.com/office/drawing/2014/main" id="{7F03C374-5DF1-6141-A8F2-969D1D8D36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3" name="Freeform 244">
                    <a:extLst>
                      <a:ext uri="{FF2B5EF4-FFF2-40B4-BE49-F238E27FC236}">
                        <a16:creationId xmlns:a16="http://schemas.microsoft.com/office/drawing/2014/main" id="{208C7700-3F4A-4046-A377-64F2119758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4" name="Freeform 366">
                    <a:extLst>
                      <a:ext uri="{FF2B5EF4-FFF2-40B4-BE49-F238E27FC236}">
                        <a16:creationId xmlns:a16="http://schemas.microsoft.com/office/drawing/2014/main" id="{D18D4EE1-9E42-3543-A92B-017864610E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4" name="Group 367">
                  <a:extLst>
                    <a:ext uri="{FF2B5EF4-FFF2-40B4-BE49-F238E27FC236}">
                      <a16:creationId xmlns:a16="http://schemas.microsoft.com/office/drawing/2014/main" id="{C618CAA7-9D4D-5F4C-8488-7C0402D9D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1" name="Freeform 244">
                    <a:extLst>
                      <a:ext uri="{FF2B5EF4-FFF2-40B4-BE49-F238E27FC236}">
                        <a16:creationId xmlns:a16="http://schemas.microsoft.com/office/drawing/2014/main" id="{69D9A5F7-2436-B14F-9B11-F7D45B5FE1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2" name="Freeform 366">
                    <a:extLst>
                      <a:ext uri="{FF2B5EF4-FFF2-40B4-BE49-F238E27FC236}">
                        <a16:creationId xmlns:a16="http://schemas.microsoft.com/office/drawing/2014/main" id="{55F6A108-1767-1A48-AFF4-8F58DD6EA3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5" name="Group 367">
                  <a:extLst>
                    <a:ext uri="{FF2B5EF4-FFF2-40B4-BE49-F238E27FC236}">
                      <a16:creationId xmlns:a16="http://schemas.microsoft.com/office/drawing/2014/main" id="{7949E720-BF94-0041-A02A-38BF2C1CC8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9" name="Freeform 244">
                    <a:extLst>
                      <a:ext uri="{FF2B5EF4-FFF2-40B4-BE49-F238E27FC236}">
                        <a16:creationId xmlns:a16="http://schemas.microsoft.com/office/drawing/2014/main" id="{1D076723-27C4-7241-8243-E6FAF8CC97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0" name="Freeform 366">
                    <a:extLst>
                      <a:ext uri="{FF2B5EF4-FFF2-40B4-BE49-F238E27FC236}">
                        <a16:creationId xmlns:a16="http://schemas.microsoft.com/office/drawing/2014/main" id="{4AFFFC81-DF51-7949-9386-2F3D121F64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6" name="Group 367">
                  <a:extLst>
                    <a:ext uri="{FF2B5EF4-FFF2-40B4-BE49-F238E27FC236}">
                      <a16:creationId xmlns:a16="http://schemas.microsoft.com/office/drawing/2014/main" id="{40ED0B35-407A-6D4D-8E1E-8716E5C82C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6" name="Freeform 244">
                    <a:extLst>
                      <a:ext uri="{FF2B5EF4-FFF2-40B4-BE49-F238E27FC236}">
                        <a16:creationId xmlns:a16="http://schemas.microsoft.com/office/drawing/2014/main" id="{6AF907ED-8A4F-6D46-B2F4-00FC8B0660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8" name="Freeform 366">
                    <a:extLst>
                      <a:ext uri="{FF2B5EF4-FFF2-40B4-BE49-F238E27FC236}">
                        <a16:creationId xmlns:a16="http://schemas.microsoft.com/office/drawing/2014/main" id="{C02498BD-2349-134F-BCEA-4500D3510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7" name="Group 367">
                  <a:extLst>
                    <a:ext uri="{FF2B5EF4-FFF2-40B4-BE49-F238E27FC236}">
                      <a16:creationId xmlns:a16="http://schemas.microsoft.com/office/drawing/2014/main" id="{E35E4BC4-CADB-C040-8DBD-AF60567066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4" name="Freeform 244">
                    <a:extLst>
                      <a:ext uri="{FF2B5EF4-FFF2-40B4-BE49-F238E27FC236}">
                        <a16:creationId xmlns:a16="http://schemas.microsoft.com/office/drawing/2014/main" id="{12CC00FC-2684-1743-B23A-38FD63367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5" name="Freeform 366">
                    <a:extLst>
                      <a:ext uri="{FF2B5EF4-FFF2-40B4-BE49-F238E27FC236}">
                        <a16:creationId xmlns:a16="http://schemas.microsoft.com/office/drawing/2014/main" id="{AFA9C0D8-C486-9640-92EA-2FA27682B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8" name="Group 367">
                  <a:extLst>
                    <a:ext uri="{FF2B5EF4-FFF2-40B4-BE49-F238E27FC236}">
                      <a16:creationId xmlns:a16="http://schemas.microsoft.com/office/drawing/2014/main" id="{D0856056-563B-D947-B25B-79C5D2B4A8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45183" y="1794884"/>
                  <a:ext cx="211138" cy="914400"/>
                  <a:chOff x="674" y="3197"/>
                  <a:chExt cx="133" cy="576"/>
                </a:xfrm>
              </p:grpSpPr>
              <p:sp>
                <p:nvSpPr>
                  <p:cNvPr id="102" name="Freeform 244">
                    <a:extLst>
                      <a:ext uri="{FF2B5EF4-FFF2-40B4-BE49-F238E27FC236}">
                        <a16:creationId xmlns:a16="http://schemas.microsoft.com/office/drawing/2014/main" id="{C76F2A48-3A65-2344-8E97-9BF3725C57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" y="3197"/>
                    <a:ext cx="133" cy="399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3" name="Freeform 366">
                    <a:extLst>
                      <a:ext uri="{FF2B5EF4-FFF2-40B4-BE49-F238E27FC236}">
                        <a16:creationId xmlns:a16="http://schemas.microsoft.com/office/drawing/2014/main" id="{D8B5B948-9E02-2A45-8EB7-F923A219CF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90093D-C9CD-5A44-B2A2-E6FF3738B2E0}"/>
                </a:ext>
              </a:extLst>
            </p:cNvPr>
            <p:cNvSpPr/>
            <p:nvPr/>
          </p:nvSpPr>
          <p:spPr>
            <a:xfrm>
              <a:off x="1140402" y="1347184"/>
              <a:ext cx="4754828" cy="414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2) Make the n++ electrode resistive </a:t>
              </a:r>
              <a:r>
                <a:rPr lang="en-US" b="1" dirty="0">
                  <a:sym typeface="Wingdings" pitchFamily="2" charset="2"/>
                </a:rPr>
                <a:t> n+</a:t>
              </a:r>
              <a:endParaRPr lang="en-US" b="1" dirty="0"/>
            </a:p>
          </p:txBody>
        </p:sp>
      </p:grpSp>
      <p:sp>
        <p:nvSpPr>
          <p:cNvPr id="70" name="Line 55">
            <a:extLst>
              <a:ext uri="{FF2B5EF4-FFF2-40B4-BE49-F238E27FC236}">
                <a16:creationId xmlns:a16="http://schemas.microsoft.com/office/drawing/2014/main" id="{CF1B29DB-C700-9443-9539-E83BB4AF9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6991" y="3623902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71" name="AutoShape 56">
            <a:extLst>
              <a:ext uri="{FF2B5EF4-FFF2-40B4-BE49-F238E27FC236}">
                <a16:creationId xmlns:a16="http://schemas.microsoft.com/office/drawing/2014/main" id="{1D7CC4D2-8927-CA4D-9605-D04A0A4952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76667" y="3355466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79" name="Line 55">
            <a:extLst>
              <a:ext uri="{FF2B5EF4-FFF2-40B4-BE49-F238E27FC236}">
                <a16:creationId xmlns:a16="http://schemas.microsoft.com/office/drawing/2014/main" id="{9D533D1A-D474-0442-9B5F-B2EABA224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0723" y="3583534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83" name="AutoShape 56">
            <a:extLst>
              <a:ext uri="{FF2B5EF4-FFF2-40B4-BE49-F238E27FC236}">
                <a16:creationId xmlns:a16="http://schemas.microsoft.com/office/drawing/2014/main" id="{41822805-410E-714B-975D-A1B497E3779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70399" y="3315098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54956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7ADD9-1391-4348-B3F2-4D1C82BB4A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63A36-4605-1946-8067-A249D21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time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5066-2AB8-7E48-83F1-ECDDE3F349AF}"/>
              </a:ext>
            </a:extLst>
          </p:cNvPr>
          <p:cNvSpPr txBox="1"/>
          <p:nvPr/>
        </p:nvSpPr>
        <p:spPr>
          <a:xfrm>
            <a:off x="1442045" y="793157"/>
            <a:ext cx="9156127" cy="84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The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hit time </a:t>
            </a:r>
            <a:r>
              <a:rPr lang="en-US" sz="2000" dirty="0"/>
              <a:t>is obtained combining the timing information from each pad, after correcting for delay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93A4F-660A-1C42-B3BD-C5F4B09BF1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98" y="2086875"/>
            <a:ext cx="4098438" cy="30781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B18B5B-A9BD-3D4E-9230-4833F048274E}"/>
              </a:ext>
            </a:extLst>
          </p:cNvPr>
          <p:cNvSpPr/>
          <p:nvPr/>
        </p:nvSpPr>
        <p:spPr>
          <a:xfrm>
            <a:off x="1442046" y="2464773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~50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C7E9F2-B438-444B-9632-201F328216DE}"/>
              </a:ext>
            </a:extLst>
          </p:cNvPr>
          <p:cNvSpPr/>
          <p:nvPr/>
        </p:nvSpPr>
        <p:spPr>
          <a:xfrm>
            <a:off x="3507329" y="2464773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~43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196099-B674-E74C-9D57-289311401E93}"/>
              </a:ext>
            </a:extLst>
          </p:cNvPr>
          <p:cNvSpPr/>
          <p:nvPr/>
        </p:nvSpPr>
        <p:spPr>
          <a:xfrm>
            <a:off x="3507328" y="4009793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~45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5A88C1-140D-794F-8DDA-A729EB6AD9A4}"/>
              </a:ext>
            </a:extLst>
          </p:cNvPr>
          <p:cNvSpPr/>
          <p:nvPr/>
        </p:nvSpPr>
        <p:spPr>
          <a:xfrm>
            <a:off x="1442045" y="4042487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~43 </a:t>
            </a:r>
            <a:r>
              <a:rPr lang="en-US" dirty="0" err="1"/>
              <a:t>ps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FAF698-99F6-8042-91D5-1ECA89B2D240}"/>
              </a:ext>
            </a:extLst>
          </p:cNvPr>
          <p:cNvGrpSpPr/>
          <p:nvPr/>
        </p:nvGrpSpPr>
        <p:grpSpPr>
          <a:xfrm>
            <a:off x="4400800" y="2015705"/>
            <a:ext cx="7506280" cy="4233422"/>
            <a:chOff x="4400800" y="2015705"/>
            <a:chExt cx="7506280" cy="423342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D34354-D44A-3544-8372-9D50199A7896}"/>
                </a:ext>
              </a:extLst>
            </p:cNvPr>
            <p:cNvGrpSpPr/>
            <p:nvPr/>
          </p:nvGrpSpPr>
          <p:grpSpPr>
            <a:xfrm>
              <a:off x="4400800" y="2015705"/>
              <a:ext cx="7506280" cy="4233422"/>
              <a:chOff x="4400800" y="2015705"/>
              <a:chExt cx="7506280" cy="4233422"/>
            </a:xfrm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996EB549-B95F-8A42-AB22-AFAB5C23AF9B}"/>
                  </a:ext>
                </a:extLst>
              </p:cNvPr>
              <p:cNvSpPr/>
              <p:nvPr/>
            </p:nvSpPr>
            <p:spPr>
              <a:xfrm>
                <a:off x="5384232" y="3097231"/>
                <a:ext cx="1271752" cy="305332"/>
              </a:xfrm>
              <a:prstGeom prst="rightArrow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1932349-7D38-8943-B140-DF1B051D9B3D}"/>
                  </a:ext>
                </a:extLst>
              </p:cNvPr>
              <p:cNvSpPr/>
              <p:nvPr/>
            </p:nvSpPr>
            <p:spPr>
              <a:xfrm>
                <a:off x="5428440" y="2579533"/>
                <a:ext cx="11833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~45ps/√4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B6B2152-D270-3B4D-8FFD-22800253D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7332" y="2109674"/>
                <a:ext cx="2954773" cy="2585777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7DAB121-9F14-CA4C-A9B7-F02FB3E03C9C}"/>
                  </a:ext>
                </a:extLst>
              </p:cNvPr>
              <p:cNvSpPr/>
              <p:nvPr/>
            </p:nvSpPr>
            <p:spPr>
              <a:xfrm>
                <a:off x="6611777" y="2015705"/>
                <a:ext cx="397737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/>
                  <a:t>4-pads combined temporal resolution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EC6C628-751D-2945-BEBE-02B97A8A1382}"/>
                      </a:ext>
                    </a:extLst>
                  </p:cNvPr>
                  <p:cNvSpPr txBox="1"/>
                  <p:nvPr/>
                </p:nvSpPr>
                <p:spPr>
                  <a:xfrm>
                    <a:off x="4400800" y="5240068"/>
                    <a:ext cx="7506280" cy="10090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en-US" b="1" dirty="0"/>
                      <a:t>RSD show excellent temporal resolution and the combination of multiple signals yields to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rad>
                          </m:den>
                        </m:f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b="1" dirty="0"/>
                      <a:t>improvements</a:t>
                    </a: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EC6C628-751D-2945-BEBE-02B97A8A13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0800" y="5240068"/>
                    <a:ext cx="7506280" cy="100905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CD1D18-C468-E044-AD65-9DE2006C22CA}"/>
                </a:ext>
              </a:extLst>
            </p:cNvPr>
            <p:cNvSpPr/>
            <p:nvPr/>
          </p:nvSpPr>
          <p:spPr>
            <a:xfrm>
              <a:off x="7323127" y="2597719"/>
              <a:ext cx="891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~22 </a:t>
              </a:r>
              <a:r>
                <a:rPr lang="en-US" dirty="0" err="1"/>
                <a:t>ps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2C5230-AA67-114F-B63A-1788438F4618}"/>
              </a:ext>
            </a:extLst>
          </p:cNvPr>
          <p:cNvGrpSpPr/>
          <p:nvPr/>
        </p:nvGrpSpPr>
        <p:grpSpPr>
          <a:xfrm>
            <a:off x="2333636" y="5223313"/>
            <a:ext cx="1765397" cy="1548108"/>
            <a:chOff x="4670383" y="2438622"/>
            <a:chExt cx="3526134" cy="3065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04489E-A4AA-DE45-9FE6-F1DCD49EA185}"/>
                </a:ext>
              </a:extLst>
            </p:cNvPr>
            <p:cNvGrpSpPr/>
            <p:nvPr/>
          </p:nvGrpSpPr>
          <p:grpSpPr>
            <a:xfrm>
              <a:off x="4670383" y="2438622"/>
              <a:ext cx="3526134" cy="3065459"/>
              <a:chOff x="4715094" y="1726458"/>
              <a:chExt cx="3965920" cy="4001439"/>
            </a:xfrm>
          </p:grpSpPr>
          <p:pic>
            <p:nvPicPr>
              <p:cNvPr id="29" name="Immagine 10" descr="Immagine che contiene sedendo, nero, monitor, computer&#10;&#10;Descrizione generata automaticamente">
                <a:extLst>
                  <a:ext uri="{FF2B5EF4-FFF2-40B4-BE49-F238E27FC236}">
                    <a16:creationId xmlns:a16="http://schemas.microsoft.com/office/drawing/2014/main" id="{EB5ADFB2-A737-5E44-A52D-3AA262EAF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15094" y="1726458"/>
                <a:ext cx="3965920" cy="400143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0" name="Ovale 6">
                <a:extLst>
                  <a:ext uri="{FF2B5EF4-FFF2-40B4-BE49-F238E27FC236}">
                    <a16:creationId xmlns:a16="http://schemas.microsoft.com/office/drawing/2014/main" id="{F3DEF955-0C7A-B644-A319-1CF8BB8AB99A}"/>
                  </a:ext>
                </a:extLst>
              </p:cNvPr>
              <p:cNvSpPr/>
              <p:nvPr/>
            </p:nvSpPr>
            <p:spPr>
              <a:xfrm>
                <a:off x="6389226" y="4109013"/>
                <a:ext cx="138895" cy="138896"/>
              </a:xfrm>
              <a:custGeom>
                <a:avLst/>
                <a:gdLst>
                  <a:gd name="connsiteX0" fmla="*/ 0 w 138895"/>
                  <a:gd name="connsiteY0" fmla="*/ 69448 h 138896"/>
                  <a:gd name="connsiteX1" fmla="*/ 69448 w 138895"/>
                  <a:gd name="connsiteY1" fmla="*/ 0 h 138896"/>
                  <a:gd name="connsiteX2" fmla="*/ 138896 w 138895"/>
                  <a:gd name="connsiteY2" fmla="*/ 69448 h 138896"/>
                  <a:gd name="connsiteX3" fmla="*/ 69448 w 138895"/>
                  <a:gd name="connsiteY3" fmla="*/ 138896 h 138896"/>
                  <a:gd name="connsiteX4" fmla="*/ 0 w 138895"/>
                  <a:gd name="connsiteY4" fmla="*/ 69448 h 13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95" h="138896" fill="none" extrusionOk="0">
                    <a:moveTo>
                      <a:pt x="0" y="69448"/>
                    </a:moveTo>
                    <a:cubicBezTo>
                      <a:pt x="4351" y="31609"/>
                      <a:pt x="31762" y="-1377"/>
                      <a:pt x="69448" y="0"/>
                    </a:cubicBezTo>
                    <a:cubicBezTo>
                      <a:pt x="106340" y="-224"/>
                      <a:pt x="133688" y="35996"/>
                      <a:pt x="138896" y="69448"/>
                    </a:cubicBezTo>
                    <a:cubicBezTo>
                      <a:pt x="138323" y="102336"/>
                      <a:pt x="107191" y="139746"/>
                      <a:pt x="69448" y="138896"/>
                    </a:cubicBezTo>
                    <a:cubicBezTo>
                      <a:pt x="34965" y="141064"/>
                      <a:pt x="4063" y="108780"/>
                      <a:pt x="0" y="69448"/>
                    </a:cubicBezTo>
                    <a:close/>
                  </a:path>
                  <a:path w="138895" h="138896" stroke="0" extrusionOk="0">
                    <a:moveTo>
                      <a:pt x="0" y="69448"/>
                    </a:moveTo>
                    <a:cubicBezTo>
                      <a:pt x="-5689" y="27584"/>
                      <a:pt x="25019" y="2280"/>
                      <a:pt x="69448" y="0"/>
                    </a:cubicBezTo>
                    <a:cubicBezTo>
                      <a:pt x="109677" y="395"/>
                      <a:pt x="135792" y="31192"/>
                      <a:pt x="138896" y="69448"/>
                    </a:cubicBezTo>
                    <a:cubicBezTo>
                      <a:pt x="135226" y="111387"/>
                      <a:pt x="106943" y="143647"/>
                      <a:pt x="69448" y="138896"/>
                    </a:cubicBezTo>
                    <a:cubicBezTo>
                      <a:pt x="27723" y="137052"/>
                      <a:pt x="1775" y="108651"/>
                      <a:pt x="0" y="69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0"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F60C03-99A7-BF4C-B924-B7128EF82EAD}"/>
                </a:ext>
              </a:extLst>
            </p:cNvPr>
            <p:cNvSpPr/>
            <p:nvPr/>
          </p:nvSpPr>
          <p:spPr>
            <a:xfrm>
              <a:off x="6284912" y="3846815"/>
              <a:ext cx="297076" cy="2490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F665986-950D-B84F-BE66-54FDC2FA479C}"/>
                </a:ext>
              </a:extLst>
            </p:cNvPr>
            <p:cNvSpPr/>
            <p:nvPr/>
          </p:nvSpPr>
          <p:spPr>
            <a:xfrm>
              <a:off x="6287463" y="4399055"/>
              <a:ext cx="297076" cy="2490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175161-24EF-AD4D-9C5B-8DDB2F77C2C6}"/>
                </a:ext>
              </a:extLst>
            </p:cNvPr>
            <p:cNvSpPr/>
            <p:nvPr/>
          </p:nvSpPr>
          <p:spPr>
            <a:xfrm>
              <a:off x="5694596" y="4399055"/>
              <a:ext cx="297076" cy="24907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43EA96-35FA-FB4B-A203-B04FE6D035D4}"/>
                </a:ext>
              </a:extLst>
            </p:cNvPr>
            <p:cNvSpPr/>
            <p:nvPr/>
          </p:nvSpPr>
          <p:spPr>
            <a:xfrm>
              <a:off x="5697716" y="3836697"/>
              <a:ext cx="297076" cy="2490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7D27B04-EC77-7D43-8C95-980D16E63EFF}"/>
              </a:ext>
            </a:extLst>
          </p:cNvPr>
          <p:cNvSpPr/>
          <p:nvPr/>
        </p:nvSpPr>
        <p:spPr>
          <a:xfrm>
            <a:off x="1594445" y="1901506"/>
            <a:ext cx="3422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Temporal resolution of each pad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273AC-38D0-3A4B-A1A8-16517472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934CA-6B3B-EF4A-A228-6EDCCF1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96E96-2F31-4B4F-9583-DB95D62040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334FBD-008B-254B-9BDB-1889BA6F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78" y="-14942"/>
            <a:ext cx="11814423" cy="667871"/>
          </a:xfrm>
        </p:spPr>
        <p:txBody>
          <a:bodyPr/>
          <a:lstStyle/>
          <a:p>
            <a:r>
              <a:rPr lang="en-US" dirty="0"/>
              <a:t>A family of sensors: UFSD – UFSD_TI - RSD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B6C8-329E-744A-B929-F7C97B15AD8C}"/>
              </a:ext>
            </a:extLst>
          </p:cNvPr>
          <p:cNvSpPr txBox="1"/>
          <p:nvPr/>
        </p:nvSpPr>
        <p:spPr>
          <a:xfrm>
            <a:off x="9216100" y="613204"/>
            <a:ext cx="630015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bg1"/>
                </a:solidFill>
              </a:rPr>
              <a:t>Physicist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0DF01C-DC47-3B40-AA12-664246BB2D71}"/>
              </a:ext>
            </a:extLst>
          </p:cNvPr>
          <p:cNvCxnSpPr/>
          <p:nvPr/>
        </p:nvCxnSpPr>
        <p:spPr>
          <a:xfrm flipH="1">
            <a:off x="10645136" y="875539"/>
            <a:ext cx="301436" cy="1762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8F5546-FF4D-CE4A-A270-B84139B7FA7D}"/>
              </a:ext>
            </a:extLst>
          </p:cNvPr>
          <p:cNvCxnSpPr>
            <a:cxnSpLocks/>
          </p:cNvCxnSpPr>
          <p:nvPr/>
        </p:nvCxnSpPr>
        <p:spPr>
          <a:xfrm>
            <a:off x="9634215" y="868567"/>
            <a:ext cx="226576" cy="1832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0E2732A-7D32-4B4D-9A03-C53EB91A16E4}"/>
              </a:ext>
            </a:extLst>
          </p:cNvPr>
          <p:cNvSpPr/>
          <p:nvPr/>
        </p:nvSpPr>
        <p:spPr>
          <a:xfrm>
            <a:off x="8459854" y="1384655"/>
            <a:ext cx="2956608" cy="90496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F6434E-B70C-BC4C-A43B-A75AD8444EB1}"/>
              </a:ext>
            </a:extLst>
          </p:cNvPr>
          <p:cNvSpPr/>
          <p:nvPr/>
        </p:nvSpPr>
        <p:spPr>
          <a:xfrm>
            <a:off x="8543189" y="1524551"/>
            <a:ext cx="2804813" cy="60754"/>
          </a:xfrm>
          <a:prstGeom prst="rect">
            <a:avLst/>
          </a:prstGeom>
          <a:solidFill>
            <a:srgbClr val="FF66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4F34B8-BE8E-6D4F-99C7-22B59212972E}"/>
              </a:ext>
            </a:extLst>
          </p:cNvPr>
          <p:cNvSpPr/>
          <p:nvPr/>
        </p:nvSpPr>
        <p:spPr>
          <a:xfrm>
            <a:off x="8541365" y="1297340"/>
            <a:ext cx="2806637" cy="121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367882-D82A-F94A-8044-0FDEA4D9782D}"/>
              </a:ext>
            </a:extLst>
          </p:cNvPr>
          <p:cNvSpPr/>
          <p:nvPr/>
        </p:nvSpPr>
        <p:spPr>
          <a:xfrm>
            <a:off x="8791223" y="1269049"/>
            <a:ext cx="365231" cy="282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0AE69-02C0-424A-9CCE-08BFFED19F89}"/>
              </a:ext>
            </a:extLst>
          </p:cNvPr>
          <p:cNvSpPr/>
          <p:nvPr/>
        </p:nvSpPr>
        <p:spPr>
          <a:xfrm>
            <a:off x="9749064" y="1260160"/>
            <a:ext cx="365231" cy="282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0C47D-7C65-BE44-9B25-35400CAA1927}"/>
              </a:ext>
            </a:extLst>
          </p:cNvPr>
          <p:cNvSpPr/>
          <p:nvPr/>
        </p:nvSpPr>
        <p:spPr>
          <a:xfrm>
            <a:off x="10797817" y="1259210"/>
            <a:ext cx="365231" cy="282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C20F33-4928-594E-91B7-6A45F8FF3DDF}"/>
              </a:ext>
            </a:extLst>
          </p:cNvPr>
          <p:cNvSpPr/>
          <p:nvPr/>
        </p:nvSpPr>
        <p:spPr>
          <a:xfrm>
            <a:off x="8541365" y="1392886"/>
            <a:ext cx="2806637" cy="11244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2" name="Group 864">
            <a:extLst>
              <a:ext uri="{FF2B5EF4-FFF2-40B4-BE49-F238E27FC236}">
                <a16:creationId xmlns:a16="http://schemas.microsoft.com/office/drawing/2014/main" id="{20A68A76-D58E-434F-A5AF-CA665BD0F549}"/>
              </a:ext>
            </a:extLst>
          </p:cNvPr>
          <p:cNvGrpSpPr>
            <a:grpSpLocks/>
          </p:cNvGrpSpPr>
          <p:nvPr/>
        </p:nvGrpSpPr>
        <p:grpSpPr bwMode="auto">
          <a:xfrm>
            <a:off x="8053507" y="711377"/>
            <a:ext cx="2513025" cy="1042265"/>
            <a:chOff x="-646" y="1697"/>
            <a:chExt cx="3065" cy="1061"/>
          </a:xfrm>
        </p:grpSpPr>
        <p:grpSp>
          <p:nvGrpSpPr>
            <p:cNvPr id="51" name="Group 60">
              <a:extLst>
                <a:ext uri="{FF2B5EF4-FFF2-40B4-BE49-F238E27FC236}">
                  <a16:creationId xmlns:a16="http://schemas.microsoft.com/office/drawing/2014/main" id="{AABA7BDF-3A61-E748-9DCA-30E4048D5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46" y="1697"/>
              <a:ext cx="3065" cy="1061"/>
              <a:chOff x="967" y="3426"/>
              <a:chExt cx="3065" cy="1061"/>
            </a:xfrm>
          </p:grpSpPr>
          <p:sp>
            <p:nvSpPr>
              <p:cNvPr id="53" name="Line 55">
                <a:extLst>
                  <a:ext uri="{FF2B5EF4-FFF2-40B4-BE49-F238E27FC236}">
                    <a16:creationId xmlns:a16="http://schemas.microsoft.com/office/drawing/2014/main" id="{976C49D1-2D2B-304F-81B0-0CC6DCC11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8" y="3658"/>
                <a:ext cx="7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4" name="AutoShape 56">
                <a:extLst>
                  <a:ext uri="{FF2B5EF4-FFF2-40B4-BE49-F238E27FC236}">
                    <a16:creationId xmlns:a16="http://schemas.microsoft.com/office/drawing/2014/main" id="{875C945F-B7F4-344B-BC0A-84E2195FD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26" y="3496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5" name="Line 55">
                <a:extLst>
                  <a:ext uri="{FF2B5EF4-FFF2-40B4-BE49-F238E27FC236}">
                    <a16:creationId xmlns:a16="http://schemas.microsoft.com/office/drawing/2014/main" id="{E03A7A7D-466F-4A49-BCDC-CA1CC1E5A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8" y="3658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6" name="Line 55">
                <a:extLst>
                  <a:ext uri="{FF2B5EF4-FFF2-40B4-BE49-F238E27FC236}">
                    <a16:creationId xmlns:a16="http://schemas.microsoft.com/office/drawing/2014/main" id="{869CB39C-45E0-B94C-807E-3DE7526D0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" y="4159"/>
                <a:ext cx="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7" name="Line 55">
                <a:extLst>
                  <a:ext uri="{FF2B5EF4-FFF2-40B4-BE49-F238E27FC236}">
                    <a16:creationId xmlns:a16="http://schemas.microsoft.com/office/drawing/2014/main" id="{EB0BFACD-83FB-8D4A-AB38-4A83768CDB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6" y="4159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52" name="Freeform 863">
              <a:extLst>
                <a:ext uri="{FF2B5EF4-FFF2-40B4-BE49-F238E27FC236}">
                  <a16:creationId xmlns:a16="http://schemas.microsoft.com/office/drawing/2014/main" id="{677391A6-49B5-0646-A325-483FD409A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20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C7A2B-B0D8-0040-9CE1-1B7398966DB3}"/>
              </a:ext>
            </a:extLst>
          </p:cNvPr>
          <p:cNvSpPr/>
          <p:nvPr/>
        </p:nvSpPr>
        <p:spPr>
          <a:xfrm>
            <a:off x="8453623" y="2188630"/>
            <a:ext cx="2956608" cy="105103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6" name="Group 324">
            <a:extLst>
              <a:ext uri="{FF2B5EF4-FFF2-40B4-BE49-F238E27FC236}">
                <a16:creationId xmlns:a16="http://schemas.microsoft.com/office/drawing/2014/main" id="{CFD912E7-3BFC-5442-9145-249C6836967B}"/>
              </a:ext>
            </a:extLst>
          </p:cNvPr>
          <p:cNvGrpSpPr>
            <a:grpSpLocks/>
          </p:cNvGrpSpPr>
          <p:nvPr/>
        </p:nvGrpSpPr>
        <p:grpSpPr bwMode="auto">
          <a:xfrm>
            <a:off x="7949464" y="1595957"/>
            <a:ext cx="253352" cy="282914"/>
            <a:chOff x="2110" y="1699"/>
            <a:chExt cx="309" cy="288"/>
          </a:xfrm>
        </p:grpSpPr>
        <p:grpSp>
          <p:nvGrpSpPr>
            <p:cNvPr id="46" name="Group 126">
              <a:extLst>
                <a:ext uri="{FF2B5EF4-FFF2-40B4-BE49-F238E27FC236}">
                  <a16:creationId xmlns:a16="http://schemas.microsoft.com/office/drawing/2014/main" id="{FDDBDEE4-683C-C844-9A33-0856B599D5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0" y="1872"/>
              <a:ext cx="288" cy="115"/>
              <a:chOff x="1152" y="2160"/>
              <a:chExt cx="288" cy="115"/>
            </a:xfrm>
          </p:grpSpPr>
          <p:sp>
            <p:nvSpPr>
              <p:cNvPr id="48" name="Line 127">
                <a:extLst>
                  <a:ext uri="{FF2B5EF4-FFF2-40B4-BE49-F238E27FC236}">
                    <a16:creationId xmlns:a16="http://schemas.microsoft.com/office/drawing/2014/main" id="{AE4F0D07-0164-3843-BCED-256D14A85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9" name="Line 128">
                <a:extLst>
                  <a:ext uri="{FF2B5EF4-FFF2-40B4-BE49-F238E27FC236}">
                    <a16:creationId xmlns:a16="http://schemas.microsoft.com/office/drawing/2014/main" id="{D4C6D76E-1B30-434B-BE30-8575A3654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0" name="Line 129">
                <a:extLst>
                  <a:ext uri="{FF2B5EF4-FFF2-40B4-BE49-F238E27FC236}">
                    <a16:creationId xmlns:a16="http://schemas.microsoft.com/office/drawing/2014/main" id="{6CC13854-C597-C344-8CE6-036866D35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47" name="Freeform 323">
              <a:extLst>
                <a:ext uri="{FF2B5EF4-FFF2-40B4-BE49-F238E27FC236}">
                  <a16:creationId xmlns:a16="http://schemas.microsoft.com/office/drawing/2014/main" id="{23D57ED4-A206-E24A-8A3B-7884EB613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699"/>
              <a:ext cx="288" cy="173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0AABDE-32D6-E24E-931F-7B8E367628FA}"/>
              </a:ext>
            </a:extLst>
          </p:cNvPr>
          <p:cNvGrpSpPr/>
          <p:nvPr/>
        </p:nvGrpSpPr>
        <p:grpSpPr>
          <a:xfrm>
            <a:off x="8460641" y="1410422"/>
            <a:ext cx="2949497" cy="48809"/>
            <a:chOff x="1735494" y="2138844"/>
            <a:chExt cx="5372458" cy="191824"/>
          </a:xfrm>
        </p:grpSpPr>
        <p:grpSp>
          <p:nvGrpSpPr>
            <p:cNvPr id="28" name="Group 367">
              <a:extLst>
                <a:ext uri="{FF2B5EF4-FFF2-40B4-BE49-F238E27FC236}">
                  <a16:creationId xmlns:a16="http://schemas.microsoft.com/office/drawing/2014/main" id="{83ADDF37-3FFC-BA47-BB06-A4C14050C8C7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44" name="Freeform 244">
                <a:extLst>
                  <a:ext uri="{FF2B5EF4-FFF2-40B4-BE49-F238E27FC236}">
                    <a16:creationId xmlns:a16="http://schemas.microsoft.com/office/drawing/2014/main" id="{B870BA92-C9F3-4342-93D9-E62F3E2CC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5" name="Freeform 366">
                <a:extLst>
                  <a:ext uri="{FF2B5EF4-FFF2-40B4-BE49-F238E27FC236}">
                    <a16:creationId xmlns:a16="http://schemas.microsoft.com/office/drawing/2014/main" id="{4990C942-F186-E34E-9F57-DAB9B88B6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29" name="Group 367">
              <a:extLst>
                <a:ext uri="{FF2B5EF4-FFF2-40B4-BE49-F238E27FC236}">
                  <a16:creationId xmlns:a16="http://schemas.microsoft.com/office/drawing/2014/main" id="{C55BEE06-804E-0D4F-9C26-3CB22C2AF756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42" name="Freeform 244">
                <a:extLst>
                  <a:ext uri="{FF2B5EF4-FFF2-40B4-BE49-F238E27FC236}">
                    <a16:creationId xmlns:a16="http://schemas.microsoft.com/office/drawing/2014/main" id="{457B5F3E-FE8D-A54C-84D9-7F3CBAB27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3" name="Freeform 366">
                <a:extLst>
                  <a:ext uri="{FF2B5EF4-FFF2-40B4-BE49-F238E27FC236}">
                    <a16:creationId xmlns:a16="http://schemas.microsoft.com/office/drawing/2014/main" id="{6481C4F1-81D2-DF4B-A529-C6C097AE3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0" name="Group 367">
              <a:extLst>
                <a:ext uri="{FF2B5EF4-FFF2-40B4-BE49-F238E27FC236}">
                  <a16:creationId xmlns:a16="http://schemas.microsoft.com/office/drawing/2014/main" id="{BB4CC768-FE8B-0140-9F95-C1095F305A6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40" name="Freeform 244">
                <a:extLst>
                  <a:ext uri="{FF2B5EF4-FFF2-40B4-BE49-F238E27FC236}">
                    <a16:creationId xmlns:a16="http://schemas.microsoft.com/office/drawing/2014/main" id="{5CA8161C-13CC-EB47-AAD3-CEFD70143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1" name="Freeform 366">
                <a:extLst>
                  <a:ext uri="{FF2B5EF4-FFF2-40B4-BE49-F238E27FC236}">
                    <a16:creationId xmlns:a16="http://schemas.microsoft.com/office/drawing/2014/main" id="{257DAF17-538F-9546-BA18-DD260D0DD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1" name="Group 367">
              <a:extLst>
                <a:ext uri="{FF2B5EF4-FFF2-40B4-BE49-F238E27FC236}">
                  <a16:creationId xmlns:a16="http://schemas.microsoft.com/office/drawing/2014/main" id="{0FE00860-BA7C-F343-B61D-C9BDB07F76F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38" name="Freeform 244">
                <a:extLst>
                  <a:ext uri="{FF2B5EF4-FFF2-40B4-BE49-F238E27FC236}">
                    <a16:creationId xmlns:a16="http://schemas.microsoft.com/office/drawing/2014/main" id="{12D115C7-684A-DC48-B750-9EF167B48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39" name="Freeform 366">
                <a:extLst>
                  <a:ext uri="{FF2B5EF4-FFF2-40B4-BE49-F238E27FC236}">
                    <a16:creationId xmlns:a16="http://schemas.microsoft.com/office/drawing/2014/main" id="{53B48622-60D2-8249-82B8-2C4F32284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2" name="Group 367">
              <a:extLst>
                <a:ext uri="{FF2B5EF4-FFF2-40B4-BE49-F238E27FC236}">
                  <a16:creationId xmlns:a16="http://schemas.microsoft.com/office/drawing/2014/main" id="{FC4BA140-AE05-034A-A597-5994B674697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36" name="Freeform 244">
                <a:extLst>
                  <a:ext uri="{FF2B5EF4-FFF2-40B4-BE49-F238E27FC236}">
                    <a16:creationId xmlns:a16="http://schemas.microsoft.com/office/drawing/2014/main" id="{5E7B71E1-5E58-9649-8246-F152B4609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37" name="Freeform 366">
                <a:extLst>
                  <a:ext uri="{FF2B5EF4-FFF2-40B4-BE49-F238E27FC236}">
                    <a16:creationId xmlns:a16="http://schemas.microsoft.com/office/drawing/2014/main" id="{920AF590-B96A-2348-83B4-93A1F0492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3" name="Group 367">
              <a:extLst>
                <a:ext uri="{FF2B5EF4-FFF2-40B4-BE49-F238E27FC236}">
                  <a16:creationId xmlns:a16="http://schemas.microsoft.com/office/drawing/2014/main" id="{B1F0C784-7587-4543-B84E-E89421F47A5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558677" y="1781393"/>
              <a:ext cx="184150" cy="914400"/>
              <a:chOff x="691" y="3197"/>
              <a:chExt cx="116" cy="576"/>
            </a:xfrm>
          </p:grpSpPr>
          <p:sp>
            <p:nvSpPr>
              <p:cNvPr id="34" name="Freeform 244">
                <a:extLst>
                  <a:ext uri="{FF2B5EF4-FFF2-40B4-BE49-F238E27FC236}">
                    <a16:creationId xmlns:a16="http://schemas.microsoft.com/office/drawing/2014/main" id="{96641791-C99E-124B-B27E-2BC03249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35" name="Freeform 366">
                <a:extLst>
                  <a:ext uri="{FF2B5EF4-FFF2-40B4-BE49-F238E27FC236}">
                    <a16:creationId xmlns:a16="http://schemas.microsoft.com/office/drawing/2014/main" id="{96468F82-8F8F-F148-A66D-63171FEAA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A5A893C-5666-9443-8EAA-98564ED7FFCF}"/>
              </a:ext>
            </a:extLst>
          </p:cNvPr>
          <p:cNvGrpSpPr/>
          <p:nvPr/>
        </p:nvGrpSpPr>
        <p:grpSpPr>
          <a:xfrm>
            <a:off x="1091301" y="820565"/>
            <a:ext cx="2387482" cy="1396002"/>
            <a:chOff x="530481" y="480377"/>
            <a:chExt cx="4727319" cy="245177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5AB40EC-8CCF-B247-8589-E78F97DCA443}"/>
                </a:ext>
              </a:extLst>
            </p:cNvPr>
            <p:cNvGrpSpPr/>
            <p:nvPr/>
          </p:nvGrpSpPr>
          <p:grpSpPr>
            <a:xfrm>
              <a:off x="530481" y="1478161"/>
              <a:ext cx="4727319" cy="1453994"/>
              <a:chOff x="720981" y="1878211"/>
              <a:chExt cx="2386941" cy="1453994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E375BBC-35B9-874B-96A9-529F86A7CBED}"/>
                  </a:ext>
                </a:extLst>
              </p:cNvPr>
              <p:cNvSpPr/>
              <p:nvPr/>
            </p:nvSpPr>
            <p:spPr>
              <a:xfrm>
                <a:off x="720981" y="1878211"/>
                <a:ext cx="2386941" cy="13656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CFC214C-0B75-FE4C-B22F-22B7AE26EC70}"/>
                  </a:ext>
                </a:extLst>
              </p:cNvPr>
              <p:cNvSpPr/>
              <p:nvPr/>
            </p:nvSpPr>
            <p:spPr>
              <a:xfrm>
                <a:off x="720981" y="3224205"/>
                <a:ext cx="2386941" cy="108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5CF921F-7537-4D41-A8B3-808586AC6FC2}"/>
                </a:ext>
              </a:extLst>
            </p:cNvPr>
            <p:cNvGrpSpPr/>
            <p:nvPr/>
          </p:nvGrpSpPr>
          <p:grpSpPr>
            <a:xfrm>
              <a:off x="991320" y="1478161"/>
              <a:ext cx="1470102" cy="201817"/>
              <a:chOff x="1181820" y="1878211"/>
              <a:chExt cx="1470102" cy="201817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9DFF368-5D4B-F746-8E28-49BD97298779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49DA0D7-6C1C-7144-937A-9B485CD534DD}"/>
                  </a:ext>
                </a:extLst>
              </p:cNvPr>
              <p:cNvSpPr/>
              <p:nvPr/>
            </p:nvSpPr>
            <p:spPr>
              <a:xfrm>
                <a:off x="1313526" y="2006861"/>
                <a:ext cx="1201850" cy="582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4E47B5C-D8E7-3E4D-95E2-3111F4BBBC7B}"/>
                  </a:ext>
                </a:extLst>
              </p:cNvPr>
              <p:cNvSpPr/>
              <p:nvPr/>
            </p:nvSpPr>
            <p:spPr>
              <a:xfrm>
                <a:off x="1181820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0CE473E-401E-1A4E-B68D-130F455FB05D}"/>
                  </a:ext>
                </a:extLst>
              </p:cNvPr>
              <p:cNvSpPr/>
              <p:nvPr/>
            </p:nvSpPr>
            <p:spPr>
              <a:xfrm>
                <a:off x="2566669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84CC89F-74A4-A843-85D1-126432B3A38D}"/>
                </a:ext>
              </a:extLst>
            </p:cNvPr>
            <p:cNvSpPr txBox="1"/>
            <p:nvPr/>
          </p:nvSpPr>
          <p:spPr>
            <a:xfrm>
              <a:off x="1272637" y="480377"/>
              <a:ext cx="3558707" cy="5373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ln w="0"/>
                  <a:solidFill>
                    <a:srgbClr val="FF0000"/>
                  </a:solidFill>
                </a:rPr>
                <a:t>No gain area ~ 50 um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48E149C-C695-044D-B396-BF73F9DACFDC}"/>
                </a:ext>
              </a:extLst>
            </p:cNvPr>
            <p:cNvGrpSpPr/>
            <p:nvPr/>
          </p:nvGrpSpPr>
          <p:grpSpPr>
            <a:xfrm>
              <a:off x="3359011" y="1479268"/>
              <a:ext cx="1470102" cy="201817"/>
              <a:chOff x="1181820" y="1878211"/>
              <a:chExt cx="1470102" cy="201817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7A5A710-5114-CB4E-A707-A0AB8E8CC947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7CB55C3-49BC-0741-AF2A-22BE3CFC16D6}"/>
                  </a:ext>
                </a:extLst>
              </p:cNvPr>
              <p:cNvSpPr/>
              <p:nvPr/>
            </p:nvSpPr>
            <p:spPr>
              <a:xfrm>
                <a:off x="1319813" y="2006861"/>
                <a:ext cx="1201850" cy="582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C217BC9-BCB1-E349-8465-12038FF15977}"/>
                  </a:ext>
                </a:extLst>
              </p:cNvPr>
              <p:cNvSpPr/>
              <p:nvPr/>
            </p:nvSpPr>
            <p:spPr>
              <a:xfrm>
                <a:off x="1181820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CE6C841E-D0F8-264B-B8EB-D23598FE73F2}"/>
                  </a:ext>
                </a:extLst>
              </p:cNvPr>
              <p:cNvSpPr/>
              <p:nvPr/>
            </p:nvSpPr>
            <p:spPr>
              <a:xfrm>
                <a:off x="2566669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3C6B12C-77B8-4B4A-8CE6-572F042CAB87}"/>
                </a:ext>
              </a:extLst>
            </p:cNvPr>
            <p:cNvSpPr/>
            <p:nvPr/>
          </p:nvSpPr>
          <p:spPr>
            <a:xfrm>
              <a:off x="2839404" y="1478161"/>
              <a:ext cx="106127" cy="642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E99D4C2-7E91-6347-9C18-42D73D5B8F9C}"/>
                </a:ext>
              </a:extLst>
            </p:cNvPr>
            <p:cNvCxnSpPr>
              <a:cxnSpLocks/>
            </p:cNvCxnSpPr>
            <p:nvPr/>
          </p:nvCxnSpPr>
          <p:spPr>
            <a:xfrm>
              <a:off x="2126711" y="1423072"/>
              <a:ext cx="151478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37D9E08-878A-8946-84C1-96253B2BFEF0}"/>
              </a:ext>
            </a:extLst>
          </p:cNvPr>
          <p:cNvGrpSpPr/>
          <p:nvPr/>
        </p:nvGrpSpPr>
        <p:grpSpPr>
          <a:xfrm>
            <a:off x="4725537" y="1384655"/>
            <a:ext cx="2389149" cy="829192"/>
            <a:chOff x="311505" y="1475858"/>
            <a:chExt cx="4730619" cy="145629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8671D9B-3A52-5848-A7D1-8B9B63451670}"/>
                </a:ext>
              </a:extLst>
            </p:cNvPr>
            <p:cNvGrpSpPr/>
            <p:nvPr/>
          </p:nvGrpSpPr>
          <p:grpSpPr>
            <a:xfrm>
              <a:off x="311505" y="1478161"/>
              <a:ext cx="4730619" cy="1453994"/>
              <a:chOff x="610415" y="1878211"/>
              <a:chExt cx="2388607" cy="1453994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F7D2263-95D8-1545-BC15-848BC3DB5AFD}"/>
                  </a:ext>
                </a:extLst>
              </p:cNvPr>
              <p:cNvSpPr/>
              <p:nvPr/>
            </p:nvSpPr>
            <p:spPr>
              <a:xfrm>
                <a:off x="612081" y="1878211"/>
                <a:ext cx="2386941" cy="13656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B9ECDDC-F0E7-AB44-87D8-92B19E43283D}"/>
                  </a:ext>
                </a:extLst>
              </p:cNvPr>
              <p:cNvSpPr/>
              <p:nvPr/>
            </p:nvSpPr>
            <p:spPr>
              <a:xfrm>
                <a:off x="610415" y="3224205"/>
                <a:ext cx="2386941" cy="108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B88478-61F6-0E4E-9282-7CA32E76D601}"/>
                </a:ext>
              </a:extLst>
            </p:cNvPr>
            <p:cNvGrpSpPr/>
            <p:nvPr/>
          </p:nvGrpSpPr>
          <p:grpSpPr>
            <a:xfrm>
              <a:off x="991308" y="1478161"/>
              <a:ext cx="1496525" cy="163161"/>
              <a:chOff x="1181808" y="1878211"/>
              <a:chExt cx="1496525" cy="163161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0973838-E514-EA4C-A8B3-14B590CFA3AB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3DA7B0C-C105-104E-81D4-9F9C2BAEDA2F}"/>
                  </a:ext>
                </a:extLst>
              </p:cNvPr>
              <p:cNvSpPr/>
              <p:nvPr/>
            </p:nvSpPr>
            <p:spPr>
              <a:xfrm>
                <a:off x="1181808" y="1995652"/>
                <a:ext cx="1496525" cy="4572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96D2C6E-4999-BC45-9179-4C4A05616090}"/>
                </a:ext>
              </a:extLst>
            </p:cNvPr>
            <p:cNvGrpSpPr/>
            <p:nvPr/>
          </p:nvGrpSpPr>
          <p:grpSpPr>
            <a:xfrm>
              <a:off x="2738374" y="1475858"/>
              <a:ext cx="1479141" cy="165464"/>
              <a:chOff x="561183" y="1874801"/>
              <a:chExt cx="1479141" cy="165464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565C063-D62C-F648-9E2A-35FA380F9857}"/>
                  </a:ext>
                </a:extLst>
              </p:cNvPr>
              <p:cNvSpPr/>
              <p:nvPr/>
            </p:nvSpPr>
            <p:spPr>
              <a:xfrm>
                <a:off x="586730" y="187480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4315524-AA6C-0649-A37C-3C55F8F1CF6F}"/>
                  </a:ext>
                </a:extLst>
              </p:cNvPr>
              <p:cNvSpPr/>
              <p:nvPr/>
            </p:nvSpPr>
            <p:spPr>
              <a:xfrm>
                <a:off x="561183" y="1994545"/>
                <a:ext cx="1479138" cy="4572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A12D127-9805-6F4B-B04D-E939170D29CD}"/>
                </a:ext>
              </a:extLst>
            </p:cNvPr>
            <p:cNvCxnSpPr/>
            <p:nvPr/>
          </p:nvCxnSpPr>
          <p:spPr>
            <a:xfrm>
              <a:off x="2420766" y="1685874"/>
              <a:ext cx="3622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rapezoid 71">
            <a:extLst>
              <a:ext uri="{FF2B5EF4-FFF2-40B4-BE49-F238E27FC236}">
                <a16:creationId xmlns:a16="http://schemas.microsoft.com/office/drawing/2014/main" id="{5828E6D0-AF0C-7443-AF47-F06AFDDE0C9C}"/>
              </a:ext>
            </a:extLst>
          </p:cNvPr>
          <p:cNvSpPr/>
          <p:nvPr/>
        </p:nvSpPr>
        <p:spPr>
          <a:xfrm rot="10800000">
            <a:off x="5818836" y="1384655"/>
            <a:ext cx="132365" cy="88876"/>
          </a:xfrm>
          <a:prstGeom prst="trapezoid">
            <a:avLst>
              <a:gd name="adj" fmla="val 9731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3" name="Trapezoid 72">
            <a:extLst>
              <a:ext uri="{FF2B5EF4-FFF2-40B4-BE49-F238E27FC236}">
                <a16:creationId xmlns:a16="http://schemas.microsoft.com/office/drawing/2014/main" id="{95831E74-670E-5A47-B9A3-C2645EBCA92A}"/>
              </a:ext>
            </a:extLst>
          </p:cNvPr>
          <p:cNvSpPr/>
          <p:nvPr/>
        </p:nvSpPr>
        <p:spPr>
          <a:xfrm rot="10800000">
            <a:off x="6696551" y="1384655"/>
            <a:ext cx="132365" cy="88876"/>
          </a:xfrm>
          <a:prstGeom prst="trapezoid">
            <a:avLst>
              <a:gd name="adj" fmla="val 9731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4" name="Trapezoid 73">
            <a:extLst>
              <a:ext uri="{FF2B5EF4-FFF2-40B4-BE49-F238E27FC236}">
                <a16:creationId xmlns:a16="http://schemas.microsoft.com/office/drawing/2014/main" id="{7E47CCCE-C894-CA4B-B3D7-CCA744B9998E}"/>
              </a:ext>
            </a:extLst>
          </p:cNvPr>
          <p:cNvSpPr/>
          <p:nvPr/>
        </p:nvSpPr>
        <p:spPr>
          <a:xfrm rot="10800000">
            <a:off x="4936499" y="1384655"/>
            <a:ext cx="132365" cy="88876"/>
          </a:xfrm>
          <a:prstGeom prst="trapezoid">
            <a:avLst>
              <a:gd name="adj" fmla="val 9731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F8F3E5-DCAD-9545-8203-E41FF2E55D3D}"/>
              </a:ext>
            </a:extLst>
          </p:cNvPr>
          <p:cNvSpPr txBox="1"/>
          <p:nvPr/>
        </p:nvSpPr>
        <p:spPr>
          <a:xfrm>
            <a:off x="1472924" y="2379817"/>
            <a:ext cx="8848897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JTE + p-stop design                                                   Trench-isolated  design                                                            AC-LGAD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66F83A-D75A-7F47-BED9-DC4A0C39AFD9}"/>
              </a:ext>
            </a:extLst>
          </p:cNvPr>
          <p:cNvCxnSpPr>
            <a:cxnSpLocks/>
          </p:cNvCxnSpPr>
          <p:nvPr/>
        </p:nvCxnSpPr>
        <p:spPr>
          <a:xfrm>
            <a:off x="5860375" y="1125728"/>
            <a:ext cx="15868" cy="178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Arc 59">
            <a:extLst>
              <a:ext uri="{FF2B5EF4-FFF2-40B4-BE49-F238E27FC236}">
                <a16:creationId xmlns:a16="http://schemas.microsoft.com/office/drawing/2014/main" id="{6EA7A996-AC00-0B4A-9697-E2E73571BA36}"/>
              </a:ext>
            </a:extLst>
          </p:cNvPr>
          <p:cNvSpPr/>
          <p:nvPr/>
        </p:nvSpPr>
        <p:spPr>
          <a:xfrm>
            <a:off x="1866084" y="1507429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6EA4A195-3388-B04B-8FF5-742A63E3F5F3}"/>
              </a:ext>
            </a:extLst>
          </p:cNvPr>
          <p:cNvSpPr/>
          <p:nvPr/>
        </p:nvSpPr>
        <p:spPr>
          <a:xfrm>
            <a:off x="2359253" y="1507429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B0A854B0-655F-AF47-9C29-1FD005D1DA34}"/>
              </a:ext>
            </a:extLst>
          </p:cNvPr>
          <p:cNvSpPr/>
          <p:nvPr/>
        </p:nvSpPr>
        <p:spPr>
          <a:xfrm flipH="1">
            <a:off x="2351571" y="1497854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5E90F86-1285-E842-9E81-275B807CE827}"/>
              </a:ext>
            </a:extLst>
          </p:cNvPr>
          <p:cNvSpPr/>
          <p:nvPr/>
        </p:nvSpPr>
        <p:spPr>
          <a:xfrm flipH="1">
            <a:off x="1862879" y="1507429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7A442505-EA17-0F42-AD60-E7FC7DF3C4DB}"/>
              </a:ext>
            </a:extLst>
          </p:cNvPr>
          <p:cNvSpPr/>
          <p:nvPr/>
        </p:nvSpPr>
        <p:spPr>
          <a:xfrm>
            <a:off x="2411295" y="1509122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F163844D-2DEA-4045-992B-E6A462F575A1}"/>
              </a:ext>
            </a:extLst>
          </p:cNvPr>
          <p:cNvSpPr/>
          <p:nvPr/>
        </p:nvSpPr>
        <p:spPr>
          <a:xfrm>
            <a:off x="1914436" y="1519067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0683ED0B-BAB2-B54C-8D18-3C5CBEFED353}"/>
              </a:ext>
            </a:extLst>
          </p:cNvPr>
          <p:cNvSpPr/>
          <p:nvPr/>
        </p:nvSpPr>
        <p:spPr>
          <a:xfrm flipH="1">
            <a:off x="1925153" y="1509122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1EAB74C7-B94A-B249-8166-3797555E56B8}"/>
              </a:ext>
            </a:extLst>
          </p:cNvPr>
          <p:cNvSpPr/>
          <p:nvPr/>
        </p:nvSpPr>
        <p:spPr>
          <a:xfrm flipH="1">
            <a:off x="2411295" y="1509469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70DE9531-C098-3140-AD58-F83D44811CE4}"/>
              </a:ext>
            </a:extLst>
          </p:cNvPr>
          <p:cNvSpPr/>
          <p:nvPr/>
        </p:nvSpPr>
        <p:spPr>
          <a:xfrm>
            <a:off x="5680680" y="1460638"/>
            <a:ext cx="217772" cy="1453779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3C1B2695-B6D3-AA4F-9329-2A2860E1C329}"/>
              </a:ext>
            </a:extLst>
          </p:cNvPr>
          <p:cNvSpPr/>
          <p:nvPr/>
        </p:nvSpPr>
        <p:spPr>
          <a:xfrm flipH="1">
            <a:off x="5887781" y="1453499"/>
            <a:ext cx="171022" cy="1453779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440B1C44-5D64-7040-B38D-34416B1E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08" b="7953"/>
          <a:stretch/>
        </p:blipFill>
        <p:spPr>
          <a:xfrm>
            <a:off x="4850542" y="5156839"/>
            <a:ext cx="1988667" cy="1447353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F2D91E21-D816-0843-88A3-563607B2EE88}"/>
              </a:ext>
            </a:extLst>
          </p:cNvPr>
          <p:cNvSpPr txBox="1"/>
          <p:nvPr/>
        </p:nvSpPr>
        <p:spPr>
          <a:xfrm>
            <a:off x="741154" y="2725409"/>
            <a:ext cx="3093844" cy="258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”First generation” UFSD</a:t>
            </a:r>
            <a:endParaRPr lang="en-US" sz="1400" b="1" dirty="0"/>
          </a:p>
          <a:p>
            <a:pPr>
              <a:lnSpc>
                <a:spcPct val="130000"/>
              </a:lnSpc>
            </a:pPr>
            <a:r>
              <a:rPr lang="en-US" sz="1400" b="1" dirty="0"/>
              <a:t>CMS &amp;&amp; ATLAS choice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Single pad readout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Not 100% fill factor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Very well tested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High Occupancy OK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Rate ~ 50-100 MHz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Rad hardness ~ 2-3E15 n/cm2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8F7F294-598E-8B46-81D4-F38B6E075C45}"/>
              </a:ext>
            </a:extLst>
          </p:cNvPr>
          <p:cNvSpPr txBox="1"/>
          <p:nvPr/>
        </p:nvSpPr>
        <p:spPr>
          <a:xfrm>
            <a:off x="4320093" y="2745417"/>
            <a:ext cx="3833610" cy="2862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UFSD evolution: use trenches</a:t>
            </a: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Single pad readout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Almost 100% fill factor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Temporal resolution (50 </a:t>
            </a:r>
            <a:r>
              <a:rPr lang="en-US" sz="1400" b="1" dirty="0">
                <a:latin typeface="Symbol" pitchFamily="2" charset="2"/>
              </a:rPr>
              <a:t>m</a:t>
            </a:r>
            <a:r>
              <a:rPr lang="en-US" sz="1400" b="1" dirty="0"/>
              <a:t>m) : 35-40 </a:t>
            </a:r>
            <a:r>
              <a:rPr lang="en-US" sz="1400" b="1" dirty="0" err="1"/>
              <a:t>ps</a:t>
            </a: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High Occupancy OK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Rate ~ 50-100 MHz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Rad hardness: to be studied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DFFBDA-96F1-1A47-9AD8-ED0B75413156}"/>
              </a:ext>
            </a:extLst>
          </p:cNvPr>
          <p:cNvSpPr txBox="1"/>
          <p:nvPr/>
        </p:nvSpPr>
        <p:spPr>
          <a:xfrm>
            <a:off x="4864934" y="850884"/>
            <a:ext cx="1710725" cy="3059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n w="0"/>
                <a:solidFill>
                  <a:srgbClr val="FF0000"/>
                </a:solidFill>
              </a:rPr>
              <a:t>No gain area ~ 5 um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3D7C041-016F-FD45-AAF2-52AA5F4E399D}"/>
              </a:ext>
            </a:extLst>
          </p:cNvPr>
          <p:cNvCxnSpPr>
            <a:cxnSpLocks/>
          </p:cNvCxnSpPr>
          <p:nvPr/>
        </p:nvCxnSpPr>
        <p:spPr>
          <a:xfrm>
            <a:off x="2264203" y="1101760"/>
            <a:ext cx="15868" cy="178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5CCCEEC-FB9F-7548-8C93-EF737B8C25B6}"/>
              </a:ext>
            </a:extLst>
          </p:cNvPr>
          <p:cNvSpPr txBox="1"/>
          <p:nvPr/>
        </p:nvSpPr>
        <p:spPr>
          <a:xfrm>
            <a:off x="8216816" y="2775934"/>
            <a:ext cx="4104598" cy="314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RSD evolution: resistive readout</a:t>
            </a: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Distributed readout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100% fill factor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Excellent position resolution ~ 5 </a:t>
            </a:r>
            <a:r>
              <a:rPr lang="en-US" sz="1400" b="1" dirty="0">
                <a:latin typeface="Symbol" pitchFamily="2" charset="2"/>
              </a:rPr>
              <a:t>m</a:t>
            </a:r>
            <a:r>
              <a:rPr lang="en-US" sz="1400" b="1" dirty="0"/>
              <a:t>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Temporal resolution (50 </a:t>
            </a:r>
            <a:r>
              <a:rPr lang="en-US" sz="1400" b="1" dirty="0">
                <a:latin typeface="Symbol" pitchFamily="2" charset="2"/>
              </a:rPr>
              <a:t>m</a:t>
            </a:r>
            <a:r>
              <a:rPr lang="en-US" sz="1400" b="1" dirty="0"/>
              <a:t>m) : 35-40 </a:t>
            </a:r>
            <a:r>
              <a:rPr lang="en-US" sz="1400" b="1" dirty="0" err="1"/>
              <a:t>ps</a:t>
            </a: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Rate ~ 10-50 MHz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Rad hardness: to be studied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969803D-9C52-8C4D-851A-F35169A2BD16}"/>
              </a:ext>
            </a:extLst>
          </p:cNvPr>
          <p:cNvGrpSpPr/>
          <p:nvPr/>
        </p:nvGrpSpPr>
        <p:grpSpPr>
          <a:xfrm>
            <a:off x="1127583" y="5307526"/>
            <a:ext cx="1930865" cy="1479629"/>
            <a:chOff x="7643047" y="2658024"/>
            <a:chExt cx="4646829" cy="4100573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C071990-8142-E247-822B-0CD49B0C2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3" t="9895" r="21935"/>
            <a:stretch/>
          </p:blipFill>
          <p:spPr>
            <a:xfrm rot="10800000">
              <a:off x="7643047" y="2658024"/>
              <a:ext cx="4548953" cy="4100573"/>
            </a:xfrm>
            <a:prstGeom prst="rect">
              <a:avLst/>
            </a:prstGeom>
          </p:spPr>
        </p:pic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6A7C8D4-ED3D-2D47-9ED1-3DC2721DD543}"/>
                </a:ext>
              </a:extLst>
            </p:cNvPr>
            <p:cNvSpPr/>
            <p:nvPr/>
          </p:nvSpPr>
          <p:spPr>
            <a:xfrm>
              <a:off x="10009091" y="5811039"/>
              <a:ext cx="2226016" cy="881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HPK2  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16x16 array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CECA528-B641-EE47-9734-A5B5A946F167}"/>
                </a:ext>
              </a:extLst>
            </p:cNvPr>
            <p:cNvCxnSpPr>
              <a:cxnSpLocks/>
            </p:cNvCxnSpPr>
            <p:nvPr/>
          </p:nvCxnSpPr>
          <p:spPr>
            <a:xfrm>
              <a:off x="9911443" y="2884146"/>
              <a:ext cx="2139043" cy="186746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BD363AA-30FE-4840-BD55-A060A5945EB4}"/>
                </a:ext>
              </a:extLst>
            </p:cNvPr>
            <p:cNvSpPr/>
            <p:nvPr/>
          </p:nvSpPr>
          <p:spPr>
            <a:xfrm rot="2520888">
              <a:off x="10063860" y="3441306"/>
              <a:ext cx="2226016" cy="50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2.1 cm</a:t>
              </a:r>
            </a:p>
          </p:txBody>
        </p:sp>
      </p:grpSp>
      <p:pic>
        <p:nvPicPr>
          <p:cNvPr id="120" name="Immagine 10" descr="Immagine che contiene sedendo, nero, monitor, computer&#10;&#10;Descrizione generata automaticamente">
            <a:extLst>
              <a:ext uri="{FF2B5EF4-FFF2-40B4-BE49-F238E27FC236}">
                <a16:creationId xmlns:a16="http://schemas.microsoft.com/office/drawing/2014/main" id="{2E5063AF-8BF9-8543-8DAA-24A4A34220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0758" y="5168173"/>
            <a:ext cx="2311204" cy="15857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550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33C51-4162-8046-8B8D-5CFCF42E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0ED47F-54E0-EC41-AC03-1206143B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main formulas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9CA48-E06C-944E-9591-E827D7665948}"/>
              </a:ext>
            </a:extLst>
          </p:cNvPr>
          <p:cNvSpPr txBox="1"/>
          <p:nvPr/>
        </p:nvSpPr>
        <p:spPr>
          <a:xfrm>
            <a:off x="1916216" y="2557643"/>
            <a:ext cx="65" cy="9085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endParaRPr lang="en-US" sz="2400" i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30000"/>
              </a:lnSpc>
            </a:pP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28649-F7EA-F243-A982-ACB80008CD14}"/>
                  </a:ext>
                </a:extLst>
              </p:cNvPr>
              <p:cNvSpPr txBox="1"/>
              <p:nvPr/>
            </p:nvSpPr>
            <p:spPr>
              <a:xfrm>
                <a:off x="1916216" y="1163792"/>
                <a:ext cx="8365569" cy="393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RSD signals are therefore controlled by two equations: 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signal sharing among pads </a:t>
                </a:r>
              </a:p>
              <a:p>
                <a:pPr lvl="1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𝒍𝒏</m:t>
                                  </m:r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𝒍𝒏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b="1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signal delay 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𝑻𝒓𝒖𝒆</m:t>
                          </m:r>
                        </m:sup>
                      </m:sSub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𝑴𝒆𝒂𝒔</m:t>
                          </m:r>
                        </m:sup>
                      </m:sSub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𝑴𝒆𝒕𝒂𝒍</m:t>
                                  </m:r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𝒑𝒊𝒕𝒄𝒉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28649-F7EA-F243-A982-ACB80008C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216" y="1163792"/>
                <a:ext cx="8365569" cy="393268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FF383B-0146-424A-9338-F4BD1BA876A9}"/>
                  </a:ext>
                </a:extLst>
              </p:cNvPr>
              <p:cNvSpPr txBox="1"/>
              <p:nvPr/>
            </p:nvSpPr>
            <p:spPr>
              <a:xfrm>
                <a:off x="1797505" y="5607336"/>
                <a:ext cx="6804876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800000"/>
                    </a:solidFill>
                  </a:rPr>
                  <a:t> </a:t>
                </a:r>
                <a:r>
                  <a:rPr lang="en-US" dirty="0"/>
                  <a:t>is wafer-specific (n+ resistivity, dielectric thickness)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FF383B-0146-424A-9338-F4BD1BA87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505" y="5607336"/>
                <a:ext cx="6804876" cy="413511"/>
              </a:xfrm>
              <a:prstGeom prst="rect">
                <a:avLst/>
              </a:prstGeom>
              <a:blipFill>
                <a:blip r:embed="rId3"/>
                <a:stretch>
                  <a:fillRect l="-746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32506-0525-D749-8E30-930D5286C9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216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B0F3D-C94E-214E-8D38-2A1A6DB6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26E0E-F5E1-D247-8FA4-168BDD571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A4E45-27D4-1D43-8862-A21B782E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Discretized Positioning Circuit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1C9BD1-312F-4D46-B199-A9E53053D025}"/>
              </a:ext>
            </a:extLst>
          </p:cNvPr>
          <p:cNvSpPr txBox="1"/>
          <p:nvPr/>
        </p:nvSpPr>
        <p:spPr>
          <a:xfrm>
            <a:off x="848208" y="978993"/>
            <a:ext cx="10328658" cy="22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readout of  an arrays of </a:t>
            </a:r>
            <a:r>
              <a:rPr lang="en-US" dirty="0" err="1"/>
              <a:t>SiPMs</a:t>
            </a:r>
            <a:r>
              <a:rPr lang="en-US" dirty="0"/>
              <a:t> in PET detectors is often performed by connecting them in a matrix of resistors and/or capacitors and measuring the signals at the 4 corners.</a:t>
            </a:r>
          </a:p>
          <a:p>
            <a:pPr>
              <a:lnSpc>
                <a:spcPct val="130000"/>
              </a:lnSpc>
            </a:pPr>
            <a:r>
              <a:rPr lang="en-US" dirty="0"/>
              <a:t>This technique, called Discretized Positioning Circuit (DCP), is used to reduce the number of readout channel </a:t>
            </a:r>
          </a:p>
          <a:p>
            <a:pPr>
              <a:lnSpc>
                <a:spcPct val="130000"/>
              </a:lnSpc>
            </a:pPr>
            <a:r>
              <a:rPr lang="en-US" b="1" dirty="0"/>
              <a:t>DPC uses the charge imbalance between the two  opposite sides of a square to determine the hit position.  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E4E6272-0108-F74E-A682-9CBD6C9F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9" y="3666878"/>
            <a:ext cx="2372433" cy="262666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D3C3B0AD-8068-AB42-B10F-DA97AF92A5C2}"/>
              </a:ext>
            </a:extLst>
          </p:cNvPr>
          <p:cNvSpPr/>
          <p:nvPr/>
        </p:nvSpPr>
        <p:spPr>
          <a:xfrm>
            <a:off x="834278" y="6405806"/>
            <a:ext cx="39212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Times" pitchFamily="2" charset="0"/>
              </a:rPr>
              <a:t>IEEE TRANSACTIONS ON NUCLEAR SCIENCE, VOL. 64, NO. 2, FEBRUARY 2017 </a:t>
            </a:r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BE41794-70CF-5A47-8F1E-2F62A99D943F}"/>
              </a:ext>
            </a:extLst>
          </p:cNvPr>
          <p:cNvSpPr txBox="1"/>
          <p:nvPr/>
        </p:nvSpPr>
        <p:spPr>
          <a:xfrm>
            <a:off x="971119" y="3242916"/>
            <a:ext cx="3194874" cy="4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64 </a:t>
            </a:r>
            <a:r>
              <a:rPr lang="en-US" b="1" dirty="0" err="1"/>
              <a:t>SiPM</a:t>
            </a:r>
            <a:r>
              <a:rPr lang="en-US" b="1" dirty="0"/>
              <a:t> read out by 4 pads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7954FB-315D-5D4E-A6BB-50C9471DDA1E}"/>
                  </a:ext>
                </a:extLst>
              </p:cNvPr>
              <p:cNvSpPr txBox="1"/>
              <p:nvPr/>
            </p:nvSpPr>
            <p:spPr>
              <a:xfrm>
                <a:off x="5992339" y="3868946"/>
                <a:ext cx="4047134" cy="737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7954FB-315D-5D4E-A6BB-50C9471DD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339" y="3868946"/>
                <a:ext cx="4047134" cy="737189"/>
              </a:xfrm>
              <a:prstGeom prst="rect">
                <a:avLst/>
              </a:prstGeom>
              <a:blipFill>
                <a:blip r:embed="rId3"/>
                <a:stretch>
                  <a:fillRect l="-313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263F374-5DE9-9E41-BC32-F619A0728794}"/>
              </a:ext>
            </a:extLst>
          </p:cNvPr>
          <p:cNvGrpSpPr/>
          <p:nvPr/>
        </p:nvGrpSpPr>
        <p:grpSpPr>
          <a:xfrm>
            <a:off x="3846675" y="4237541"/>
            <a:ext cx="1037909" cy="1135606"/>
            <a:chOff x="9200102" y="2097007"/>
            <a:chExt cx="1037909" cy="1135606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D6C98CC-5824-EA40-9714-48BFF3473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6376" y="2847615"/>
              <a:ext cx="681635" cy="92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02B3838A-E2B7-224E-B1E6-A8591CDFA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6376" y="2249185"/>
              <a:ext cx="0" cy="6336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D77961E-ACA6-BF41-9903-35FCFB25B036}"/>
                </a:ext>
              </a:extLst>
            </p:cNvPr>
            <p:cNvSpPr txBox="1"/>
            <p:nvPr/>
          </p:nvSpPr>
          <p:spPr>
            <a:xfrm>
              <a:off x="9897193" y="2819871"/>
              <a:ext cx="314510" cy="41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x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47704F8-3E74-4744-AFC6-FDA877BBCE16}"/>
                </a:ext>
              </a:extLst>
            </p:cNvPr>
            <p:cNvSpPr txBox="1"/>
            <p:nvPr/>
          </p:nvSpPr>
          <p:spPr>
            <a:xfrm>
              <a:off x="9200102" y="2097007"/>
              <a:ext cx="319318" cy="41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y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65B82FD-17EC-1547-A3CF-1B184C5863D9}"/>
              </a:ext>
            </a:extLst>
          </p:cNvPr>
          <p:cNvSpPr/>
          <p:nvPr/>
        </p:nvSpPr>
        <p:spPr>
          <a:xfrm>
            <a:off x="5468855" y="3287159"/>
            <a:ext cx="452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Charge imbalance in the x, y direction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6CD24C0-C7FD-2A4B-AE6F-F367F56E5AC7}"/>
                  </a:ext>
                </a:extLst>
              </p:cNvPr>
              <p:cNvSpPr txBox="1"/>
              <p:nvPr/>
            </p:nvSpPr>
            <p:spPr>
              <a:xfrm>
                <a:off x="5992339" y="4798181"/>
                <a:ext cx="3904466" cy="737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6CD24C0-C7FD-2A4B-AE6F-F367F56E5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339" y="4798181"/>
                <a:ext cx="3904466" cy="737189"/>
              </a:xfrm>
              <a:prstGeom prst="rect">
                <a:avLst/>
              </a:prstGeom>
              <a:blipFill>
                <a:blip r:embed="rId4"/>
                <a:stretch>
                  <a:fillRect l="-649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974E774-8B3F-2E47-98BE-7A445F62D292}"/>
                  </a:ext>
                </a:extLst>
              </p:cNvPr>
              <p:cNvSpPr/>
              <p:nvPr/>
            </p:nvSpPr>
            <p:spPr>
              <a:xfrm>
                <a:off x="3846675" y="5358213"/>
                <a:ext cx="1026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974E774-8B3F-2E47-98BE-7A445F62D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75" y="5358213"/>
                <a:ext cx="1026115" cy="369332"/>
              </a:xfrm>
              <a:prstGeom prst="rect">
                <a:avLst/>
              </a:prstGeom>
              <a:blipFill>
                <a:blip r:embed="rId5"/>
                <a:stretch>
                  <a:fillRect l="-1220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E882E33-BDB3-8443-BC22-D3B0857E72E7}"/>
              </a:ext>
            </a:extLst>
          </p:cNvPr>
          <p:cNvCxnSpPr>
            <a:cxnSpLocks/>
            <a:stCxn id="58" idx="1"/>
            <a:endCxn id="62" idx="7"/>
          </p:cNvCxnSpPr>
          <p:nvPr/>
        </p:nvCxnSpPr>
        <p:spPr>
          <a:xfrm flipH="1" flipV="1">
            <a:off x="2659459" y="4930135"/>
            <a:ext cx="1187216" cy="6127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15639D69-1465-284D-86BC-B124618FD56D}"/>
              </a:ext>
            </a:extLst>
          </p:cNvPr>
          <p:cNvSpPr/>
          <p:nvPr/>
        </p:nvSpPr>
        <p:spPr>
          <a:xfrm flipV="1">
            <a:off x="2471746" y="4753708"/>
            <a:ext cx="219920" cy="206697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10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1B6BC-A4BA-184C-9FA4-DB6FFA39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90226-E0B4-894C-B701-5CAF3A868C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68C0F-0EF7-2441-95AC-B500D460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Read-out scheme - II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54767-4C64-374D-BA1D-AD737BE43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763" y="744278"/>
            <a:ext cx="3108915" cy="236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E0FBBB-38B0-4A4A-B2EA-9A45EEB1E043}"/>
                  </a:ext>
                </a:extLst>
              </p:cNvPr>
              <p:cNvSpPr txBox="1"/>
              <p:nvPr/>
            </p:nvSpPr>
            <p:spPr>
              <a:xfrm>
                <a:off x="1155502" y="744278"/>
                <a:ext cx="8158619" cy="2938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/>
                  <a:t>Signal characteristics: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Short and fast, very similar to standard UFSD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Bipolar (do not integrate)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600" b="1" dirty="0"/>
                  <a:t>Read-out characteristics: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Record signal amplitude with good precision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Timing capabilities: keep the jitter below the Landau floor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600" dirty="0"/>
                  <a:t>	BW ~ 500 MHz,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 5 −10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𝑓𝐶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30000"/>
                  </a:lnSpc>
                </a:pPr>
                <a:r>
                  <a:rPr lang="en-US" sz="1600" dirty="0">
                    <a:sym typeface="Wingdings" pitchFamily="2" charset="2"/>
                  </a:rPr>
                  <a:t> A Leading edge discriminator with linear Time-over-Threshold information or/and a DAC for amplitude measurement  </a:t>
                </a:r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E0FBBB-38B0-4A4A-B2EA-9A45EEB1E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02" y="744278"/>
                <a:ext cx="8158619" cy="2938561"/>
              </a:xfrm>
              <a:prstGeom prst="rect">
                <a:avLst/>
              </a:prstGeom>
              <a:blipFill>
                <a:blip r:embed="rId4"/>
                <a:stretch>
                  <a:fillRect l="-311" b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0F5D99-8E56-2A44-AF50-4D7BFAA5D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966" y="3724990"/>
            <a:ext cx="4355617" cy="267776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796736-F7B6-B642-A07D-56E96240DCC9}"/>
              </a:ext>
            </a:extLst>
          </p:cNvPr>
          <p:cNvGrpSpPr/>
          <p:nvPr/>
        </p:nvGrpSpPr>
        <p:grpSpPr>
          <a:xfrm>
            <a:off x="6804659" y="3488364"/>
            <a:ext cx="5116407" cy="3329776"/>
            <a:chOff x="6804659" y="3488364"/>
            <a:chExt cx="5116407" cy="33297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AD1FCCF-7845-2F42-8DCA-B0B9F8068B49}"/>
                </a:ext>
              </a:extLst>
            </p:cNvPr>
            <p:cNvGrpSpPr/>
            <p:nvPr/>
          </p:nvGrpSpPr>
          <p:grpSpPr>
            <a:xfrm>
              <a:off x="6804659" y="5212809"/>
              <a:ext cx="2047975" cy="1605331"/>
              <a:chOff x="6693629" y="3774188"/>
              <a:chExt cx="2686063" cy="191645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D54578C-700F-7440-9556-70BAF38D2E8D}"/>
                  </a:ext>
                </a:extLst>
              </p:cNvPr>
              <p:cNvGrpSpPr/>
              <p:nvPr/>
            </p:nvGrpSpPr>
            <p:grpSpPr>
              <a:xfrm>
                <a:off x="7036414" y="3774188"/>
                <a:ext cx="2343278" cy="1484042"/>
                <a:chOff x="4672785" y="3886200"/>
                <a:chExt cx="3196288" cy="221715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" name="Object 8">
                      <a:extLst>
                        <a:ext uri="{FF2B5EF4-FFF2-40B4-BE49-F238E27FC236}">
                          <a16:creationId xmlns:a16="http://schemas.microsoft.com/office/drawing/2014/main" id="{37648346-F74A-ED4B-AE3B-25D6EBC2661A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807" name="Equation" r:id="rId6" imgW="139700" imgH="228600" progId="Equation.3">
                            <p:embed/>
                          </p:oleObj>
                        </mc:Choice>
                        <mc:Fallback>
                          <p:oleObj name="Equation" r:id="rId6" imgW="139700" imgH="228600" progId="Equation.3">
                            <p:embed/>
                            <p:pic>
                              <p:nvPicPr>
                                <p:cNvPr id="96" name="Object 95"/>
                                <p:cNvPicPr/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" name="Object 8">
                      <a:extLst>
                        <a:ext uri="{FF2B5EF4-FFF2-40B4-BE49-F238E27FC236}">
                          <a16:creationId xmlns:a16="http://schemas.microsoft.com/office/drawing/2014/main" id="{37648346-F74A-ED4B-AE3B-25D6EBC2661A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601" name="Equation" r:id="rId8" imgW="139700" imgH="228600" progId="Equation.3">
                            <p:embed/>
                          </p:oleObj>
                        </mc:Choice>
                        <mc:Fallback>
                          <p:oleObj name="Equation" r:id="rId8" imgW="139700" imgH="228600" progId="Equation.3">
                            <p:embed/>
                            <p:pic>
                              <p:nvPicPr>
                                <p:cNvPr id="96" name="Object 95"/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2BA7930A-8070-2246-A503-FC9160FAA534}"/>
                    </a:ext>
                  </a:extLst>
                </p:cNvPr>
                <p:cNvCxnSpPr/>
                <p:nvPr/>
              </p:nvCxnSpPr>
              <p:spPr>
                <a:xfrm flipV="1">
                  <a:off x="4812485" y="3886200"/>
                  <a:ext cx="0" cy="2182782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6C324A72-10E0-B84B-9F7E-C2A690A7D514}"/>
                    </a:ext>
                  </a:extLst>
                </p:cNvPr>
                <p:cNvCxnSpPr/>
                <p:nvPr/>
              </p:nvCxnSpPr>
              <p:spPr>
                <a:xfrm>
                  <a:off x="4812486" y="6066443"/>
                  <a:ext cx="3056587" cy="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3F970666-D164-8A4F-AFB2-0956BA85A586}"/>
                    </a:ext>
                  </a:extLst>
                </p:cNvPr>
                <p:cNvSpPr/>
                <p:nvPr/>
              </p:nvSpPr>
              <p:spPr>
                <a:xfrm>
                  <a:off x="5003800" y="3912455"/>
                  <a:ext cx="2095500" cy="2158145"/>
                </a:xfrm>
                <a:custGeom>
                  <a:avLst/>
                  <a:gdLst>
                    <a:gd name="connsiteX0" fmla="*/ 0 w 2095500"/>
                    <a:gd name="connsiteY0" fmla="*/ 2132745 h 2158145"/>
                    <a:gd name="connsiteX1" fmla="*/ 304800 w 2095500"/>
                    <a:gd name="connsiteY1" fmla="*/ 2081945 h 2158145"/>
                    <a:gd name="connsiteX2" fmla="*/ 419100 w 2095500"/>
                    <a:gd name="connsiteY2" fmla="*/ 1980345 h 2158145"/>
                    <a:gd name="connsiteX3" fmla="*/ 596900 w 2095500"/>
                    <a:gd name="connsiteY3" fmla="*/ 850045 h 2158145"/>
                    <a:gd name="connsiteX4" fmla="*/ 698500 w 2095500"/>
                    <a:gd name="connsiteY4" fmla="*/ 151545 h 2158145"/>
                    <a:gd name="connsiteX5" fmla="*/ 939800 w 2095500"/>
                    <a:gd name="connsiteY5" fmla="*/ 62645 h 2158145"/>
                    <a:gd name="connsiteX6" fmla="*/ 1117600 w 2095500"/>
                    <a:gd name="connsiteY6" fmla="*/ 913545 h 2158145"/>
                    <a:gd name="connsiteX7" fmla="*/ 1333500 w 2095500"/>
                    <a:gd name="connsiteY7" fmla="*/ 1751745 h 2158145"/>
                    <a:gd name="connsiteX8" fmla="*/ 1638300 w 2095500"/>
                    <a:gd name="connsiteY8" fmla="*/ 2043845 h 2158145"/>
                    <a:gd name="connsiteX9" fmla="*/ 2095500 w 2095500"/>
                    <a:gd name="connsiteY9" fmla="*/ 2158145 h 215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5500" h="2158145">
                      <a:moveTo>
                        <a:pt x="0" y="2132745"/>
                      </a:moveTo>
                      <a:cubicBezTo>
                        <a:pt x="117475" y="2120045"/>
                        <a:pt x="234950" y="2107345"/>
                        <a:pt x="304800" y="2081945"/>
                      </a:cubicBezTo>
                      <a:cubicBezTo>
                        <a:pt x="374650" y="2056545"/>
                        <a:pt x="370417" y="2185662"/>
                        <a:pt x="419100" y="1980345"/>
                      </a:cubicBezTo>
                      <a:cubicBezTo>
                        <a:pt x="467783" y="1775028"/>
                        <a:pt x="550333" y="1154845"/>
                        <a:pt x="596900" y="850045"/>
                      </a:cubicBezTo>
                      <a:cubicBezTo>
                        <a:pt x="643467" y="545245"/>
                        <a:pt x="641350" y="282778"/>
                        <a:pt x="698500" y="151545"/>
                      </a:cubicBezTo>
                      <a:cubicBezTo>
                        <a:pt x="755650" y="20312"/>
                        <a:pt x="869950" y="-64355"/>
                        <a:pt x="939800" y="62645"/>
                      </a:cubicBezTo>
                      <a:cubicBezTo>
                        <a:pt x="1009650" y="189645"/>
                        <a:pt x="1051983" y="632028"/>
                        <a:pt x="1117600" y="913545"/>
                      </a:cubicBezTo>
                      <a:cubicBezTo>
                        <a:pt x="1183217" y="1195062"/>
                        <a:pt x="1246717" y="1563362"/>
                        <a:pt x="1333500" y="1751745"/>
                      </a:cubicBezTo>
                      <a:cubicBezTo>
                        <a:pt x="1420283" y="1940128"/>
                        <a:pt x="1511300" y="1976112"/>
                        <a:pt x="1638300" y="2043845"/>
                      </a:cubicBezTo>
                      <a:cubicBezTo>
                        <a:pt x="1765300" y="2111578"/>
                        <a:pt x="2095500" y="2158145"/>
                        <a:pt x="2095500" y="215814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FA1151A-2B18-C848-9C79-6898808DE7AF}"/>
                  </a:ext>
                </a:extLst>
              </p:cNvPr>
              <p:cNvCxnSpPr/>
              <p:nvPr/>
            </p:nvCxnSpPr>
            <p:spPr>
              <a:xfrm>
                <a:off x="7659552" y="4832519"/>
                <a:ext cx="5573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99E2C24-4E29-9943-A03C-FCBB809C47D2}"/>
                  </a:ext>
                </a:extLst>
              </p:cNvPr>
              <p:cNvCxnSpPr/>
              <p:nvPr/>
            </p:nvCxnSpPr>
            <p:spPr>
              <a:xfrm>
                <a:off x="7659552" y="4827487"/>
                <a:ext cx="0" cy="41873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F84BE67-5886-9544-8A0D-86C9491F1BDD}"/>
                  </a:ext>
                </a:extLst>
              </p:cNvPr>
              <p:cNvCxnSpPr/>
              <p:nvPr/>
            </p:nvCxnSpPr>
            <p:spPr>
              <a:xfrm>
                <a:off x="8210591" y="4832519"/>
                <a:ext cx="0" cy="40379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A5C8E9-74DA-A840-AFED-2A02921CD7D9}"/>
                  </a:ext>
                </a:extLst>
              </p:cNvPr>
              <p:cNvSpPr txBox="1"/>
              <p:nvPr/>
            </p:nvSpPr>
            <p:spPr>
              <a:xfrm>
                <a:off x="7522316" y="5128830"/>
                <a:ext cx="952831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1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      t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0CFB4-10BB-A843-AB18-2D14FF6640F1}"/>
                  </a:ext>
                </a:extLst>
              </p:cNvPr>
              <p:cNvSpPr txBox="1"/>
              <p:nvPr/>
            </p:nvSpPr>
            <p:spPr>
              <a:xfrm>
                <a:off x="8408199" y="4554975"/>
                <a:ext cx="547059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th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3C09C8-AFEC-0849-9EE8-E49B67829D08}"/>
                  </a:ext>
                </a:extLst>
              </p:cNvPr>
              <p:cNvSpPr txBox="1"/>
              <p:nvPr/>
            </p:nvSpPr>
            <p:spPr>
              <a:xfrm>
                <a:off x="8967751" y="5282950"/>
                <a:ext cx="313686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0C7559-5633-EB4C-AFF0-6E675BDF9E6C}"/>
                  </a:ext>
                </a:extLst>
              </p:cNvPr>
              <p:cNvSpPr txBox="1"/>
              <p:nvPr/>
            </p:nvSpPr>
            <p:spPr>
              <a:xfrm>
                <a:off x="6693629" y="3791762"/>
                <a:ext cx="406193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V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A53B613-7C91-C345-987C-56B47C208CF7}"/>
                    </a:ext>
                  </a:extLst>
                </p:cNvPr>
                <p:cNvSpPr txBox="1"/>
                <p:nvPr/>
              </p:nvSpPr>
              <p:spPr>
                <a:xfrm>
                  <a:off x="9023851" y="5531060"/>
                  <a:ext cx="2774590" cy="924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Time over Threshold: </a:t>
                  </a:r>
                  <a:endParaRPr lang="en-US" sz="1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𝑇𝑜𝑇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Need TDC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A53B613-7C91-C345-987C-56B47C208C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3851" y="5531060"/>
                  <a:ext cx="2774590" cy="924869"/>
                </a:xfrm>
                <a:prstGeom prst="rect">
                  <a:avLst/>
                </a:prstGeom>
                <a:blipFill>
                  <a:blip r:embed="rId10"/>
                  <a:stretch>
                    <a:fillRect l="-913" b="-41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ED1074-4359-644B-B00D-C99CF8173921}"/>
                </a:ext>
              </a:extLst>
            </p:cNvPr>
            <p:cNvGrpSpPr/>
            <p:nvPr/>
          </p:nvGrpSpPr>
          <p:grpSpPr>
            <a:xfrm>
              <a:off x="6812711" y="3496235"/>
              <a:ext cx="2047975" cy="1796149"/>
              <a:chOff x="6693629" y="3546388"/>
              <a:chExt cx="2686063" cy="214425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A1F6C59-E2F5-BA46-95F2-0277458EAE29}"/>
                  </a:ext>
                </a:extLst>
              </p:cNvPr>
              <p:cNvGrpSpPr/>
              <p:nvPr/>
            </p:nvGrpSpPr>
            <p:grpSpPr>
              <a:xfrm>
                <a:off x="7036414" y="3546388"/>
                <a:ext cx="2343278" cy="1711843"/>
                <a:chOff x="4672785" y="3545867"/>
                <a:chExt cx="3196288" cy="25574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32" name="Object 31">
                      <a:extLst>
                        <a:ext uri="{FF2B5EF4-FFF2-40B4-BE49-F238E27FC236}">
                          <a16:creationId xmlns:a16="http://schemas.microsoft.com/office/drawing/2014/main" id="{FF922410-CDC0-CA4E-887E-7D26EA925D9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808" name="Equation" r:id="rId8" imgW="139700" imgH="228600" progId="Equation.3">
                            <p:embed/>
                          </p:oleObj>
                        </mc:Choice>
                        <mc:Fallback>
                          <p:oleObj name="Equation" r:id="rId8" imgW="139700" imgH="228600" progId="Equation.3">
                            <p:embed/>
                            <p:pic>
                              <p:nvPicPr>
                                <p:cNvPr id="9" name="Object 8">
                                  <a:extLst>
                                    <a:ext uri="{FF2B5EF4-FFF2-40B4-BE49-F238E27FC236}">
                                      <a16:creationId xmlns:a16="http://schemas.microsoft.com/office/drawing/2014/main" id="{37648346-F74A-ED4B-AE3B-25D6EBC2661A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32" name="Object 31">
                      <a:extLst>
                        <a:ext uri="{FF2B5EF4-FFF2-40B4-BE49-F238E27FC236}">
                          <a16:creationId xmlns:a16="http://schemas.microsoft.com/office/drawing/2014/main" id="{FF922410-CDC0-CA4E-887E-7D26EA925D9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602" name="Equation" r:id="rId8" imgW="139700" imgH="228600" progId="Equation.3">
                            <p:embed/>
                          </p:oleObj>
                        </mc:Choice>
                        <mc:Fallback>
                          <p:oleObj name="Equation" r:id="rId8" imgW="139700" imgH="228600" progId="Equation.3">
                            <p:embed/>
                            <p:pic>
                              <p:nvPicPr>
                                <p:cNvPr id="9" name="Object 8">
                                  <a:extLst>
                                    <a:ext uri="{FF2B5EF4-FFF2-40B4-BE49-F238E27FC236}">
                                      <a16:creationId xmlns:a16="http://schemas.microsoft.com/office/drawing/2014/main" id="{37648346-F74A-ED4B-AE3B-25D6EBC2661A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66E7D9CE-DC1C-CA41-9477-8F68F35F8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12486" y="3545867"/>
                  <a:ext cx="0" cy="2523115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55459A81-295A-124B-B8A3-B379F3E01D47}"/>
                    </a:ext>
                  </a:extLst>
                </p:cNvPr>
                <p:cNvCxnSpPr/>
                <p:nvPr/>
              </p:nvCxnSpPr>
              <p:spPr>
                <a:xfrm>
                  <a:off x="4812486" y="6066443"/>
                  <a:ext cx="3056587" cy="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A18C73FB-A024-8244-B861-3A35C5D73568}"/>
                    </a:ext>
                  </a:extLst>
                </p:cNvPr>
                <p:cNvSpPr/>
                <p:nvPr/>
              </p:nvSpPr>
              <p:spPr>
                <a:xfrm>
                  <a:off x="5003800" y="3912455"/>
                  <a:ext cx="2095500" cy="2158145"/>
                </a:xfrm>
                <a:custGeom>
                  <a:avLst/>
                  <a:gdLst>
                    <a:gd name="connsiteX0" fmla="*/ 0 w 2095500"/>
                    <a:gd name="connsiteY0" fmla="*/ 2132745 h 2158145"/>
                    <a:gd name="connsiteX1" fmla="*/ 304800 w 2095500"/>
                    <a:gd name="connsiteY1" fmla="*/ 2081945 h 2158145"/>
                    <a:gd name="connsiteX2" fmla="*/ 419100 w 2095500"/>
                    <a:gd name="connsiteY2" fmla="*/ 1980345 h 2158145"/>
                    <a:gd name="connsiteX3" fmla="*/ 596900 w 2095500"/>
                    <a:gd name="connsiteY3" fmla="*/ 850045 h 2158145"/>
                    <a:gd name="connsiteX4" fmla="*/ 698500 w 2095500"/>
                    <a:gd name="connsiteY4" fmla="*/ 151545 h 2158145"/>
                    <a:gd name="connsiteX5" fmla="*/ 939800 w 2095500"/>
                    <a:gd name="connsiteY5" fmla="*/ 62645 h 2158145"/>
                    <a:gd name="connsiteX6" fmla="*/ 1117600 w 2095500"/>
                    <a:gd name="connsiteY6" fmla="*/ 913545 h 2158145"/>
                    <a:gd name="connsiteX7" fmla="*/ 1333500 w 2095500"/>
                    <a:gd name="connsiteY7" fmla="*/ 1751745 h 2158145"/>
                    <a:gd name="connsiteX8" fmla="*/ 1638300 w 2095500"/>
                    <a:gd name="connsiteY8" fmla="*/ 2043845 h 2158145"/>
                    <a:gd name="connsiteX9" fmla="*/ 2095500 w 2095500"/>
                    <a:gd name="connsiteY9" fmla="*/ 2158145 h 215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5500" h="2158145">
                      <a:moveTo>
                        <a:pt x="0" y="2132745"/>
                      </a:moveTo>
                      <a:cubicBezTo>
                        <a:pt x="117475" y="2120045"/>
                        <a:pt x="234950" y="2107345"/>
                        <a:pt x="304800" y="2081945"/>
                      </a:cubicBezTo>
                      <a:cubicBezTo>
                        <a:pt x="374650" y="2056545"/>
                        <a:pt x="370417" y="2185662"/>
                        <a:pt x="419100" y="1980345"/>
                      </a:cubicBezTo>
                      <a:cubicBezTo>
                        <a:pt x="467783" y="1775028"/>
                        <a:pt x="550333" y="1154845"/>
                        <a:pt x="596900" y="850045"/>
                      </a:cubicBezTo>
                      <a:cubicBezTo>
                        <a:pt x="643467" y="545245"/>
                        <a:pt x="641350" y="282778"/>
                        <a:pt x="698500" y="151545"/>
                      </a:cubicBezTo>
                      <a:cubicBezTo>
                        <a:pt x="755650" y="20312"/>
                        <a:pt x="869950" y="-64355"/>
                        <a:pt x="939800" y="62645"/>
                      </a:cubicBezTo>
                      <a:cubicBezTo>
                        <a:pt x="1009650" y="189645"/>
                        <a:pt x="1051983" y="632028"/>
                        <a:pt x="1117600" y="913545"/>
                      </a:cubicBezTo>
                      <a:cubicBezTo>
                        <a:pt x="1183217" y="1195062"/>
                        <a:pt x="1246717" y="1563362"/>
                        <a:pt x="1333500" y="1751745"/>
                      </a:cubicBezTo>
                      <a:cubicBezTo>
                        <a:pt x="1420283" y="1940128"/>
                        <a:pt x="1511300" y="1976112"/>
                        <a:pt x="1638300" y="2043845"/>
                      </a:cubicBezTo>
                      <a:cubicBezTo>
                        <a:pt x="1765300" y="2111578"/>
                        <a:pt x="2095500" y="2158145"/>
                        <a:pt x="2095500" y="215814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2FF4D09-9ABD-074E-91F2-541C76F087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832" y="3769156"/>
                <a:ext cx="7854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373DBE7-C738-F241-8112-E6E1A25EB26C}"/>
                  </a:ext>
                </a:extLst>
              </p:cNvPr>
              <p:cNvCxnSpPr/>
              <p:nvPr/>
            </p:nvCxnSpPr>
            <p:spPr>
              <a:xfrm>
                <a:off x="7659552" y="4827487"/>
                <a:ext cx="0" cy="41873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9A4356-2A9B-4E41-8F92-C985EC32C607}"/>
                  </a:ext>
                </a:extLst>
              </p:cNvPr>
              <p:cNvSpPr txBox="1"/>
              <p:nvPr/>
            </p:nvSpPr>
            <p:spPr>
              <a:xfrm>
                <a:off x="7522316" y="5128830"/>
                <a:ext cx="401988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65EE22F-3140-FC42-8C26-E5F9EEC2D456}"/>
                  </a:ext>
                </a:extLst>
              </p:cNvPr>
              <p:cNvSpPr txBox="1"/>
              <p:nvPr/>
            </p:nvSpPr>
            <p:spPr>
              <a:xfrm>
                <a:off x="8026722" y="3549645"/>
                <a:ext cx="610132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 err="1">
                    <a:solidFill>
                      <a:srgbClr val="000000"/>
                    </a:solidFill>
                  </a:rPr>
                  <a:t>A</a:t>
                </a:r>
                <a:r>
                  <a:rPr lang="en-US" sz="1400" b="1" baseline="-25000" dirty="0" err="1">
                    <a:solidFill>
                      <a:srgbClr val="000000"/>
                    </a:solidFill>
                  </a:rPr>
                  <a:t>tot</a:t>
                </a:r>
                <a:endParaRPr lang="en-US" sz="14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AEFBDF-79CD-0449-8AC7-7B9F7FD356CA}"/>
                  </a:ext>
                </a:extLst>
              </p:cNvPr>
              <p:cNvSpPr txBox="1"/>
              <p:nvPr/>
            </p:nvSpPr>
            <p:spPr>
              <a:xfrm>
                <a:off x="8967751" y="5282950"/>
                <a:ext cx="313686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3A1AAC-8D5E-B24A-82C0-0A18FFA79ABC}"/>
                  </a:ext>
                </a:extLst>
              </p:cNvPr>
              <p:cNvSpPr txBox="1"/>
              <p:nvPr/>
            </p:nvSpPr>
            <p:spPr>
              <a:xfrm>
                <a:off x="6693629" y="3791762"/>
                <a:ext cx="406193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V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CDA2DDE-1357-9745-A408-11294AFCD871}"/>
                    </a:ext>
                  </a:extLst>
                </p:cNvPr>
                <p:cNvSpPr txBox="1"/>
                <p:nvPr/>
              </p:nvSpPr>
              <p:spPr>
                <a:xfrm>
                  <a:off x="8875891" y="3488364"/>
                  <a:ext cx="3045175" cy="1487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Time of Arrival and Amplitude: </a:t>
                  </a:r>
                  <a:endParaRPr lang="en-US" sz="1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1, 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TDC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1, 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ADC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CDA2DDE-1357-9745-A408-11294AFCD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891" y="3488364"/>
                  <a:ext cx="3045175" cy="1487010"/>
                </a:xfrm>
                <a:prstGeom prst="rect">
                  <a:avLst/>
                </a:prstGeom>
                <a:blipFill>
                  <a:blip r:embed="rId11"/>
                  <a:stretch>
                    <a:fillRect l="-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0205F4F6-2925-3940-A361-9E4B7C7A89A2}"/>
              </a:ext>
            </a:extLst>
          </p:cNvPr>
          <p:cNvSpPr/>
          <p:nvPr/>
        </p:nvSpPr>
        <p:spPr>
          <a:xfrm rot="19623329">
            <a:off x="5973444" y="4449175"/>
            <a:ext cx="860777" cy="194045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3FA981A-AD49-7848-9347-C6DE1DE1C4FB}"/>
              </a:ext>
            </a:extLst>
          </p:cNvPr>
          <p:cNvSpPr/>
          <p:nvPr/>
        </p:nvSpPr>
        <p:spPr>
          <a:xfrm rot="1675624">
            <a:off x="5964503" y="5323278"/>
            <a:ext cx="860777" cy="194045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935AEB-79C1-7046-87F2-A31FB9A24912}"/>
              </a:ext>
            </a:extLst>
          </p:cNvPr>
          <p:cNvSpPr/>
          <p:nvPr/>
        </p:nvSpPr>
        <p:spPr>
          <a:xfrm>
            <a:off x="6072416" y="4486226"/>
            <a:ext cx="7108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9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AA94-78A6-4247-BE06-B0B5EF48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97E73-4BF1-684D-845E-3723FC5C1A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06631-1B7D-8648-ACA2-CA9A37AC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signal delay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D5A9D-DF64-664D-A540-B88BDD997BAB}"/>
              </a:ext>
            </a:extLst>
          </p:cNvPr>
          <p:cNvSpPr txBox="1"/>
          <p:nvPr/>
        </p:nvSpPr>
        <p:spPr>
          <a:xfrm>
            <a:off x="840205" y="1087156"/>
            <a:ext cx="4964688" cy="1018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Each pad sees the signal with a delay proportional to the resistance from the impact point to the pad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8EFCB-CF30-BB48-BF53-F5A0CE3D6040}"/>
              </a:ext>
            </a:extLst>
          </p:cNvPr>
          <p:cNvGrpSpPr/>
          <p:nvPr/>
        </p:nvGrpSpPr>
        <p:grpSpPr>
          <a:xfrm>
            <a:off x="7236979" y="1005306"/>
            <a:ext cx="3915053" cy="1452588"/>
            <a:chOff x="2253781" y="2685908"/>
            <a:chExt cx="9667286" cy="372291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196BB11-E494-B245-BC71-3DE489B3E664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F9F68BA0-60A3-384D-8B82-772117B32C1A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E669E6D4-AF2D-764C-B90C-6A747E5CB59E}"/>
                  </a:ext>
                </a:extLst>
              </p:cNvPr>
              <p:cNvSpPr/>
              <p:nvPr/>
            </p:nvSpPr>
            <p:spPr>
              <a:xfrm>
                <a:off x="6417129" y="4970763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00" name="Parallelogram 99">
                <a:extLst>
                  <a:ext uri="{FF2B5EF4-FFF2-40B4-BE49-F238E27FC236}">
                    <a16:creationId xmlns:a16="http://schemas.microsoft.com/office/drawing/2014/main" id="{CFD0BC3A-EDE4-B045-9C68-6781480D0F45}"/>
                  </a:ext>
                </a:extLst>
              </p:cNvPr>
              <p:cNvSpPr/>
              <p:nvPr/>
            </p:nvSpPr>
            <p:spPr>
              <a:xfrm>
                <a:off x="8120744" y="309704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01" name="Parallelogram 100">
                <a:extLst>
                  <a:ext uri="{FF2B5EF4-FFF2-40B4-BE49-F238E27FC236}">
                    <a16:creationId xmlns:a16="http://schemas.microsoft.com/office/drawing/2014/main" id="{FBB5DB2F-17FB-934F-8258-CD505B8E199D}"/>
                  </a:ext>
                </a:extLst>
              </p:cNvPr>
              <p:cNvSpPr/>
              <p:nvPr/>
            </p:nvSpPr>
            <p:spPr>
              <a:xfrm>
                <a:off x="4645715" y="3097041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02" name="Parallelogram 101">
                <a:extLst>
                  <a:ext uri="{FF2B5EF4-FFF2-40B4-BE49-F238E27FC236}">
                    <a16:creationId xmlns:a16="http://schemas.microsoft.com/office/drawing/2014/main" id="{788508AA-31E8-A049-872A-077671D83E78}"/>
                  </a:ext>
                </a:extLst>
              </p:cNvPr>
              <p:cNvSpPr/>
              <p:nvPr/>
            </p:nvSpPr>
            <p:spPr>
              <a:xfrm>
                <a:off x="2942100" y="497076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41" name="Group 367">
              <a:extLst>
                <a:ext uri="{FF2B5EF4-FFF2-40B4-BE49-F238E27FC236}">
                  <a16:creationId xmlns:a16="http://schemas.microsoft.com/office/drawing/2014/main" id="{F2F81A7D-1D68-E146-9172-72C7EE449B57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692385" y="3696775"/>
              <a:ext cx="184150" cy="914400"/>
              <a:chOff x="691" y="3197"/>
              <a:chExt cx="116" cy="576"/>
            </a:xfrm>
          </p:grpSpPr>
          <p:sp>
            <p:nvSpPr>
              <p:cNvPr id="96" name="Freeform 244">
                <a:extLst>
                  <a:ext uri="{FF2B5EF4-FFF2-40B4-BE49-F238E27FC236}">
                    <a16:creationId xmlns:a16="http://schemas.microsoft.com/office/drawing/2014/main" id="{90259B6D-9243-1349-A92C-16A5FB363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7" name="Freeform 366">
                <a:extLst>
                  <a:ext uri="{FF2B5EF4-FFF2-40B4-BE49-F238E27FC236}">
                    <a16:creationId xmlns:a16="http://schemas.microsoft.com/office/drawing/2014/main" id="{832065BE-7801-1540-8DCD-E31D6B9B8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2" name="Group 367">
              <a:extLst>
                <a:ext uri="{FF2B5EF4-FFF2-40B4-BE49-F238E27FC236}">
                  <a16:creationId xmlns:a16="http://schemas.microsoft.com/office/drawing/2014/main" id="{6816E476-2550-404F-8366-21F483C45D04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656335" y="3725453"/>
              <a:ext cx="285566" cy="1171309"/>
              <a:chOff x="691" y="3197"/>
              <a:chExt cx="116" cy="576"/>
            </a:xfrm>
          </p:grpSpPr>
          <p:sp>
            <p:nvSpPr>
              <p:cNvPr id="94" name="Freeform 244">
                <a:extLst>
                  <a:ext uri="{FF2B5EF4-FFF2-40B4-BE49-F238E27FC236}">
                    <a16:creationId xmlns:a16="http://schemas.microsoft.com/office/drawing/2014/main" id="{C9B35865-2CC1-A842-BB30-7BC79DAD9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5" name="Freeform 366">
                <a:extLst>
                  <a:ext uri="{FF2B5EF4-FFF2-40B4-BE49-F238E27FC236}">
                    <a16:creationId xmlns:a16="http://schemas.microsoft.com/office/drawing/2014/main" id="{34121FC5-3A94-2B4F-A67E-7B169EB9D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3" name="Group 367">
              <a:extLst>
                <a:ext uri="{FF2B5EF4-FFF2-40B4-BE49-F238E27FC236}">
                  <a16:creationId xmlns:a16="http://schemas.microsoft.com/office/drawing/2014/main" id="{D18F8868-4D41-484D-BB89-4181499A5672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291238" y="4342672"/>
              <a:ext cx="267506" cy="867380"/>
              <a:chOff x="691" y="3197"/>
              <a:chExt cx="116" cy="576"/>
            </a:xfrm>
          </p:grpSpPr>
          <p:sp>
            <p:nvSpPr>
              <p:cNvPr id="92" name="Freeform 244">
                <a:extLst>
                  <a:ext uri="{FF2B5EF4-FFF2-40B4-BE49-F238E27FC236}">
                    <a16:creationId xmlns:a16="http://schemas.microsoft.com/office/drawing/2014/main" id="{C2DF1CFF-BE1E-4846-BBC7-7138BEE57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3" name="Freeform 366">
                <a:extLst>
                  <a:ext uri="{FF2B5EF4-FFF2-40B4-BE49-F238E27FC236}">
                    <a16:creationId xmlns:a16="http://schemas.microsoft.com/office/drawing/2014/main" id="{ADC06E65-7012-3347-BBBF-DF81071DE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4" name="Group 367">
              <a:extLst>
                <a:ext uri="{FF2B5EF4-FFF2-40B4-BE49-F238E27FC236}">
                  <a16:creationId xmlns:a16="http://schemas.microsoft.com/office/drawing/2014/main" id="{F4D29124-1674-A440-AD94-581E28B045C1}"/>
                </a:ext>
              </a:extLst>
            </p:cNvPr>
            <p:cNvGrpSpPr>
              <a:grpSpLocks/>
            </p:cNvGrpSpPr>
            <p:nvPr/>
          </p:nvGrpSpPr>
          <p:grpSpPr bwMode="auto">
            <a:xfrm rot="4391373">
              <a:off x="6175939" y="3942446"/>
              <a:ext cx="289523" cy="1483044"/>
              <a:chOff x="691" y="3197"/>
              <a:chExt cx="116" cy="576"/>
            </a:xfrm>
          </p:grpSpPr>
          <p:sp>
            <p:nvSpPr>
              <p:cNvPr id="90" name="Freeform 244">
                <a:extLst>
                  <a:ext uri="{FF2B5EF4-FFF2-40B4-BE49-F238E27FC236}">
                    <a16:creationId xmlns:a16="http://schemas.microsoft.com/office/drawing/2014/main" id="{FB96E370-2C6E-5241-8B16-69DEC6D67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B9428B1F-E587-D141-B735-46E05FED3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56D668-0E0E-6344-9D99-340B7D94F680}"/>
                </a:ext>
              </a:extLst>
            </p:cNvPr>
            <p:cNvSpPr/>
            <p:nvPr/>
          </p:nvSpPr>
          <p:spPr>
            <a:xfrm>
              <a:off x="7041203" y="4365523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46" name="Group 324">
              <a:extLst>
                <a:ext uri="{FF2B5EF4-FFF2-40B4-BE49-F238E27FC236}">
                  <a16:creationId xmlns:a16="http://schemas.microsoft.com/office/drawing/2014/main" id="{3F7999BD-E5D6-0F48-AC19-81288AE0C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471" y="5537549"/>
              <a:ext cx="1062039" cy="457200"/>
              <a:chOff x="2110" y="1699"/>
              <a:chExt cx="669" cy="288"/>
            </a:xfrm>
          </p:grpSpPr>
          <p:grpSp>
            <p:nvGrpSpPr>
              <p:cNvPr id="81" name="Group 125">
                <a:extLst>
                  <a:ext uri="{FF2B5EF4-FFF2-40B4-BE49-F238E27FC236}">
                    <a16:creationId xmlns:a16="http://schemas.microsoft.com/office/drawing/2014/main" id="{3DE9A5DC-733C-3143-A3CA-FAD0FCF7A2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83" name="Group 126">
                  <a:extLst>
                    <a:ext uri="{FF2B5EF4-FFF2-40B4-BE49-F238E27FC236}">
                      <a16:creationId xmlns:a16="http://schemas.microsoft.com/office/drawing/2014/main" id="{3C18F4C8-95F1-ED43-9975-EE5DA6E88E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87" name="Line 127">
                    <a:extLst>
                      <a:ext uri="{FF2B5EF4-FFF2-40B4-BE49-F238E27FC236}">
                        <a16:creationId xmlns:a16="http://schemas.microsoft.com/office/drawing/2014/main" id="{165096B2-2BA5-424F-AE63-0327C0F235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8" name="Line 128">
                    <a:extLst>
                      <a:ext uri="{FF2B5EF4-FFF2-40B4-BE49-F238E27FC236}">
                        <a16:creationId xmlns:a16="http://schemas.microsoft.com/office/drawing/2014/main" id="{1EABD3C0-CBB1-784E-B451-DB93963EFA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9" name="Line 129">
                    <a:extLst>
                      <a:ext uri="{FF2B5EF4-FFF2-40B4-BE49-F238E27FC236}">
                        <a16:creationId xmlns:a16="http://schemas.microsoft.com/office/drawing/2014/main" id="{D8C41299-7227-F44A-9F19-F49B40773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84" name="Line 130">
                  <a:extLst>
                    <a:ext uri="{FF2B5EF4-FFF2-40B4-BE49-F238E27FC236}">
                      <a16:creationId xmlns:a16="http://schemas.microsoft.com/office/drawing/2014/main" id="{4D66EB01-2610-204D-9EA3-D056477AFA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5" name="Line 130">
                  <a:extLst>
                    <a:ext uri="{FF2B5EF4-FFF2-40B4-BE49-F238E27FC236}">
                      <a16:creationId xmlns:a16="http://schemas.microsoft.com/office/drawing/2014/main" id="{532D4A3D-056D-9649-9D56-FBD4457E6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6" name="Line 130">
                  <a:extLst>
                    <a:ext uri="{FF2B5EF4-FFF2-40B4-BE49-F238E27FC236}">
                      <a16:creationId xmlns:a16="http://schemas.microsoft.com/office/drawing/2014/main" id="{96AB951D-8226-E144-8038-EE82D9DF34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2" name="Freeform 323">
                <a:extLst>
                  <a:ext uri="{FF2B5EF4-FFF2-40B4-BE49-F238E27FC236}">
                    <a16:creationId xmlns:a16="http://schemas.microsoft.com/office/drawing/2014/main" id="{D26D67EB-7D52-8344-A4DF-1EEB71E9C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7" name="Group 324">
              <a:extLst>
                <a:ext uri="{FF2B5EF4-FFF2-40B4-BE49-F238E27FC236}">
                  <a16:creationId xmlns:a16="http://schemas.microsoft.com/office/drawing/2014/main" id="{94355386-1D50-CC46-BDDD-5B1C0B7F8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2269" y="2827641"/>
              <a:ext cx="1062039" cy="457200"/>
              <a:chOff x="2110" y="1699"/>
              <a:chExt cx="669" cy="288"/>
            </a:xfrm>
          </p:grpSpPr>
          <p:grpSp>
            <p:nvGrpSpPr>
              <p:cNvPr id="72" name="Group 125">
                <a:extLst>
                  <a:ext uri="{FF2B5EF4-FFF2-40B4-BE49-F238E27FC236}">
                    <a16:creationId xmlns:a16="http://schemas.microsoft.com/office/drawing/2014/main" id="{AF40A8EA-6965-1640-A2E5-F2A2EF7E1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74" name="Group 126">
                  <a:extLst>
                    <a:ext uri="{FF2B5EF4-FFF2-40B4-BE49-F238E27FC236}">
                      <a16:creationId xmlns:a16="http://schemas.microsoft.com/office/drawing/2014/main" id="{DA8E6E55-E928-A34F-8206-02F3BA4CC0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78" name="Line 127">
                    <a:extLst>
                      <a:ext uri="{FF2B5EF4-FFF2-40B4-BE49-F238E27FC236}">
                        <a16:creationId xmlns:a16="http://schemas.microsoft.com/office/drawing/2014/main" id="{338035C6-6228-5542-9F02-5EDFB4919F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9" name="Line 128">
                    <a:extLst>
                      <a:ext uri="{FF2B5EF4-FFF2-40B4-BE49-F238E27FC236}">
                        <a16:creationId xmlns:a16="http://schemas.microsoft.com/office/drawing/2014/main" id="{E9092D60-917E-6240-BA17-3FD237DCB1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0" name="Line 129">
                    <a:extLst>
                      <a:ext uri="{FF2B5EF4-FFF2-40B4-BE49-F238E27FC236}">
                        <a16:creationId xmlns:a16="http://schemas.microsoft.com/office/drawing/2014/main" id="{7BF31B89-AAEF-5140-9A9A-416D8A2B7E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75" name="Line 130">
                  <a:extLst>
                    <a:ext uri="{FF2B5EF4-FFF2-40B4-BE49-F238E27FC236}">
                      <a16:creationId xmlns:a16="http://schemas.microsoft.com/office/drawing/2014/main" id="{BC2A2D3F-1A31-2E41-833D-A0FE45573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6" name="Line 130">
                  <a:extLst>
                    <a:ext uri="{FF2B5EF4-FFF2-40B4-BE49-F238E27FC236}">
                      <a16:creationId xmlns:a16="http://schemas.microsoft.com/office/drawing/2014/main" id="{330ABDEF-80DA-4D4B-AA03-E16919876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7" name="Line 130">
                  <a:extLst>
                    <a:ext uri="{FF2B5EF4-FFF2-40B4-BE49-F238E27FC236}">
                      <a16:creationId xmlns:a16="http://schemas.microsoft.com/office/drawing/2014/main" id="{05909480-370A-F149-BAF1-10D6B3F713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3" name="Freeform 323">
                <a:extLst>
                  <a:ext uri="{FF2B5EF4-FFF2-40B4-BE49-F238E27FC236}">
                    <a16:creationId xmlns:a16="http://schemas.microsoft.com/office/drawing/2014/main" id="{F7AA7604-EBA6-7D4D-AD5B-832342F27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8" name="Group 324">
              <a:extLst>
                <a:ext uri="{FF2B5EF4-FFF2-40B4-BE49-F238E27FC236}">
                  <a16:creationId xmlns:a16="http://schemas.microsoft.com/office/drawing/2014/main" id="{8E59B43F-AF67-3C40-B3EA-9DA2CFE0ABA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408624" y="2800265"/>
              <a:ext cx="897551" cy="457200"/>
              <a:chOff x="2110" y="1699"/>
              <a:chExt cx="669" cy="288"/>
            </a:xfrm>
          </p:grpSpPr>
          <p:grpSp>
            <p:nvGrpSpPr>
              <p:cNvPr id="63" name="Group 125">
                <a:extLst>
                  <a:ext uri="{FF2B5EF4-FFF2-40B4-BE49-F238E27FC236}">
                    <a16:creationId xmlns:a16="http://schemas.microsoft.com/office/drawing/2014/main" id="{DED43FE3-35D8-9746-A4E9-468338F8A3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65" name="Group 126">
                  <a:extLst>
                    <a:ext uri="{FF2B5EF4-FFF2-40B4-BE49-F238E27FC236}">
                      <a16:creationId xmlns:a16="http://schemas.microsoft.com/office/drawing/2014/main" id="{103C42D8-36EF-8C4B-8221-51355DB12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69" name="Line 127">
                    <a:extLst>
                      <a:ext uri="{FF2B5EF4-FFF2-40B4-BE49-F238E27FC236}">
                        <a16:creationId xmlns:a16="http://schemas.microsoft.com/office/drawing/2014/main" id="{6B17FA6F-04C9-924B-8070-F0A1FF09F0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0" name="Line 128">
                    <a:extLst>
                      <a:ext uri="{FF2B5EF4-FFF2-40B4-BE49-F238E27FC236}">
                        <a16:creationId xmlns:a16="http://schemas.microsoft.com/office/drawing/2014/main" id="{2C128216-6B1B-BC43-9325-9E54F7056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29">
                    <a:extLst>
                      <a:ext uri="{FF2B5EF4-FFF2-40B4-BE49-F238E27FC236}">
                        <a16:creationId xmlns:a16="http://schemas.microsoft.com/office/drawing/2014/main" id="{649FCE66-2F3C-FC47-9D1D-D6C578D32B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6" name="Line 130">
                  <a:extLst>
                    <a:ext uri="{FF2B5EF4-FFF2-40B4-BE49-F238E27FC236}">
                      <a16:creationId xmlns:a16="http://schemas.microsoft.com/office/drawing/2014/main" id="{76BFA68C-6136-5C47-95A0-FEB88110B4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7" name="Line 130">
                  <a:extLst>
                    <a:ext uri="{FF2B5EF4-FFF2-40B4-BE49-F238E27FC236}">
                      <a16:creationId xmlns:a16="http://schemas.microsoft.com/office/drawing/2014/main" id="{CC67DC53-5567-6645-AB5C-2EB2CB021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8" name="Line 130">
                  <a:extLst>
                    <a:ext uri="{FF2B5EF4-FFF2-40B4-BE49-F238E27FC236}">
                      <a16:creationId xmlns:a16="http://schemas.microsoft.com/office/drawing/2014/main" id="{96AB66AB-B198-CB4C-BD37-64ED334EE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4" name="Freeform 323">
                <a:extLst>
                  <a:ext uri="{FF2B5EF4-FFF2-40B4-BE49-F238E27FC236}">
                    <a16:creationId xmlns:a16="http://schemas.microsoft.com/office/drawing/2014/main" id="{C6B7DC6C-10B7-D74B-88A8-4516A5284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9" name="Group 324">
              <a:extLst>
                <a:ext uri="{FF2B5EF4-FFF2-40B4-BE49-F238E27FC236}">
                  <a16:creationId xmlns:a16="http://schemas.microsoft.com/office/drawing/2014/main" id="{E2298025-ACD7-B743-84D4-20A7C44FBDE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2241" y="5633319"/>
              <a:ext cx="897551" cy="457200"/>
              <a:chOff x="2110" y="1699"/>
              <a:chExt cx="669" cy="288"/>
            </a:xfrm>
          </p:grpSpPr>
          <p:grpSp>
            <p:nvGrpSpPr>
              <p:cNvPr id="54" name="Group 125">
                <a:extLst>
                  <a:ext uri="{FF2B5EF4-FFF2-40B4-BE49-F238E27FC236}">
                    <a16:creationId xmlns:a16="http://schemas.microsoft.com/office/drawing/2014/main" id="{CD42A605-8A31-F04F-8F39-7A92A8011A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56" name="Group 126">
                  <a:extLst>
                    <a:ext uri="{FF2B5EF4-FFF2-40B4-BE49-F238E27FC236}">
                      <a16:creationId xmlns:a16="http://schemas.microsoft.com/office/drawing/2014/main" id="{231E6F65-9BA1-4049-A7CC-5C3EE136B4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60" name="Line 127">
                    <a:extLst>
                      <a:ext uri="{FF2B5EF4-FFF2-40B4-BE49-F238E27FC236}">
                        <a16:creationId xmlns:a16="http://schemas.microsoft.com/office/drawing/2014/main" id="{D1978BFF-49AD-014A-949B-431097F4D8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28">
                    <a:extLst>
                      <a:ext uri="{FF2B5EF4-FFF2-40B4-BE49-F238E27FC236}">
                        <a16:creationId xmlns:a16="http://schemas.microsoft.com/office/drawing/2014/main" id="{9EE487F2-42EC-8B43-9EC4-3DAC4A8058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29">
                    <a:extLst>
                      <a:ext uri="{FF2B5EF4-FFF2-40B4-BE49-F238E27FC236}">
                        <a16:creationId xmlns:a16="http://schemas.microsoft.com/office/drawing/2014/main" id="{3FD06228-EE17-6343-AE39-C72D01AEB3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7" name="Line 130">
                  <a:extLst>
                    <a:ext uri="{FF2B5EF4-FFF2-40B4-BE49-F238E27FC236}">
                      <a16:creationId xmlns:a16="http://schemas.microsoft.com/office/drawing/2014/main" id="{822584E9-FF39-2C4E-94FC-48D89E1C2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8" name="Line 130">
                  <a:extLst>
                    <a:ext uri="{FF2B5EF4-FFF2-40B4-BE49-F238E27FC236}">
                      <a16:creationId xmlns:a16="http://schemas.microsoft.com/office/drawing/2014/main" id="{5C2C85F1-60BA-BF45-A993-58B5A5F7AA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9" name="Line 130">
                  <a:extLst>
                    <a:ext uri="{FF2B5EF4-FFF2-40B4-BE49-F238E27FC236}">
                      <a16:creationId xmlns:a16="http://schemas.microsoft.com/office/drawing/2014/main" id="{829CDC7D-1F73-BE41-871C-7FF857BE4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5" name="Freeform 323">
                <a:extLst>
                  <a:ext uri="{FF2B5EF4-FFF2-40B4-BE49-F238E27FC236}">
                    <a16:creationId xmlns:a16="http://schemas.microsoft.com/office/drawing/2014/main" id="{E01E1A90-7D9E-FA4B-AB4A-F74B2300B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BE9339-51FD-B249-9622-037AC54C71FE}"/>
                    </a:ext>
                  </a:extLst>
                </p:cNvPr>
                <p:cNvSpPr txBox="1"/>
                <p:nvPr/>
              </p:nvSpPr>
              <p:spPr>
                <a:xfrm>
                  <a:off x="6821960" y="3694361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BE9339-51FD-B249-9622-037AC54C71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960" y="3694361"/>
                  <a:ext cx="530402" cy="615278"/>
                </a:xfrm>
                <a:prstGeom prst="rect">
                  <a:avLst/>
                </a:prstGeom>
                <a:blipFill>
                  <a:blip r:embed="rId2"/>
                  <a:stretch>
                    <a:fillRect l="-17647" r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B52E1F-F2B1-DB49-8BE6-EDED20C63557}"/>
                    </a:ext>
                  </a:extLst>
                </p:cNvPr>
                <p:cNvSpPr txBox="1"/>
                <p:nvPr/>
              </p:nvSpPr>
              <p:spPr>
                <a:xfrm>
                  <a:off x="7584124" y="3766567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B52E1F-F2B1-DB49-8BE6-EDED20C63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124" y="3766567"/>
                  <a:ext cx="530402" cy="615278"/>
                </a:xfrm>
                <a:prstGeom prst="rect">
                  <a:avLst/>
                </a:prstGeom>
                <a:blipFill>
                  <a:blip r:embed="rId3"/>
                  <a:stretch>
                    <a:fillRect l="-11111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7A97E3B-679D-F54B-BBC1-A2CEA8CF0D28}"/>
                    </a:ext>
                  </a:extLst>
                </p:cNvPr>
                <p:cNvSpPr txBox="1"/>
                <p:nvPr/>
              </p:nvSpPr>
              <p:spPr>
                <a:xfrm>
                  <a:off x="7070059" y="4810263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7A97E3B-679D-F54B-BBC1-A2CEA8CF0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059" y="4810263"/>
                  <a:ext cx="530402" cy="615278"/>
                </a:xfrm>
                <a:prstGeom prst="rect">
                  <a:avLst/>
                </a:prstGeom>
                <a:blipFill>
                  <a:blip r:embed="rId4"/>
                  <a:stretch>
                    <a:fillRect l="-11111" r="-5556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CF0987E-CECA-8B44-9067-C15BD4F5FD72}"/>
                    </a:ext>
                  </a:extLst>
                </p:cNvPr>
                <p:cNvSpPr txBox="1"/>
                <p:nvPr/>
              </p:nvSpPr>
              <p:spPr>
                <a:xfrm>
                  <a:off x="6181182" y="4795590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CF0987E-CECA-8B44-9067-C15BD4F5F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182" y="4795590"/>
                  <a:ext cx="530402" cy="615278"/>
                </a:xfrm>
                <a:prstGeom prst="rect">
                  <a:avLst/>
                </a:prstGeom>
                <a:blipFill>
                  <a:blip r:embed="rId5"/>
                  <a:stretch>
                    <a:fillRect l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086F384-AF93-9842-9DAD-0478C3B0D9F6}"/>
                  </a:ext>
                </a:extLst>
              </p:cNvPr>
              <p:cNvSpPr/>
              <p:nvPr/>
            </p:nvSpPr>
            <p:spPr>
              <a:xfrm>
                <a:off x="5681519" y="1211477"/>
                <a:ext cx="1781257" cy="619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𝒅𝒆𝒍𝒂𝒚</m:t>
                      </m:r>
                      <m:r>
                        <a:rPr lang="en-US" b="1" i="1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∝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086F384-AF93-9842-9DAD-0478C3B0D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519" y="1211477"/>
                <a:ext cx="1781257" cy="6199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AE1D22A-F6CC-DB48-93F6-68A7F8613BAD}"/>
              </a:ext>
            </a:extLst>
          </p:cNvPr>
          <p:cNvGrpSpPr/>
          <p:nvPr/>
        </p:nvGrpSpPr>
        <p:grpSpPr>
          <a:xfrm>
            <a:off x="929847" y="2451759"/>
            <a:ext cx="5226694" cy="4077747"/>
            <a:chOff x="929847" y="2451759"/>
            <a:chExt cx="5226694" cy="40777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DE621C-4DF0-194D-B846-A5F137972559}"/>
                </a:ext>
              </a:extLst>
            </p:cNvPr>
            <p:cNvGrpSpPr/>
            <p:nvPr/>
          </p:nvGrpSpPr>
          <p:grpSpPr>
            <a:xfrm>
              <a:off x="929847" y="2451759"/>
              <a:ext cx="5226694" cy="4077747"/>
              <a:chOff x="929847" y="2451759"/>
              <a:chExt cx="5226694" cy="40777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B425614-F589-E747-819C-F56DA1DC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9847" y="2775945"/>
                <a:ext cx="3931300" cy="251294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2E7DE5-BC78-0F48-BC83-DE4A5F7E7749}"/>
                  </a:ext>
                </a:extLst>
              </p:cNvPr>
              <p:cNvSpPr txBox="1"/>
              <p:nvPr/>
            </p:nvSpPr>
            <p:spPr>
              <a:xfrm>
                <a:off x="964271" y="5313011"/>
                <a:ext cx="4198585" cy="413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The time of each pad is defined as: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105788B-8AB4-9A4E-9966-A3B5A26B2813}"/>
                      </a:ext>
                    </a:extLst>
                  </p:cNvPr>
                  <p:cNvSpPr txBox="1"/>
                  <p:nvPr/>
                </p:nvSpPr>
                <p:spPr>
                  <a:xfrm>
                    <a:off x="1492684" y="5750703"/>
                    <a:ext cx="3219984" cy="77880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𝑻𝒓𝒖𝒆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𝑴𝒆𝒂𝒔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oMath>
                    </a14:m>
                    <a:r>
                      <a:rPr lang="en-US" sz="2400" b="1" dirty="0">
                        <a:solidFill>
                          <a:srgbClr val="800000"/>
                        </a:solidFill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  <m: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</m:oMath>
                    </a14:m>
                    <a:r>
                      <a:rPr lang="en-US" sz="2400" dirty="0"/>
                      <a:t> </a:t>
                    </a:r>
                    <a:endParaRPr lang="en-US" sz="2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105788B-8AB4-9A4E-9966-A3B5A26B28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2684" y="5750703"/>
                    <a:ext cx="3219984" cy="778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150" b="-32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0BAA842-BDD6-A34F-B238-6C83FE4F12CE}"/>
                      </a:ext>
                    </a:extLst>
                  </p:cNvPr>
                  <p:cNvSpPr txBox="1"/>
                  <p:nvPr/>
                </p:nvSpPr>
                <p:spPr>
                  <a:xfrm>
                    <a:off x="1191853" y="2451759"/>
                    <a:ext cx="4964688" cy="5337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T</a:t>
                    </a:r>
                    <a:r>
                      <a:rPr lang="en-US" sz="1600" baseline="-25000" dirty="0" err="1">
                        <a:solidFill>
                          <a:schemeClr val="tx1"/>
                        </a:solidFill>
                      </a:rPr>
                      <a:t>max</a:t>
                    </a:r>
                    <a:r>
                      <a:rPr lang="en-US" sz="1600" dirty="0">
                        <a:solidFill>
                          <a:schemeClr val="tx1"/>
                        </a:solidFill>
                      </a:rPr>
                      <a:t> vs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den>
                        </m:f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600" dirty="0">
                        <a:solidFill>
                          <a:schemeClr val="tx1"/>
                        </a:solidFill>
                      </a:rPr>
                      <a:t>for the geometry 200-500 </a:t>
                    </a: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0BAA842-BDD6-A34F-B238-6C83FE4F1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91853" y="2451759"/>
                    <a:ext cx="4964688" cy="53373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510"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7C9D52B-E009-7A4D-BFD8-966825BB6649}"/>
                    </a:ext>
                  </a:extLst>
                </p:cNvPr>
                <p:cNvSpPr txBox="1"/>
                <p:nvPr/>
              </p:nvSpPr>
              <p:spPr>
                <a:xfrm>
                  <a:off x="2523553" y="4180896"/>
                  <a:ext cx="1742785" cy="306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>
                      <a:solidFill>
                        <a:schemeClr val="tx1"/>
                      </a:solidFill>
                    </a:rPr>
                    <a:t> = slope coefficient</a:t>
                  </a: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7C9D52B-E009-7A4D-BFD8-966825BB6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553" y="4180896"/>
                  <a:ext cx="1742785" cy="306559"/>
                </a:xfrm>
                <a:prstGeom prst="rect">
                  <a:avLst/>
                </a:prstGeom>
                <a:blipFill>
                  <a:blip r:embed="rId13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32A953-8E25-F943-9AAD-91AB95108F11}"/>
              </a:ext>
            </a:extLst>
          </p:cNvPr>
          <p:cNvGrpSpPr/>
          <p:nvPr/>
        </p:nvGrpSpPr>
        <p:grpSpPr>
          <a:xfrm>
            <a:off x="6071579" y="2694719"/>
            <a:ext cx="5806424" cy="3612038"/>
            <a:chOff x="6071579" y="2694719"/>
            <a:chExt cx="5806424" cy="361203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5" name="Chart 104">
                  <a:extLst>
                    <a:ext uri="{FF2B5EF4-FFF2-40B4-BE49-F238E27FC236}">
                      <a16:creationId xmlns:a16="http://schemas.microsoft.com/office/drawing/2014/main" id="{C6458AF0-135D-EB4F-8EAD-E278FC77FC00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059821543"/>
                    </p:ext>
                  </p:extLst>
                </p:nvPr>
              </p:nvGraphicFramePr>
              <p:xfrm>
                <a:off x="6071579" y="3113828"/>
                <a:ext cx="5145430" cy="253063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4"/>
                </a:graphicData>
              </a:graphic>
            </p:graphicFrame>
          </mc:Choice>
          <mc:Fallback xmlns="">
            <p:graphicFrame>
              <p:nvGraphicFramePr>
                <p:cNvPr id="105" name="Chart 104">
                  <a:extLst>
                    <a:ext uri="{FF2B5EF4-FFF2-40B4-BE49-F238E27FC236}">
                      <a16:creationId xmlns:a16="http://schemas.microsoft.com/office/drawing/2014/main" id="{C6458AF0-135D-EB4F-8EAD-E278FC77FC00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059821543"/>
                    </p:ext>
                  </p:extLst>
                </p:nvPr>
              </p:nvGraphicFramePr>
              <p:xfrm>
                <a:off x="6071579" y="3113828"/>
                <a:ext cx="5145430" cy="253063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5"/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356C06D-C0E8-8C4B-A587-9CF90DB61C75}"/>
                    </a:ext>
                  </a:extLst>
                </p:cNvPr>
                <p:cNvSpPr txBox="1"/>
                <p:nvPr/>
              </p:nvSpPr>
              <p:spPr>
                <a:xfrm>
                  <a:off x="6913315" y="2694719"/>
                  <a:ext cx="4964688" cy="37786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600" dirty="0"/>
                    <a:t>Coefficient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 for different geometries </a:t>
                  </a: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356C06D-C0E8-8C4B-A587-9CF90DB61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3315" y="2694719"/>
                  <a:ext cx="4964688" cy="377860"/>
                </a:xfrm>
                <a:prstGeom prst="rect">
                  <a:avLst/>
                </a:prstGeom>
                <a:blipFill>
                  <a:blip r:embed="rId16"/>
                  <a:stretch>
                    <a:fillRect l="-510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6697489-A1FF-4F4A-9728-35F0B40ECA89}"/>
                    </a:ext>
                  </a:extLst>
                </p:cNvPr>
                <p:cNvSpPr txBox="1"/>
                <p:nvPr/>
              </p:nvSpPr>
              <p:spPr>
                <a:xfrm>
                  <a:off x="6712055" y="5644460"/>
                  <a:ext cx="4964688" cy="6622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 depends linearly from (metal/pitch)^2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/>
                    <a:t>(related to the detector capacitance)</a:t>
                  </a: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6697489-A1FF-4F4A-9728-35F0B40EC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2055" y="5644460"/>
                  <a:ext cx="4964688" cy="662297"/>
                </a:xfrm>
                <a:prstGeom prst="rect">
                  <a:avLst/>
                </a:prstGeom>
                <a:blipFill>
                  <a:blip r:embed="rId17"/>
                  <a:stretch>
                    <a:fillRect l="-256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98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2205F-3A6B-D14E-8EAD-2298EBF0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66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2800" dirty="0"/>
              <a:t>Timeline of the Resistive readout sensor: AC – LGAD / RSD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633014" y="2909980"/>
            <a:ext cx="11558987" cy="3578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ym typeface="Wingdings"/>
              </a:rPr>
              <a:t>These sensors enjoy a double name: the </a:t>
            </a:r>
            <a:r>
              <a:rPr lang="en-US" sz="1600" b="1" dirty="0">
                <a:sym typeface="Wingdings"/>
              </a:rPr>
              <a:t>key technological features are</a:t>
            </a:r>
            <a:r>
              <a:rPr lang="en-US" sz="1600" dirty="0">
                <a:sym typeface="Wingdings"/>
              </a:rPr>
              <a:t> the </a:t>
            </a:r>
            <a:r>
              <a:rPr lang="en-US" sz="1600" b="1" dirty="0">
                <a:sym typeface="Wingdings"/>
              </a:rPr>
              <a:t>“resistive n+ layer”</a:t>
            </a:r>
            <a:r>
              <a:rPr lang="en-US" sz="1600" dirty="0">
                <a:sym typeface="Wingdings"/>
              </a:rPr>
              <a:t>, necessary to produce the  local AC coupling, and </a:t>
            </a:r>
            <a:r>
              <a:rPr lang="en-US" sz="1600" b="1" dirty="0">
                <a:sym typeface="Wingdings"/>
              </a:rPr>
              <a:t>gain </a:t>
            </a:r>
            <a:r>
              <a:rPr lang="en-US" sz="1600" dirty="0">
                <a:sym typeface="Wingdings"/>
              </a:rPr>
              <a:t>to avoid inefficiency and allow small material budget.</a:t>
            </a:r>
          </a:p>
          <a:p>
            <a:pPr algn="ctr">
              <a:lnSpc>
                <a:spcPct val="130000"/>
              </a:lnSpc>
            </a:pPr>
            <a:r>
              <a:rPr lang="en-US" sz="1600" b="1" dirty="0">
                <a:sym typeface="Wingdings"/>
              </a:rPr>
              <a:t>AC-LGAD</a:t>
            </a:r>
            <a:r>
              <a:rPr lang="en-US" sz="1600" dirty="0">
                <a:sym typeface="Wingdings"/>
              </a:rPr>
              <a:t> (AC-coupled Low-Gain Avalanche Diode) or </a:t>
            </a:r>
            <a:r>
              <a:rPr lang="en-US" sz="1600" b="1" dirty="0">
                <a:sym typeface="Wingdings"/>
              </a:rPr>
              <a:t>RSD </a:t>
            </a:r>
            <a:r>
              <a:rPr lang="en-US" sz="1600" dirty="0">
                <a:sym typeface="Wingdings"/>
              </a:rPr>
              <a:t>(Resistive Silicon Detector). </a:t>
            </a:r>
          </a:p>
          <a:p>
            <a:pPr>
              <a:lnSpc>
                <a:spcPct val="130000"/>
              </a:lnSpc>
            </a:pPr>
            <a:endParaRPr lang="en-US" sz="1600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AC-LGAD were proposed at the TREDI 2015 conference [1].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The sensors presented here are manufactured at FBK within the RSD project (INFN) [2],[3].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CNM produced AC-LGAD sensors in 2017 [4]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BNL produced AC-LGAD in 2019 [5].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Results shown from </a:t>
            </a:r>
            <a:r>
              <a:rPr lang="en-US" sz="1600" dirty="0" err="1">
                <a:sym typeface="Wingdings" pitchFamily="2" charset="2"/>
              </a:rPr>
              <a:t>beamtest</a:t>
            </a:r>
            <a:r>
              <a:rPr lang="en-US" sz="1600" dirty="0">
                <a:sym typeface="Wingdings" pitchFamily="2" charset="2"/>
              </a:rPr>
              <a:t> are from [6]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The application of Machine Learning is [7]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First results on AC-LGAD strips at beam test [8]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DB09C23-141D-6B41-9318-0EA22AE68DD7}"/>
              </a:ext>
            </a:extLst>
          </p:cNvPr>
          <p:cNvGrpSpPr/>
          <p:nvPr/>
        </p:nvGrpSpPr>
        <p:grpSpPr>
          <a:xfrm>
            <a:off x="3323064" y="1103150"/>
            <a:ext cx="6607640" cy="1691257"/>
            <a:chOff x="1560182" y="1156041"/>
            <a:chExt cx="9992406" cy="2733136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26C0131-5B9E-2842-9929-B14FDF17FDBB}"/>
                </a:ext>
              </a:extLst>
            </p:cNvPr>
            <p:cNvSpPr txBox="1"/>
            <p:nvPr/>
          </p:nvSpPr>
          <p:spPr>
            <a:xfrm>
              <a:off x="4025803" y="1168982"/>
              <a:ext cx="1219828" cy="494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Physicist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946C28E-4582-A940-8F4D-D8F711FBCA52}"/>
                </a:ext>
              </a:extLst>
            </p:cNvPr>
            <p:cNvCxnSpPr/>
            <p:nvPr/>
          </p:nvCxnSpPr>
          <p:spPr>
            <a:xfrm flipH="1">
              <a:off x="6792686" y="1592926"/>
              <a:ext cx="583636" cy="2848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656DAB8-A5B5-4747-BBE2-4BA4491640FD}"/>
                </a:ext>
              </a:extLst>
            </p:cNvPr>
            <p:cNvCxnSpPr>
              <a:cxnSpLocks/>
            </p:cNvCxnSpPr>
            <p:nvPr/>
          </p:nvCxnSpPr>
          <p:spPr>
            <a:xfrm>
              <a:off x="4835353" y="1581659"/>
              <a:ext cx="438693" cy="2961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8257CFC-FD87-D049-AA48-07F327A1425C}"/>
                </a:ext>
              </a:extLst>
            </p:cNvPr>
            <p:cNvSpPr/>
            <p:nvPr/>
          </p:nvSpPr>
          <p:spPr>
            <a:xfrm>
              <a:off x="2548393" y="2420072"/>
              <a:ext cx="5724549" cy="146245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45CFB1B-8BBE-3146-86B9-3E606BB3451D}"/>
                </a:ext>
              </a:extLst>
            </p:cNvPr>
            <p:cNvSpPr/>
            <p:nvPr/>
          </p:nvSpPr>
          <p:spPr>
            <a:xfrm>
              <a:off x="2709746" y="2646149"/>
              <a:ext cx="5430644" cy="9818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01DBE7A-AADF-BD4A-B13B-967455AF1452}"/>
                </a:ext>
              </a:extLst>
            </p:cNvPr>
            <p:cNvSpPr/>
            <p:nvPr/>
          </p:nvSpPr>
          <p:spPr>
            <a:xfrm>
              <a:off x="2706214" y="2278967"/>
              <a:ext cx="5434176" cy="19635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7B51226-7AF7-D841-A982-324616C69110}"/>
                </a:ext>
              </a:extLst>
            </p:cNvPr>
            <p:cNvSpPr/>
            <p:nvPr/>
          </p:nvSpPr>
          <p:spPr>
            <a:xfrm>
              <a:off x="3189985" y="223324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E24201-0910-904E-9244-70203A2406CE}"/>
                </a:ext>
              </a:extLst>
            </p:cNvPr>
            <p:cNvSpPr/>
            <p:nvPr/>
          </p:nvSpPr>
          <p:spPr>
            <a:xfrm>
              <a:off x="5044546" y="221888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68DC92C-2A47-8C42-9EC3-8DA98105F76C}"/>
                </a:ext>
              </a:extLst>
            </p:cNvPr>
            <p:cNvSpPr/>
            <p:nvPr/>
          </p:nvSpPr>
          <p:spPr>
            <a:xfrm>
              <a:off x="7075129" y="221734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B80A276-8A77-574F-BB0C-A48F42A8205E}"/>
                </a:ext>
              </a:extLst>
            </p:cNvPr>
            <p:cNvSpPr txBox="1"/>
            <p:nvPr/>
          </p:nvSpPr>
          <p:spPr>
            <a:xfrm>
              <a:off x="8953914" y="2603962"/>
              <a:ext cx="1401640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gain layer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775BF67-E965-6545-9712-E00131172C82}"/>
                </a:ext>
              </a:extLst>
            </p:cNvPr>
            <p:cNvSpPr txBox="1"/>
            <p:nvPr/>
          </p:nvSpPr>
          <p:spPr>
            <a:xfrm>
              <a:off x="8593321" y="1156041"/>
              <a:ext cx="2385841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AC coupling oxide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BBA8683D-924B-CB43-8C84-0AB1829E8280}"/>
                </a:ext>
              </a:extLst>
            </p:cNvPr>
            <p:cNvCxnSpPr>
              <a:cxnSpLocks/>
              <a:stCxn id="106" idx="1"/>
            </p:cNvCxnSpPr>
            <p:nvPr/>
          </p:nvCxnSpPr>
          <p:spPr>
            <a:xfrm flipH="1">
              <a:off x="7959961" y="1403694"/>
              <a:ext cx="633361" cy="85196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94B115-33B3-A448-8CCA-DFF8F789160B}"/>
                </a:ext>
              </a:extLst>
            </p:cNvPr>
            <p:cNvCxnSpPr>
              <a:cxnSpLocks/>
              <a:stCxn id="105" idx="1"/>
              <a:endCxn id="100" idx="3"/>
            </p:cNvCxnSpPr>
            <p:nvPr/>
          </p:nvCxnSpPr>
          <p:spPr>
            <a:xfrm flipH="1" flipV="1">
              <a:off x="8140390" y="2695239"/>
              <a:ext cx="813524" cy="15637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063176C-EC79-594A-AD1D-BF89BF36A2EE}"/>
                </a:ext>
              </a:extLst>
            </p:cNvPr>
            <p:cNvSpPr/>
            <p:nvPr/>
          </p:nvSpPr>
          <p:spPr>
            <a:xfrm>
              <a:off x="2706214" y="2433374"/>
              <a:ext cx="5434176" cy="18171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3232C68-20F1-3741-92D5-3D3C3F477454}"/>
                </a:ext>
              </a:extLst>
            </p:cNvPr>
            <p:cNvSpPr txBox="1"/>
            <p:nvPr/>
          </p:nvSpPr>
          <p:spPr>
            <a:xfrm>
              <a:off x="8548884" y="1765601"/>
              <a:ext cx="3003704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Resistive  n++ electrode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FC3AF6E-7394-1647-A4CD-38F9FDD237B2}"/>
                </a:ext>
              </a:extLst>
            </p:cNvPr>
            <p:cNvCxnSpPr>
              <a:cxnSpLocks/>
              <a:stCxn id="110" idx="2"/>
              <a:endCxn id="128" idx="8"/>
            </p:cNvCxnSpPr>
            <p:nvPr/>
          </p:nvCxnSpPr>
          <p:spPr>
            <a:xfrm flipH="1">
              <a:off x="8066638" y="2260907"/>
              <a:ext cx="1984098" cy="24182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864">
              <a:extLst>
                <a:ext uri="{FF2B5EF4-FFF2-40B4-BE49-F238E27FC236}">
                  <a16:creationId xmlns:a16="http://schemas.microsoft.com/office/drawing/2014/main" id="{985CA8D2-FC1D-7443-93CB-D9460A1E9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4805" y="1327634"/>
              <a:ext cx="4865688" cy="1684340"/>
              <a:chOff x="-646" y="1697"/>
              <a:chExt cx="3065" cy="1061"/>
            </a:xfrm>
          </p:grpSpPr>
          <p:grpSp>
            <p:nvGrpSpPr>
              <p:cNvPr id="145" name="Group 60">
                <a:extLst>
                  <a:ext uri="{FF2B5EF4-FFF2-40B4-BE49-F238E27FC236}">
                    <a16:creationId xmlns:a16="http://schemas.microsoft.com/office/drawing/2014/main" id="{0C7F5F63-4BD5-4444-A091-345EE3CE7B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6" y="1697"/>
                <a:ext cx="3065" cy="1061"/>
                <a:chOff x="967" y="3426"/>
                <a:chExt cx="3065" cy="1061"/>
              </a:xfrm>
            </p:grpSpPr>
            <p:sp>
              <p:nvSpPr>
                <p:cNvPr id="147" name="Line 55">
                  <a:extLst>
                    <a:ext uri="{FF2B5EF4-FFF2-40B4-BE49-F238E27FC236}">
                      <a16:creationId xmlns:a16="http://schemas.microsoft.com/office/drawing/2014/main" id="{DB8DCD0C-9772-6149-AF27-F0756A0B8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8" name="AutoShape 56">
                  <a:extLst>
                    <a:ext uri="{FF2B5EF4-FFF2-40B4-BE49-F238E27FC236}">
                      <a16:creationId xmlns:a16="http://schemas.microsoft.com/office/drawing/2014/main" id="{0170C9F0-7FE6-8145-8B47-D58CCE2B2C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9" name="Line 55">
                  <a:extLst>
                    <a:ext uri="{FF2B5EF4-FFF2-40B4-BE49-F238E27FC236}">
                      <a16:creationId xmlns:a16="http://schemas.microsoft.com/office/drawing/2014/main" id="{896612F6-E00E-EE4E-86EB-06DD5FADA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50" name="Line 55">
                  <a:extLst>
                    <a:ext uri="{FF2B5EF4-FFF2-40B4-BE49-F238E27FC236}">
                      <a16:creationId xmlns:a16="http://schemas.microsoft.com/office/drawing/2014/main" id="{0BA014DF-42CA-ED46-B9A4-57BD8EB87D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7" y="4159"/>
                  <a:ext cx="4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51" name="Line 55">
                  <a:extLst>
                    <a:ext uri="{FF2B5EF4-FFF2-40B4-BE49-F238E27FC236}">
                      <a16:creationId xmlns:a16="http://schemas.microsoft.com/office/drawing/2014/main" id="{F16E2EEA-7264-1446-8282-256665A43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6" y="4159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46" name="Freeform 863">
                <a:extLst>
                  <a:ext uri="{FF2B5EF4-FFF2-40B4-BE49-F238E27FC236}">
                    <a16:creationId xmlns:a16="http://schemas.microsoft.com/office/drawing/2014/main" id="{F5FEC6A1-B780-6F44-A626-2343A000A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7AF9C26-BE52-E542-8550-2B8426D6D4AC}"/>
                </a:ext>
              </a:extLst>
            </p:cNvPr>
            <p:cNvSpPr/>
            <p:nvPr/>
          </p:nvSpPr>
          <p:spPr>
            <a:xfrm>
              <a:off x="2536329" y="3719327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0F003BD-4703-B943-A835-2C518C8D28CD}"/>
                </a:ext>
              </a:extLst>
            </p:cNvPr>
            <p:cNvSpPr txBox="1"/>
            <p:nvPr/>
          </p:nvSpPr>
          <p:spPr>
            <a:xfrm>
              <a:off x="8862680" y="3344302"/>
              <a:ext cx="1893740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p++ electrode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97ED1B3A-8012-8C43-926A-7A807FD3F055}"/>
                </a:ext>
              </a:extLst>
            </p:cNvPr>
            <p:cNvCxnSpPr>
              <a:stCxn id="118" idx="1"/>
              <a:endCxn id="117" idx="3"/>
            </p:cNvCxnSpPr>
            <p:nvPr/>
          </p:nvCxnSpPr>
          <p:spPr>
            <a:xfrm flipH="1">
              <a:off x="8260879" y="3591955"/>
              <a:ext cx="601802" cy="2122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324">
              <a:extLst>
                <a:ext uri="{FF2B5EF4-FFF2-40B4-BE49-F238E27FC236}">
                  <a16:creationId xmlns:a16="http://schemas.microsoft.com/office/drawing/2014/main" id="{DE7755F7-135F-414D-BCD9-2A42631B1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0182" y="2761544"/>
              <a:ext cx="490538" cy="457200"/>
              <a:chOff x="2110" y="1699"/>
              <a:chExt cx="309" cy="288"/>
            </a:xfrm>
          </p:grpSpPr>
          <p:grpSp>
            <p:nvGrpSpPr>
              <p:cNvPr id="140" name="Group 126">
                <a:extLst>
                  <a:ext uri="{FF2B5EF4-FFF2-40B4-BE49-F238E27FC236}">
                    <a16:creationId xmlns:a16="http://schemas.microsoft.com/office/drawing/2014/main" id="{3D95321B-391B-604F-A096-6E25DC2FD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142" name="Line 127">
                  <a:extLst>
                    <a:ext uri="{FF2B5EF4-FFF2-40B4-BE49-F238E27FC236}">
                      <a16:creationId xmlns:a16="http://schemas.microsoft.com/office/drawing/2014/main" id="{CD01F76E-2D7B-4D4D-B91C-29FF954D44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3" name="Line 128">
                  <a:extLst>
                    <a:ext uri="{FF2B5EF4-FFF2-40B4-BE49-F238E27FC236}">
                      <a16:creationId xmlns:a16="http://schemas.microsoft.com/office/drawing/2014/main" id="{9DCB343E-9A56-1247-9A3D-1946056B1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4" name="Line 129">
                  <a:extLst>
                    <a:ext uri="{FF2B5EF4-FFF2-40B4-BE49-F238E27FC236}">
                      <a16:creationId xmlns:a16="http://schemas.microsoft.com/office/drawing/2014/main" id="{46382D43-3102-1E42-BDDE-504B3D10F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41" name="Freeform 323">
                <a:extLst>
                  <a:ext uri="{FF2B5EF4-FFF2-40B4-BE49-F238E27FC236}">
                    <a16:creationId xmlns:a16="http://schemas.microsoft.com/office/drawing/2014/main" id="{EB0F5740-0E71-7E4A-A22A-9AAB3C41D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9D7D820-A6BD-5C47-B271-7B0A0BABDD46}"/>
                </a:ext>
              </a:extLst>
            </p:cNvPr>
            <p:cNvGrpSpPr/>
            <p:nvPr/>
          </p:nvGrpSpPr>
          <p:grpSpPr>
            <a:xfrm>
              <a:off x="2549917" y="2461713"/>
              <a:ext cx="5710781" cy="78877"/>
              <a:chOff x="1735494" y="2138844"/>
              <a:chExt cx="5372458" cy="191824"/>
            </a:xfrm>
          </p:grpSpPr>
          <p:grpSp>
            <p:nvGrpSpPr>
              <p:cNvPr id="122" name="Group 367">
                <a:extLst>
                  <a:ext uri="{FF2B5EF4-FFF2-40B4-BE49-F238E27FC236}">
                    <a16:creationId xmlns:a16="http://schemas.microsoft.com/office/drawing/2014/main" id="{9B8A4555-9822-624F-8E4A-7946CEB5EE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100619" y="1773719"/>
                <a:ext cx="184150" cy="914400"/>
                <a:chOff x="691" y="3197"/>
                <a:chExt cx="116" cy="576"/>
              </a:xfrm>
            </p:grpSpPr>
            <p:sp>
              <p:nvSpPr>
                <p:cNvPr id="138" name="Freeform 244">
                  <a:extLst>
                    <a:ext uri="{FF2B5EF4-FFF2-40B4-BE49-F238E27FC236}">
                      <a16:creationId xmlns:a16="http://schemas.microsoft.com/office/drawing/2014/main" id="{830D39BF-02DB-974A-8707-2E612765A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9" name="Freeform 366">
                  <a:extLst>
                    <a:ext uri="{FF2B5EF4-FFF2-40B4-BE49-F238E27FC236}">
                      <a16:creationId xmlns:a16="http://schemas.microsoft.com/office/drawing/2014/main" id="{99C5F7A6-6232-C247-A192-7078EB86B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3" name="Group 367">
                <a:extLst>
                  <a:ext uri="{FF2B5EF4-FFF2-40B4-BE49-F238E27FC236}">
                    <a16:creationId xmlns:a16="http://schemas.microsoft.com/office/drawing/2014/main" id="{4B53A6C9-60CB-7F4B-AD3F-4BA5D8BA5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007197" y="1775306"/>
                <a:ext cx="184150" cy="914400"/>
                <a:chOff x="691" y="3197"/>
                <a:chExt cx="116" cy="576"/>
              </a:xfrm>
            </p:grpSpPr>
            <p:sp>
              <p:nvSpPr>
                <p:cNvPr id="136" name="Freeform 244">
                  <a:extLst>
                    <a:ext uri="{FF2B5EF4-FFF2-40B4-BE49-F238E27FC236}">
                      <a16:creationId xmlns:a16="http://schemas.microsoft.com/office/drawing/2014/main" id="{A6795871-11FA-C64B-BCD4-3C0512714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7" name="Freeform 366">
                  <a:extLst>
                    <a:ext uri="{FF2B5EF4-FFF2-40B4-BE49-F238E27FC236}">
                      <a16:creationId xmlns:a16="http://schemas.microsoft.com/office/drawing/2014/main" id="{B872A573-02CD-2641-B7B9-4A8A9895A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4" name="Group 367">
                <a:extLst>
                  <a:ext uri="{FF2B5EF4-FFF2-40B4-BE49-F238E27FC236}">
                    <a16:creationId xmlns:a16="http://schemas.microsoft.com/office/drawing/2014/main" id="{EBCC978E-146A-744A-A409-AFCA9762D4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913775" y="1776893"/>
                <a:ext cx="184150" cy="914400"/>
                <a:chOff x="691" y="3197"/>
                <a:chExt cx="116" cy="576"/>
              </a:xfrm>
            </p:grpSpPr>
            <p:sp>
              <p:nvSpPr>
                <p:cNvPr id="134" name="Freeform 244">
                  <a:extLst>
                    <a:ext uri="{FF2B5EF4-FFF2-40B4-BE49-F238E27FC236}">
                      <a16:creationId xmlns:a16="http://schemas.microsoft.com/office/drawing/2014/main" id="{2B9E185D-01FA-BF47-B9DE-9A1DB5283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5" name="Freeform 366">
                  <a:extLst>
                    <a:ext uri="{FF2B5EF4-FFF2-40B4-BE49-F238E27FC236}">
                      <a16:creationId xmlns:a16="http://schemas.microsoft.com/office/drawing/2014/main" id="{E419364A-712E-234B-8CC8-B93CC34B2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5" name="Group 367">
                <a:extLst>
                  <a:ext uri="{FF2B5EF4-FFF2-40B4-BE49-F238E27FC236}">
                    <a16:creationId xmlns:a16="http://schemas.microsoft.com/office/drawing/2014/main" id="{91D6223A-5417-FA48-95ED-36414523EE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795409" y="1778393"/>
                <a:ext cx="184150" cy="914400"/>
                <a:chOff x="691" y="3197"/>
                <a:chExt cx="116" cy="576"/>
              </a:xfrm>
            </p:grpSpPr>
            <p:sp>
              <p:nvSpPr>
                <p:cNvPr id="132" name="Freeform 244">
                  <a:extLst>
                    <a:ext uri="{FF2B5EF4-FFF2-40B4-BE49-F238E27FC236}">
                      <a16:creationId xmlns:a16="http://schemas.microsoft.com/office/drawing/2014/main" id="{D5CD33D8-23E7-EB4B-807E-AC87A2BE9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3" name="Freeform 366">
                  <a:extLst>
                    <a:ext uri="{FF2B5EF4-FFF2-40B4-BE49-F238E27FC236}">
                      <a16:creationId xmlns:a16="http://schemas.microsoft.com/office/drawing/2014/main" id="{170B773A-687E-1C43-8FD5-41CC16FF5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6" name="Group 367">
                <a:extLst>
                  <a:ext uri="{FF2B5EF4-FFF2-40B4-BE49-F238E27FC236}">
                    <a16:creationId xmlns:a16="http://schemas.microsoft.com/office/drawing/2014/main" id="{6E63A097-4791-9D4C-8D81-AE6212F0EC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677043" y="1779893"/>
                <a:ext cx="184150" cy="914400"/>
                <a:chOff x="691" y="3197"/>
                <a:chExt cx="116" cy="576"/>
              </a:xfrm>
            </p:grpSpPr>
            <p:sp>
              <p:nvSpPr>
                <p:cNvPr id="130" name="Freeform 244">
                  <a:extLst>
                    <a:ext uri="{FF2B5EF4-FFF2-40B4-BE49-F238E27FC236}">
                      <a16:creationId xmlns:a16="http://schemas.microsoft.com/office/drawing/2014/main" id="{347064C2-E447-3F47-BA58-EE8600D71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1" name="Freeform 366">
                  <a:extLst>
                    <a:ext uri="{FF2B5EF4-FFF2-40B4-BE49-F238E27FC236}">
                      <a16:creationId xmlns:a16="http://schemas.microsoft.com/office/drawing/2014/main" id="{CF45AB18-4697-8A4E-828F-6881F822C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7" name="Group 367">
                <a:extLst>
                  <a:ext uri="{FF2B5EF4-FFF2-40B4-BE49-F238E27FC236}">
                    <a16:creationId xmlns:a16="http://schemas.microsoft.com/office/drawing/2014/main" id="{80455B01-39D7-174F-9827-72F89098FA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558677" y="1781393"/>
                <a:ext cx="184150" cy="914400"/>
                <a:chOff x="691" y="3197"/>
                <a:chExt cx="116" cy="576"/>
              </a:xfrm>
            </p:grpSpPr>
            <p:sp>
              <p:nvSpPr>
                <p:cNvPr id="128" name="Freeform 244">
                  <a:extLst>
                    <a:ext uri="{FF2B5EF4-FFF2-40B4-BE49-F238E27FC236}">
                      <a16:creationId xmlns:a16="http://schemas.microsoft.com/office/drawing/2014/main" id="{B6BA9D11-25F0-1B4F-89B2-26F95A294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29" name="Freeform 366">
                  <a:extLst>
                    <a:ext uri="{FF2B5EF4-FFF2-40B4-BE49-F238E27FC236}">
                      <a16:creationId xmlns:a16="http://schemas.microsoft.com/office/drawing/2014/main" id="{37894721-2586-5642-B8A5-D883687A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34229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2FC34-141C-EE4C-8ABB-217BE50B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F35CD-CE4A-6149-9CCA-CD899D9294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7B8C12-BE33-0E4A-B848-2713A378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488B60-9057-0C46-8213-64F007FE4FB5}"/>
              </a:ext>
            </a:extLst>
          </p:cNvPr>
          <p:cNvGrpSpPr/>
          <p:nvPr/>
        </p:nvGrpSpPr>
        <p:grpSpPr>
          <a:xfrm>
            <a:off x="613121" y="849402"/>
            <a:ext cx="12192000" cy="5623000"/>
            <a:chOff x="553744" y="950026"/>
            <a:chExt cx="12192000" cy="5623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D8A735-302A-BC40-9620-B0453D4A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44" y="950026"/>
              <a:ext cx="12192000" cy="5623000"/>
            </a:xfrm>
            <a:prstGeom prst="rect">
              <a:avLst/>
            </a:prstGeom>
          </p:spPr>
        </p:pic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EEA75712-F34B-7A45-857E-0EE66E66C48F}"/>
                </a:ext>
              </a:extLst>
            </p:cNvPr>
            <p:cNvSpPr/>
            <p:nvPr/>
          </p:nvSpPr>
          <p:spPr>
            <a:xfrm>
              <a:off x="1959432" y="2341701"/>
              <a:ext cx="2778826" cy="2744650"/>
            </a:xfrm>
            <a:prstGeom prst="frame">
              <a:avLst>
                <a:gd name="adj1" fmla="val 435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7F4B322D-A9FB-DB4A-9C24-FAE8A6F18BA6}"/>
                </a:ext>
              </a:extLst>
            </p:cNvPr>
            <p:cNvSpPr/>
            <p:nvPr/>
          </p:nvSpPr>
          <p:spPr>
            <a:xfrm>
              <a:off x="8144497" y="2341701"/>
              <a:ext cx="2778826" cy="2744650"/>
            </a:xfrm>
            <a:prstGeom prst="frame">
              <a:avLst>
                <a:gd name="adj1" fmla="val 435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29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3D80364F-ECBF-B643-9EF8-AC74061A088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A620DE4-5C88-064E-8A95-A238F615ADA0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4F46C6-7BB2-164F-803D-6FA29B6DFE8D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-14942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Signal formation in resistive readout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C0C3C8A-9DEE-F842-B380-9B4FCD2EA575}"/>
              </a:ext>
            </a:extLst>
          </p:cNvPr>
          <p:cNvCxnSpPr/>
          <p:nvPr/>
        </p:nvCxnSpPr>
        <p:spPr>
          <a:xfrm flipH="1">
            <a:off x="7375791" y="3608602"/>
            <a:ext cx="616414" cy="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5696F7F-828C-114E-A4C1-C14126327C52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DE490-27DB-764A-AB26-7C0F7B6A8B2E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2FB084-E25F-8E45-8C74-9EBF9D770703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B69B95-3FC2-814E-B575-5E3F3914341D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9FAFD6-D456-B843-9890-6CFEFC0280CA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909A4E-39B4-1A4A-8C68-5C93226CD6F0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95F13F-8300-7A42-96CA-D556779E518F}"/>
              </a:ext>
            </a:extLst>
          </p:cNvPr>
          <p:cNvGrpSpPr/>
          <p:nvPr/>
        </p:nvGrpSpPr>
        <p:grpSpPr>
          <a:xfrm>
            <a:off x="5886669" y="3185530"/>
            <a:ext cx="1280966" cy="1151679"/>
            <a:chOff x="5886669" y="3185530"/>
            <a:chExt cx="1280966" cy="1151679"/>
          </a:xfrm>
        </p:grpSpPr>
        <p:sp>
          <p:nvSpPr>
            <p:cNvPr id="122" name="Line 55">
              <a:extLst>
                <a:ext uri="{FF2B5EF4-FFF2-40B4-BE49-F238E27FC236}">
                  <a16:creationId xmlns:a16="http://schemas.microsoft.com/office/drawing/2014/main" id="{391C174C-629E-E04D-9AF3-0F5B52034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669" y="3595919"/>
              <a:ext cx="12809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123" name="AutoShape 56">
              <a:extLst>
                <a:ext uri="{FF2B5EF4-FFF2-40B4-BE49-F238E27FC236}">
                  <a16:creationId xmlns:a16="http://schemas.microsoft.com/office/drawing/2014/main" id="{AEF1F491-8467-A941-BDCC-9E67C092E4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86345" y="3327483"/>
              <a:ext cx="823789" cy="5398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124" name="Line 55">
              <a:extLst>
                <a:ext uri="{FF2B5EF4-FFF2-40B4-BE49-F238E27FC236}">
                  <a16:creationId xmlns:a16="http://schemas.microsoft.com/office/drawing/2014/main" id="{5D0AB877-FB0E-534C-8377-418BB0B238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3413" y="3597407"/>
              <a:ext cx="0" cy="7398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</p:grpSp>
      <p:sp>
        <p:nvSpPr>
          <p:cNvPr id="121" name="Freeform 863">
            <a:extLst>
              <a:ext uri="{FF2B5EF4-FFF2-40B4-BE49-F238E27FC236}">
                <a16:creationId xmlns:a16="http://schemas.microsoft.com/office/drawing/2014/main" id="{5835A18F-07AB-C84D-AB26-A20057B8FBDF}"/>
              </a:ext>
            </a:extLst>
          </p:cNvPr>
          <p:cNvSpPr>
            <a:spLocks/>
          </p:cNvSpPr>
          <p:nvPr/>
        </p:nvSpPr>
        <p:spPr bwMode="auto">
          <a:xfrm>
            <a:off x="6183796" y="1369983"/>
            <a:ext cx="965754" cy="823789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AE7B9-BF9D-594F-A3DF-182501E6BE17}"/>
              </a:ext>
            </a:extLst>
          </p:cNvPr>
          <p:cNvSpPr txBox="1"/>
          <p:nvPr/>
        </p:nvSpPr>
        <p:spPr>
          <a:xfrm>
            <a:off x="1123532" y="1718244"/>
            <a:ext cx="10723280" cy="41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signal discharges to ground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F527DB-9617-9B43-959A-3C345AB7F1D8}"/>
              </a:ext>
            </a:extLst>
          </p:cNvPr>
          <p:cNvGrpSpPr/>
          <p:nvPr/>
        </p:nvGrpSpPr>
        <p:grpSpPr>
          <a:xfrm>
            <a:off x="3057649" y="4105656"/>
            <a:ext cx="5739368" cy="290460"/>
            <a:chOff x="3085597" y="4755635"/>
            <a:chExt cx="5739368" cy="29046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0D8F7EA-4B56-294E-81B9-DD628897584D}"/>
                </a:ext>
              </a:extLst>
            </p:cNvPr>
            <p:cNvSpPr/>
            <p:nvPr/>
          </p:nvSpPr>
          <p:spPr>
            <a:xfrm>
              <a:off x="3085597" y="4825066"/>
              <a:ext cx="5739368" cy="221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02A5AE-F7B4-6C4E-A55F-1968EAE6AC4E}"/>
                </a:ext>
              </a:extLst>
            </p:cNvPr>
            <p:cNvSpPr/>
            <p:nvPr/>
          </p:nvSpPr>
          <p:spPr>
            <a:xfrm>
              <a:off x="3546121" y="4775312"/>
              <a:ext cx="746871" cy="514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3BB66FF-6C23-2140-9C2C-4790A888F902}"/>
                </a:ext>
              </a:extLst>
            </p:cNvPr>
            <p:cNvSpPr/>
            <p:nvPr/>
          </p:nvSpPr>
          <p:spPr>
            <a:xfrm>
              <a:off x="5541447" y="4758843"/>
              <a:ext cx="746871" cy="514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7E92EEC-179F-0F4A-A7DE-44670F9ED832}"/>
                </a:ext>
              </a:extLst>
            </p:cNvPr>
            <p:cNvSpPr/>
            <p:nvPr/>
          </p:nvSpPr>
          <p:spPr>
            <a:xfrm>
              <a:off x="7474551" y="4755635"/>
              <a:ext cx="746871" cy="514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087BA3-4889-B741-8FA8-9F9C7E1EBAC4}"/>
              </a:ext>
            </a:extLst>
          </p:cNvPr>
          <p:cNvGrpSpPr/>
          <p:nvPr/>
        </p:nvGrpSpPr>
        <p:grpSpPr>
          <a:xfrm>
            <a:off x="1833649" y="4412337"/>
            <a:ext cx="6949763" cy="894763"/>
            <a:chOff x="1770795" y="2598180"/>
            <a:chExt cx="6949763" cy="89476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FB99262-D3D9-3248-90FC-05E49C1E4AAC}"/>
                </a:ext>
              </a:extLst>
            </p:cNvPr>
            <p:cNvSpPr/>
            <p:nvPr/>
          </p:nvSpPr>
          <p:spPr>
            <a:xfrm>
              <a:off x="2981189" y="2598180"/>
              <a:ext cx="5739369" cy="23710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5" name="Line 55">
              <a:extLst>
                <a:ext uri="{FF2B5EF4-FFF2-40B4-BE49-F238E27FC236}">
                  <a16:creationId xmlns:a16="http://schemas.microsoft.com/office/drawing/2014/main" id="{895CCEC3-D36E-C842-B3D8-C125F1EB22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597" y="2689013"/>
              <a:ext cx="9841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126" name="Line 55">
              <a:extLst>
                <a:ext uri="{FF2B5EF4-FFF2-40B4-BE49-F238E27FC236}">
                  <a16:creationId xmlns:a16="http://schemas.microsoft.com/office/drawing/2014/main" id="{AB841E2C-40D2-C746-9C37-34DC5E876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5687" y="2689013"/>
              <a:ext cx="0" cy="5861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grpSp>
          <p:nvGrpSpPr>
            <p:cNvPr id="91" name="Group 324">
              <a:extLst>
                <a:ext uri="{FF2B5EF4-FFF2-40B4-BE49-F238E27FC236}">
                  <a16:creationId xmlns:a16="http://schemas.microsoft.com/office/drawing/2014/main" id="{6B3575C9-F1BD-324F-A3C5-D8780CD88C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0795" y="2978299"/>
              <a:ext cx="518087" cy="514644"/>
              <a:chOff x="2110" y="1699"/>
              <a:chExt cx="309" cy="288"/>
            </a:xfrm>
          </p:grpSpPr>
          <p:grpSp>
            <p:nvGrpSpPr>
              <p:cNvPr id="115" name="Group 126">
                <a:extLst>
                  <a:ext uri="{FF2B5EF4-FFF2-40B4-BE49-F238E27FC236}">
                    <a16:creationId xmlns:a16="http://schemas.microsoft.com/office/drawing/2014/main" id="{AFBDB3E1-57F8-3F47-BB68-1DF9A15518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117" name="Line 127">
                  <a:extLst>
                    <a:ext uri="{FF2B5EF4-FFF2-40B4-BE49-F238E27FC236}">
                      <a16:creationId xmlns:a16="http://schemas.microsoft.com/office/drawing/2014/main" id="{54F9CFA2-CAF5-BE4A-8C0F-479DA6D38C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18" name="Line 128">
                  <a:extLst>
                    <a:ext uri="{FF2B5EF4-FFF2-40B4-BE49-F238E27FC236}">
                      <a16:creationId xmlns:a16="http://schemas.microsoft.com/office/drawing/2014/main" id="{A16CBDAE-50C5-C74B-9E1B-A5C07E79AC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19" name="Line 129">
                  <a:extLst>
                    <a:ext uri="{FF2B5EF4-FFF2-40B4-BE49-F238E27FC236}">
                      <a16:creationId xmlns:a16="http://schemas.microsoft.com/office/drawing/2014/main" id="{9A46AC4D-EC2C-D747-9AAC-31E5BCA35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16" name="Freeform 323">
                <a:extLst>
                  <a:ext uri="{FF2B5EF4-FFF2-40B4-BE49-F238E27FC236}">
                    <a16:creationId xmlns:a16="http://schemas.microsoft.com/office/drawing/2014/main" id="{EDFBC473-EFB7-FD4F-8A96-CBFF9EF30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09E99D-B065-994A-85FE-9A5B3884E666}"/>
              </a:ext>
            </a:extLst>
          </p:cNvPr>
          <p:cNvGrpSpPr/>
          <p:nvPr/>
        </p:nvGrpSpPr>
        <p:grpSpPr>
          <a:xfrm>
            <a:off x="3060247" y="4497141"/>
            <a:ext cx="6031507" cy="101277"/>
            <a:chOff x="1735494" y="2138844"/>
            <a:chExt cx="5372458" cy="218809"/>
          </a:xfrm>
        </p:grpSpPr>
        <p:grpSp>
          <p:nvGrpSpPr>
            <p:cNvPr id="93" name="Group 367">
              <a:extLst>
                <a:ext uri="{FF2B5EF4-FFF2-40B4-BE49-F238E27FC236}">
                  <a16:creationId xmlns:a16="http://schemas.microsoft.com/office/drawing/2014/main" id="{7F03C374-5DF1-6141-A8F2-969D1D8D362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113" name="Freeform 244">
                <a:extLst>
                  <a:ext uri="{FF2B5EF4-FFF2-40B4-BE49-F238E27FC236}">
                    <a16:creationId xmlns:a16="http://schemas.microsoft.com/office/drawing/2014/main" id="{208C7700-3F4A-4046-A377-64F21197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4" name="Freeform 366">
                <a:extLst>
                  <a:ext uri="{FF2B5EF4-FFF2-40B4-BE49-F238E27FC236}">
                    <a16:creationId xmlns:a16="http://schemas.microsoft.com/office/drawing/2014/main" id="{D18D4EE1-9E42-3543-A92B-017864610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4" name="Group 367">
              <a:extLst>
                <a:ext uri="{FF2B5EF4-FFF2-40B4-BE49-F238E27FC236}">
                  <a16:creationId xmlns:a16="http://schemas.microsoft.com/office/drawing/2014/main" id="{C618CAA7-9D4D-5F4C-8488-7C0402D9DBD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111" name="Freeform 244">
                <a:extLst>
                  <a:ext uri="{FF2B5EF4-FFF2-40B4-BE49-F238E27FC236}">
                    <a16:creationId xmlns:a16="http://schemas.microsoft.com/office/drawing/2014/main" id="{69D9A5F7-2436-B14F-9B11-F7D45B5FE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2" name="Freeform 366">
                <a:extLst>
                  <a:ext uri="{FF2B5EF4-FFF2-40B4-BE49-F238E27FC236}">
                    <a16:creationId xmlns:a16="http://schemas.microsoft.com/office/drawing/2014/main" id="{55F6A108-1767-1A48-AFF4-8F58DD6EA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5" name="Group 367">
              <a:extLst>
                <a:ext uri="{FF2B5EF4-FFF2-40B4-BE49-F238E27FC236}">
                  <a16:creationId xmlns:a16="http://schemas.microsoft.com/office/drawing/2014/main" id="{7949E720-BF94-0041-A02A-38BF2C1CC8B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109" name="Freeform 244">
                <a:extLst>
                  <a:ext uri="{FF2B5EF4-FFF2-40B4-BE49-F238E27FC236}">
                    <a16:creationId xmlns:a16="http://schemas.microsoft.com/office/drawing/2014/main" id="{1D076723-27C4-7241-8243-E6FAF8CC9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0" name="Freeform 366">
                <a:extLst>
                  <a:ext uri="{FF2B5EF4-FFF2-40B4-BE49-F238E27FC236}">
                    <a16:creationId xmlns:a16="http://schemas.microsoft.com/office/drawing/2014/main" id="{4AFFFC81-DF51-7949-9386-2F3D121F6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6" name="Group 367">
              <a:extLst>
                <a:ext uri="{FF2B5EF4-FFF2-40B4-BE49-F238E27FC236}">
                  <a16:creationId xmlns:a16="http://schemas.microsoft.com/office/drawing/2014/main" id="{40ED0B35-407A-6D4D-8E1E-8716E5C82CCE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106" name="Freeform 244">
                <a:extLst>
                  <a:ext uri="{FF2B5EF4-FFF2-40B4-BE49-F238E27FC236}">
                    <a16:creationId xmlns:a16="http://schemas.microsoft.com/office/drawing/2014/main" id="{6AF907ED-8A4F-6D46-B2F4-00FC8B066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8" name="Freeform 366">
                <a:extLst>
                  <a:ext uri="{FF2B5EF4-FFF2-40B4-BE49-F238E27FC236}">
                    <a16:creationId xmlns:a16="http://schemas.microsoft.com/office/drawing/2014/main" id="{C02498BD-2349-134F-BCEA-4500D3510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7" name="Group 367">
              <a:extLst>
                <a:ext uri="{FF2B5EF4-FFF2-40B4-BE49-F238E27FC236}">
                  <a16:creationId xmlns:a16="http://schemas.microsoft.com/office/drawing/2014/main" id="{E35E4BC4-CADB-C040-8DBD-AF605670660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104" name="Freeform 244">
                <a:extLst>
                  <a:ext uri="{FF2B5EF4-FFF2-40B4-BE49-F238E27FC236}">
                    <a16:creationId xmlns:a16="http://schemas.microsoft.com/office/drawing/2014/main" id="{12CC00FC-2684-1743-B23A-38FD63367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5" name="Freeform 366">
                <a:extLst>
                  <a:ext uri="{FF2B5EF4-FFF2-40B4-BE49-F238E27FC236}">
                    <a16:creationId xmlns:a16="http://schemas.microsoft.com/office/drawing/2014/main" id="{AFA9C0D8-C486-9640-92EA-2FA27682B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8" name="Group 367">
              <a:extLst>
                <a:ext uri="{FF2B5EF4-FFF2-40B4-BE49-F238E27FC236}">
                  <a16:creationId xmlns:a16="http://schemas.microsoft.com/office/drawing/2014/main" id="{D0856056-563B-D947-B25B-79C5D2B4A87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545183" y="1794884"/>
              <a:ext cx="211138" cy="914400"/>
              <a:chOff x="674" y="3197"/>
              <a:chExt cx="133" cy="576"/>
            </a:xfrm>
          </p:grpSpPr>
          <p:sp>
            <p:nvSpPr>
              <p:cNvPr id="102" name="Freeform 244">
                <a:extLst>
                  <a:ext uri="{FF2B5EF4-FFF2-40B4-BE49-F238E27FC236}">
                    <a16:creationId xmlns:a16="http://schemas.microsoft.com/office/drawing/2014/main" id="{C76F2A48-3A65-2344-8E97-9BF3725C5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" y="3197"/>
                <a:ext cx="133" cy="399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3" name="Freeform 366">
                <a:extLst>
                  <a:ext uri="{FF2B5EF4-FFF2-40B4-BE49-F238E27FC236}">
                    <a16:creationId xmlns:a16="http://schemas.microsoft.com/office/drawing/2014/main" id="{D8B5B948-9E02-2A45-8EB7-F923A219C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0093D-C9CD-5A44-B2A2-E6FF3738B2E0}"/>
              </a:ext>
            </a:extLst>
          </p:cNvPr>
          <p:cNvSpPr/>
          <p:nvPr/>
        </p:nvSpPr>
        <p:spPr>
          <a:xfrm>
            <a:off x="1143000" y="1268004"/>
            <a:ext cx="8414483" cy="41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AC pads offer the smallest impedance to ground for the  fast signal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3BF444-FA66-664F-8BB7-D2C168040E78}"/>
              </a:ext>
            </a:extLst>
          </p:cNvPr>
          <p:cNvSpPr/>
          <p:nvPr/>
        </p:nvSpPr>
        <p:spPr>
          <a:xfrm>
            <a:off x="1128367" y="873746"/>
            <a:ext cx="8419039" cy="41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signal is formed on the n+ electrode ==&gt; no signal on the AC pads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01F236-2711-7F41-8B53-60C5B6D30A68}"/>
              </a:ext>
            </a:extLst>
          </p:cNvPr>
          <p:cNvGrpSpPr/>
          <p:nvPr/>
        </p:nvGrpSpPr>
        <p:grpSpPr>
          <a:xfrm>
            <a:off x="4611844" y="4079872"/>
            <a:ext cx="1171216" cy="2250741"/>
            <a:chOff x="4630958" y="4078947"/>
            <a:chExt cx="1171216" cy="2250741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906B521-92AE-F14B-A941-ABA582577A63}"/>
                </a:ext>
              </a:extLst>
            </p:cNvPr>
            <p:cNvCxnSpPr>
              <a:cxnSpLocks/>
            </p:cNvCxnSpPr>
            <p:nvPr/>
          </p:nvCxnSpPr>
          <p:spPr>
            <a:xfrm>
              <a:off x="5309714" y="4307483"/>
              <a:ext cx="165122" cy="2022205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EC9D26D-5177-0E4B-86E6-3C34F3528486}"/>
                </a:ext>
              </a:extLst>
            </p:cNvPr>
            <p:cNvSpPr txBox="1"/>
            <p:nvPr/>
          </p:nvSpPr>
          <p:spPr>
            <a:xfrm rot="21400427">
              <a:off x="5213810" y="4520174"/>
              <a:ext cx="588364" cy="173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2724067E-98F7-CF4D-89CA-5EF21D7F5F6D}"/>
                </a:ext>
              </a:extLst>
            </p:cNvPr>
            <p:cNvSpPr/>
            <p:nvPr/>
          </p:nvSpPr>
          <p:spPr>
            <a:xfrm flipV="1">
              <a:off x="4630958" y="4078947"/>
              <a:ext cx="1045586" cy="42537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FF3EA59-674C-1946-AB94-4256322C9EAF}"/>
              </a:ext>
            </a:extLst>
          </p:cNvPr>
          <p:cNvGrpSpPr/>
          <p:nvPr/>
        </p:nvGrpSpPr>
        <p:grpSpPr>
          <a:xfrm>
            <a:off x="7780257" y="3182932"/>
            <a:ext cx="1280966" cy="940079"/>
            <a:chOff x="5886669" y="3185530"/>
            <a:chExt cx="1280966" cy="940079"/>
          </a:xfrm>
        </p:grpSpPr>
        <p:sp>
          <p:nvSpPr>
            <p:cNvPr id="76" name="Line 55">
              <a:extLst>
                <a:ext uri="{FF2B5EF4-FFF2-40B4-BE49-F238E27FC236}">
                  <a16:creationId xmlns:a16="http://schemas.microsoft.com/office/drawing/2014/main" id="{F50B3815-6D02-7E4B-B3A1-98A23CB36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669" y="3595919"/>
              <a:ext cx="12809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79" name="AutoShape 56">
              <a:extLst>
                <a:ext uri="{FF2B5EF4-FFF2-40B4-BE49-F238E27FC236}">
                  <a16:creationId xmlns:a16="http://schemas.microsoft.com/office/drawing/2014/main" id="{46A248AA-EFBF-894C-8B7F-80BF41215C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86345" y="3327483"/>
              <a:ext cx="823789" cy="5398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83" name="Line 55">
              <a:extLst>
                <a:ext uri="{FF2B5EF4-FFF2-40B4-BE49-F238E27FC236}">
                  <a16:creationId xmlns:a16="http://schemas.microsoft.com/office/drawing/2014/main" id="{640631BD-4CE7-BE4D-9F67-8F7D2533F8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6669" y="3595919"/>
              <a:ext cx="0" cy="5296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081D1F8-BA81-5A45-8328-4637D39AC5AF}"/>
              </a:ext>
            </a:extLst>
          </p:cNvPr>
          <p:cNvGrpSpPr/>
          <p:nvPr/>
        </p:nvGrpSpPr>
        <p:grpSpPr>
          <a:xfrm>
            <a:off x="3904574" y="3173421"/>
            <a:ext cx="1280966" cy="949590"/>
            <a:chOff x="5886669" y="3185530"/>
            <a:chExt cx="1280966" cy="949590"/>
          </a:xfrm>
        </p:grpSpPr>
        <p:sp>
          <p:nvSpPr>
            <p:cNvPr id="85" name="Line 55">
              <a:extLst>
                <a:ext uri="{FF2B5EF4-FFF2-40B4-BE49-F238E27FC236}">
                  <a16:creationId xmlns:a16="http://schemas.microsoft.com/office/drawing/2014/main" id="{D7EC3990-6253-4B46-AD3F-BF302BADC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669" y="3595919"/>
              <a:ext cx="12809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86" name="AutoShape 56">
              <a:extLst>
                <a:ext uri="{FF2B5EF4-FFF2-40B4-BE49-F238E27FC236}">
                  <a16:creationId xmlns:a16="http://schemas.microsoft.com/office/drawing/2014/main" id="{BA6AA630-3B49-794C-AA9D-84C9EBD41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86345" y="3327483"/>
              <a:ext cx="823789" cy="5398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87" name="Line 55">
              <a:extLst>
                <a:ext uri="{FF2B5EF4-FFF2-40B4-BE49-F238E27FC236}">
                  <a16:creationId xmlns:a16="http://schemas.microsoft.com/office/drawing/2014/main" id="{EA33DDEB-BAF4-7B4B-9B21-B990E190C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6669" y="3596654"/>
              <a:ext cx="0" cy="5384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02EAB39-9337-2644-A7D0-F115C37A78FE}"/>
              </a:ext>
            </a:extLst>
          </p:cNvPr>
          <p:cNvGrpSpPr/>
          <p:nvPr/>
        </p:nvGrpSpPr>
        <p:grpSpPr>
          <a:xfrm>
            <a:off x="2978693" y="3022706"/>
            <a:ext cx="3548459" cy="1835401"/>
            <a:chOff x="2978693" y="3022706"/>
            <a:chExt cx="3548459" cy="1835401"/>
          </a:xfrm>
        </p:grpSpPr>
        <p:sp>
          <p:nvSpPr>
            <p:cNvPr id="99" name="Right Arrow 98">
              <a:extLst>
                <a:ext uri="{FF2B5EF4-FFF2-40B4-BE49-F238E27FC236}">
                  <a16:creationId xmlns:a16="http://schemas.microsoft.com/office/drawing/2014/main" id="{C6F9B8CE-0BE4-6640-8779-38D5E6E45A68}"/>
                </a:ext>
              </a:extLst>
            </p:cNvPr>
            <p:cNvSpPr/>
            <p:nvPr/>
          </p:nvSpPr>
          <p:spPr>
            <a:xfrm flipV="1">
              <a:off x="5437644" y="4568087"/>
              <a:ext cx="611033" cy="29001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  <a:alpha val="52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Right Arrow 99">
              <a:extLst>
                <a:ext uri="{FF2B5EF4-FFF2-40B4-BE49-F238E27FC236}">
                  <a16:creationId xmlns:a16="http://schemas.microsoft.com/office/drawing/2014/main" id="{D6816A6D-38DA-6545-8C76-57A0E04544AC}"/>
                </a:ext>
              </a:extLst>
            </p:cNvPr>
            <p:cNvSpPr/>
            <p:nvPr/>
          </p:nvSpPr>
          <p:spPr>
            <a:xfrm rot="10800000" flipV="1">
              <a:off x="3791352" y="4575630"/>
              <a:ext cx="1412597" cy="2824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46EA7DA2-708B-0E47-8163-8318CF3254AD}"/>
                </a:ext>
              </a:extLst>
            </p:cNvPr>
            <p:cNvSpPr/>
            <p:nvPr/>
          </p:nvSpPr>
          <p:spPr>
            <a:xfrm flipV="1">
              <a:off x="2978693" y="3105310"/>
              <a:ext cx="1045586" cy="270740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9FD6F1-2024-2B4E-A3E9-AB3FCD1C0C98}"/>
                </a:ext>
              </a:extLst>
            </p:cNvPr>
            <p:cNvSpPr/>
            <p:nvPr/>
          </p:nvSpPr>
          <p:spPr>
            <a:xfrm flipV="1">
              <a:off x="5481566" y="3022706"/>
              <a:ext cx="1045586" cy="270740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DA263A5-9340-EB47-AECD-5D3F18808740}"/>
              </a:ext>
            </a:extLst>
          </p:cNvPr>
          <p:cNvGrpSpPr/>
          <p:nvPr/>
        </p:nvGrpSpPr>
        <p:grpSpPr>
          <a:xfrm>
            <a:off x="5181419" y="2544458"/>
            <a:ext cx="2810524" cy="791129"/>
            <a:chOff x="1100910" y="1649522"/>
            <a:chExt cx="4212904" cy="2423648"/>
          </a:xfrm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721D1B1-9075-A14E-BAA0-175F54EE4AF3}"/>
                </a:ext>
              </a:extLst>
            </p:cNvPr>
            <p:cNvSpPr/>
            <p:nvPr/>
          </p:nvSpPr>
          <p:spPr>
            <a:xfrm>
              <a:off x="1611076" y="3213000"/>
              <a:ext cx="1042987" cy="860170"/>
            </a:xfrm>
            <a:custGeom>
              <a:avLst/>
              <a:gdLst>
                <a:gd name="connsiteX0" fmla="*/ 0 w 1042987"/>
                <a:gd name="connsiteY0" fmla="*/ 85725 h 860170"/>
                <a:gd name="connsiteX1" fmla="*/ 385762 w 1042987"/>
                <a:gd name="connsiteY1" fmla="*/ 85725 h 860170"/>
                <a:gd name="connsiteX2" fmla="*/ 557212 w 1042987"/>
                <a:gd name="connsiteY2" fmla="*/ 814388 h 860170"/>
                <a:gd name="connsiteX3" fmla="*/ 800100 w 1042987"/>
                <a:gd name="connsiteY3" fmla="*/ 714375 h 860170"/>
                <a:gd name="connsiteX4" fmla="*/ 971550 w 1042987"/>
                <a:gd name="connsiteY4" fmla="*/ 142875 h 860170"/>
                <a:gd name="connsiteX5" fmla="*/ 1042987 w 1042987"/>
                <a:gd name="connsiteY5" fmla="*/ 0 h 8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87" h="860170">
                  <a:moveTo>
                    <a:pt x="0" y="85725"/>
                  </a:moveTo>
                  <a:cubicBezTo>
                    <a:pt x="146446" y="25003"/>
                    <a:pt x="292893" y="-35719"/>
                    <a:pt x="385762" y="85725"/>
                  </a:cubicBezTo>
                  <a:cubicBezTo>
                    <a:pt x="478631" y="207169"/>
                    <a:pt x="488156" y="709613"/>
                    <a:pt x="557212" y="814388"/>
                  </a:cubicBezTo>
                  <a:cubicBezTo>
                    <a:pt x="626268" y="919163"/>
                    <a:pt x="731044" y="826294"/>
                    <a:pt x="800100" y="714375"/>
                  </a:cubicBezTo>
                  <a:cubicBezTo>
                    <a:pt x="869156" y="602456"/>
                    <a:pt x="931069" y="261938"/>
                    <a:pt x="971550" y="142875"/>
                  </a:cubicBezTo>
                  <a:cubicBezTo>
                    <a:pt x="1012031" y="23812"/>
                    <a:pt x="1027509" y="11906"/>
                    <a:pt x="1042987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C011EA3-232F-A441-B978-4F2DABAF67BD}"/>
                </a:ext>
              </a:extLst>
            </p:cNvPr>
            <p:cNvSpPr/>
            <p:nvPr/>
          </p:nvSpPr>
          <p:spPr>
            <a:xfrm>
              <a:off x="1100910" y="2148476"/>
              <a:ext cx="1546628" cy="60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Fast signal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46F2719-36FC-5649-8519-5D5F1432930C}"/>
                </a:ext>
              </a:extLst>
            </p:cNvPr>
            <p:cNvSpPr/>
            <p:nvPr/>
          </p:nvSpPr>
          <p:spPr>
            <a:xfrm>
              <a:off x="2633492" y="2986291"/>
              <a:ext cx="2680322" cy="253545"/>
            </a:xfrm>
            <a:custGeom>
              <a:avLst/>
              <a:gdLst>
                <a:gd name="connsiteX0" fmla="*/ 0 w 2128838"/>
                <a:gd name="connsiteY0" fmla="*/ 244179 h 244179"/>
                <a:gd name="connsiteX1" fmla="*/ 142875 w 2128838"/>
                <a:gd name="connsiteY1" fmla="*/ 44154 h 244179"/>
                <a:gd name="connsiteX2" fmla="*/ 457200 w 2128838"/>
                <a:gd name="connsiteY2" fmla="*/ 1291 h 244179"/>
                <a:gd name="connsiteX3" fmla="*/ 914400 w 2128838"/>
                <a:gd name="connsiteY3" fmla="*/ 72729 h 244179"/>
                <a:gd name="connsiteX4" fmla="*/ 1328738 w 2128838"/>
                <a:gd name="connsiteY4" fmla="*/ 158454 h 244179"/>
                <a:gd name="connsiteX5" fmla="*/ 2128838 w 2128838"/>
                <a:gd name="connsiteY5" fmla="*/ 201316 h 2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838" h="244179">
                  <a:moveTo>
                    <a:pt x="0" y="244179"/>
                  </a:moveTo>
                  <a:cubicBezTo>
                    <a:pt x="33337" y="164407"/>
                    <a:pt x="66675" y="84635"/>
                    <a:pt x="142875" y="44154"/>
                  </a:cubicBezTo>
                  <a:cubicBezTo>
                    <a:pt x="219075" y="3673"/>
                    <a:pt x="328613" y="-3471"/>
                    <a:pt x="457200" y="1291"/>
                  </a:cubicBezTo>
                  <a:cubicBezTo>
                    <a:pt x="585787" y="6053"/>
                    <a:pt x="769144" y="46535"/>
                    <a:pt x="914400" y="72729"/>
                  </a:cubicBezTo>
                  <a:cubicBezTo>
                    <a:pt x="1059656" y="98923"/>
                    <a:pt x="1126332" y="137023"/>
                    <a:pt x="1328738" y="158454"/>
                  </a:cubicBezTo>
                  <a:cubicBezTo>
                    <a:pt x="1531144" y="179885"/>
                    <a:pt x="1829991" y="190600"/>
                    <a:pt x="2128838" y="201316"/>
                  </a:cubicBezTo>
                </a:path>
              </a:pathLst>
            </a:custGeom>
            <a:noFill/>
            <a:ln w="31750"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6A29532-D61E-734D-88D0-CD8A3404FAA5}"/>
                </a:ext>
              </a:extLst>
            </p:cNvPr>
            <p:cNvSpPr/>
            <p:nvPr/>
          </p:nvSpPr>
          <p:spPr>
            <a:xfrm>
              <a:off x="2628749" y="2565988"/>
              <a:ext cx="1429407" cy="667780"/>
            </a:xfrm>
            <a:custGeom>
              <a:avLst/>
              <a:gdLst>
                <a:gd name="connsiteX0" fmla="*/ 0 w 1429407"/>
                <a:gd name="connsiteY0" fmla="*/ 656933 h 667780"/>
                <a:gd name="connsiteX1" fmla="*/ 94593 w 1429407"/>
                <a:gd name="connsiteY1" fmla="*/ 310092 h 667780"/>
                <a:gd name="connsiteX2" fmla="*/ 178676 w 1429407"/>
                <a:gd name="connsiteY2" fmla="*/ 68354 h 667780"/>
                <a:gd name="connsiteX3" fmla="*/ 409904 w 1429407"/>
                <a:gd name="connsiteY3" fmla="*/ 15802 h 667780"/>
                <a:gd name="connsiteX4" fmla="*/ 567559 w 1429407"/>
                <a:gd name="connsiteY4" fmla="*/ 310092 h 667780"/>
                <a:gd name="connsiteX5" fmla="*/ 756745 w 1429407"/>
                <a:gd name="connsiteY5" fmla="*/ 530809 h 667780"/>
                <a:gd name="connsiteX6" fmla="*/ 966952 w 1429407"/>
                <a:gd name="connsiteY6" fmla="*/ 646423 h 667780"/>
                <a:gd name="connsiteX7" fmla="*/ 1429407 w 1429407"/>
                <a:gd name="connsiteY7" fmla="*/ 667444 h 66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07" h="667780">
                  <a:moveTo>
                    <a:pt x="0" y="656933"/>
                  </a:moveTo>
                  <a:cubicBezTo>
                    <a:pt x="32407" y="532560"/>
                    <a:pt x="64814" y="408188"/>
                    <a:pt x="94593" y="310092"/>
                  </a:cubicBezTo>
                  <a:cubicBezTo>
                    <a:pt x="124372" y="211995"/>
                    <a:pt x="126124" y="117402"/>
                    <a:pt x="178676" y="68354"/>
                  </a:cubicBezTo>
                  <a:cubicBezTo>
                    <a:pt x="231228" y="19306"/>
                    <a:pt x="345090" y="-24488"/>
                    <a:pt x="409904" y="15802"/>
                  </a:cubicBezTo>
                  <a:cubicBezTo>
                    <a:pt x="474718" y="56092"/>
                    <a:pt x="509752" y="224258"/>
                    <a:pt x="567559" y="310092"/>
                  </a:cubicBezTo>
                  <a:cubicBezTo>
                    <a:pt x="625366" y="395926"/>
                    <a:pt x="690180" y="474754"/>
                    <a:pt x="756745" y="530809"/>
                  </a:cubicBezTo>
                  <a:cubicBezTo>
                    <a:pt x="823310" y="586864"/>
                    <a:pt x="854842" y="623651"/>
                    <a:pt x="966952" y="646423"/>
                  </a:cubicBezTo>
                  <a:cubicBezTo>
                    <a:pt x="1079062" y="669195"/>
                    <a:pt x="1254234" y="668319"/>
                    <a:pt x="1429407" y="667444"/>
                  </a:cubicBezTo>
                </a:path>
              </a:pathLst>
            </a:custGeom>
            <a:noFill/>
            <a:ln w="28575">
              <a:solidFill>
                <a:srgbClr val="221A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F8F02D2-3D51-CC41-AAE7-CF5AE309CC79}"/>
                </a:ext>
              </a:extLst>
            </p:cNvPr>
            <p:cNvSpPr txBox="1"/>
            <p:nvPr/>
          </p:nvSpPr>
          <p:spPr>
            <a:xfrm>
              <a:off x="4107244" y="3075540"/>
              <a:ext cx="1193912" cy="67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long RC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49B2403-76C5-0E48-88D1-0C81A0B08297}"/>
                </a:ext>
              </a:extLst>
            </p:cNvPr>
            <p:cNvSpPr txBox="1"/>
            <p:nvPr/>
          </p:nvSpPr>
          <p:spPr>
            <a:xfrm>
              <a:off x="3156376" y="1649522"/>
              <a:ext cx="1233842" cy="67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short RC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49BC87D-D827-E848-ACFF-BA7DD385E321}"/>
              </a:ext>
            </a:extLst>
          </p:cNvPr>
          <p:cNvGrpSpPr/>
          <p:nvPr/>
        </p:nvGrpSpPr>
        <p:grpSpPr>
          <a:xfrm>
            <a:off x="2502861" y="2567977"/>
            <a:ext cx="2970261" cy="791129"/>
            <a:chOff x="861469" y="1649522"/>
            <a:chExt cx="4452345" cy="2423648"/>
          </a:xfrm>
        </p:grpSpPr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1E21043-790B-3848-8F50-5E064B924EDA}"/>
                </a:ext>
              </a:extLst>
            </p:cNvPr>
            <p:cNvSpPr/>
            <p:nvPr/>
          </p:nvSpPr>
          <p:spPr>
            <a:xfrm>
              <a:off x="1611076" y="3213000"/>
              <a:ext cx="1042987" cy="860170"/>
            </a:xfrm>
            <a:custGeom>
              <a:avLst/>
              <a:gdLst>
                <a:gd name="connsiteX0" fmla="*/ 0 w 1042987"/>
                <a:gd name="connsiteY0" fmla="*/ 85725 h 860170"/>
                <a:gd name="connsiteX1" fmla="*/ 385762 w 1042987"/>
                <a:gd name="connsiteY1" fmla="*/ 85725 h 860170"/>
                <a:gd name="connsiteX2" fmla="*/ 557212 w 1042987"/>
                <a:gd name="connsiteY2" fmla="*/ 814388 h 860170"/>
                <a:gd name="connsiteX3" fmla="*/ 800100 w 1042987"/>
                <a:gd name="connsiteY3" fmla="*/ 714375 h 860170"/>
                <a:gd name="connsiteX4" fmla="*/ 971550 w 1042987"/>
                <a:gd name="connsiteY4" fmla="*/ 142875 h 860170"/>
                <a:gd name="connsiteX5" fmla="*/ 1042987 w 1042987"/>
                <a:gd name="connsiteY5" fmla="*/ 0 h 8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87" h="860170">
                  <a:moveTo>
                    <a:pt x="0" y="85725"/>
                  </a:moveTo>
                  <a:cubicBezTo>
                    <a:pt x="146446" y="25003"/>
                    <a:pt x="292893" y="-35719"/>
                    <a:pt x="385762" y="85725"/>
                  </a:cubicBezTo>
                  <a:cubicBezTo>
                    <a:pt x="478631" y="207169"/>
                    <a:pt x="488156" y="709613"/>
                    <a:pt x="557212" y="814388"/>
                  </a:cubicBezTo>
                  <a:cubicBezTo>
                    <a:pt x="626268" y="919163"/>
                    <a:pt x="731044" y="826294"/>
                    <a:pt x="800100" y="714375"/>
                  </a:cubicBezTo>
                  <a:cubicBezTo>
                    <a:pt x="869156" y="602456"/>
                    <a:pt x="931069" y="261938"/>
                    <a:pt x="971550" y="142875"/>
                  </a:cubicBezTo>
                  <a:cubicBezTo>
                    <a:pt x="1012031" y="23812"/>
                    <a:pt x="1027509" y="11906"/>
                    <a:pt x="1042987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E597881-B323-0D40-89F3-43C748E074EF}"/>
                </a:ext>
              </a:extLst>
            </p:cNvPr>
            <p:cNvSpPr/>
            <p:nvPr/>
          </p:nvSpPr>
          <p:spPr>
            <a:xfrm>
              <a:off x="861469" y="2191298"/>
              <a:ext cx="1546628" cy="60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Fast signal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D5B1C81-C3D6-984B-A364-04F5068B456B}"/>
                </a:ext>
              </a:extLst>
            </p:cNvPr>
            <p:cNvSpPr/>
            <p:nvPr/>
          </p:nvSpPr>
          <p:spPr>
            <a:xfrm>
              <a:off x="2633492" y="2986291"/>
              <a:ext cx="2680322" cy="253545"/>
            </a:xfrm>
            <a:custGeom>
              <a:avLst/>
              <a:gdLst>
                <a:gd name="connsiteX0" fmla="*/ 0 w 2128838"/>
                <a:gd name="connsiteY0" fmla="*/ 244179 h 244179"/>
                <a:gd name="connsiteX1" fmla="*/ 142875 w 2128838"/>
                <a:gd name="connsiteY1" fmla="*/ 44154 h 244179"/>
                <a:gd name="connsiteX2" fmla="*/ 457200 w 2128838"/>
                <a:gd name="connsiteY2" fmla="*/ 1291 h 244179"/>
                <a:gd name="connsiteX3" fmla="*/ 914400 w 2128838"/>
                <a:gd name="connsiteY3" fmla="*/ 72729 h 244179"/>
                <a:gd name="connsiteX4" fmla="*/ 1328738 w 2128838"/>
                <a:gd name="connsiteY4" fmla="*/ 158454 h 244179"/>
                <a:gd name="connsiteX5" fmla="*/ 2128838 w 2128838"/>
                <a:gd name="connsiteY5" fmla="*/ 201316 h 2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838" h="244179">
                  <a:moveTo>
                    <a:pt x="0" y="244179"/>
                  </a:moveTo>
                  <a:cubicBezTo>
                    <a:pt x="33337" y="164407"/>
                    <a:pt x="66675" y="84635"/>
                    <a:pt x="142875" y="44154"/>
                  </a:cubicBezTo>
                  <a:cubicBezTo>
                    <a:pt x="219075" y="3673"/>
                    <a:pt x="328613" y="-3471"/>
                    <a:pt x="457200" y="1291"/>
                  </a:cubicBezTo>
                  <a:cubicBezTo>
                    <a:pt x="585787" y="6053"/>
                    <a:pt x="769144" y="46535"/>
                    <a:pt x="914400" y="72729"/>
                  </a:cubicBezTo>
                  <a:cubicBezTo>
                    <a:pt x="1059656" y="98923"/>
                    <a:pt x="1126332" y="137023"/>
                    <a:pt x="1328738" y="158454"/>
                  </a:cubicBezTo>
                  <a:cubicBezTo>
                    <a:pt x="1531144" y="179885"/>
                    <a:pt x="1829991" y="190600"/>
                    <a:pt x="2128838" y="201316"/>
                  </a:cubicBezTo>
                </a:path>
              </a:pathLst>
            </a:custGeom>
            <a:noFill/>
            <a:ln w="31750"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CE5E9CDF-F0DF-494B-B487-118AB23C7A7F}"/>
                </a:ext>
              </a:extLst>
            </p:cNvPr>
            <p:cNvSpPr/>
            <p:nvPr/>
          </p:nvSpPr>
          <p:spPr>
            <a:xfrm>
              <a:off x="2628749" y="2565988"/>
              <a:ext cx="1429407" cy="667780"/>
            </a:xfrm>
            <a:custGeom>
              <a:avLst/>
              <a:gdLst>
                <a:gd name="connsiteX0" fmla="*/ 0 w 1429407"/>
                <a:gd name="connsiteY0" fmla="*/ 656933 h 667780"/>
                <a:gd name="connsiteX1" fmla="*/ 94593 w 1429407"/>
                <a:gd name="connsiteY1" fmla="*/ 310092 h 667780"/>
                <a:gd name="connsiteX2" fmla="*/ 178676 w 1429407"/>
                <a:gd name="connsiteY2" fmla="*/ 68354 h 667780"/>
                <a:gd name="connsiteX3" fmla="*/ 409904 w 1429407"/>
                <a:gd name="connsiteY3" fmla="*/ 15802 h 667780"/>
                <a:gd name="connsiteX4" fmla="*/ 567559 w 1429407"/>
                <a:gd name="connsiteY4" fmla="*/ 310092 h 667780"/>
                <a:gd name="connsiteX5" fmla="*/ 756745 w 1429407"/>
                <a:gd name="connsiteY5" fmla="*/ 530809 h 667780"/>
                <a:gd name="connsiteX6" fmla="*/ 966952 w 1429407"/>
                <a:gd name="connsiteY6" fmla="*/ 646423 h 667780"/>
                <a:gd name="connsiteX7" fmla="*/ 1429407 w 1429407"/>
                <a:gd name="connsiteY7" fmla="*/ 667444 h 66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07" h="667780">
                  <a:moveTo>
                    <a:pt x="0" y="656933"/>
                  </a:moveTo>
                  <a:cubicBezTo>
                    <a:pt x="32407" y="532560"/>
                    <a:pt x="64814" y="408188"/>
                    <a:pt x="94593" y="310092"/>
                  </a:cubicBezTo>
                  <a:cubicBezTo>
                    <a:pt x="124372" y="211995"/>
                    <a:pt x="126124" y="117402"/>
                    <a:pt x="178676" y="68354"/>
                  </a:cubicBezTo>
                  <a:cubicBezTo>
                    <a:pt x="231228" y="19306"/>
                    <a:pt x="345090" y="-24488"/>
                    <a:pt x="409904" y="15802"/>
                  </a:cubicBezTo>
                  <a:cubicBezTo>
                    <a:pt x="474718" y="56092"/>
                    <a:pt x="509752" y="224258"/>
                    <a:pt x="567559" y="310092"/>
                  </a:cubicBezTo>
                  <a:cubicBezTo>
                    <a:pt x="625366" y="395926"/>
                    <a:pt x="690180" y="474754"/>
                    <a:pt x="756745" y="530809"/>
                  </a:cubicBezTo>
                  <a:cubicBezTo>
                    <a:pt x="823310" y="586864"/>
                    <a:pt x="854842" y="623651"/>
                    <a:pt x="966952" y="646423"/>
                  </a:cubicBezTo>
                  <a:cubicBezTo>
                    <a:pt x="1079062" y="669195"/>
                    <a:pt x="1254234" y="668319"/>
                    <a:pt x="1429407" y="667444"/>
                  </a:cubicBezTo>
                </a:path>
              </a:pathLst>
            </a:custGeom>
            <a:noFill/>
            <a:ln w="28575">
              <a:solidFill>
                <a:srgbClr val="221A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F0F074C-5C29-534F-B67E-1E64E1014E19}"/>
                </a:ext>
              </a:extLst>
            </p:cNvPr>
            <p:cNvSpPr txBox="1"/>
            <p:nvPr/>
          </p:nvSpPr>
          <p:spPr>
            <a:xfrm>
              <a:off x="4107244" y="3075540"/>
              <a:ext cx="1193912" cy="67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long RC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52C66D0-7C64-3343-A89E-38CB2E864735}"/>
                </a:ext>
              </a:extLst>
            </p:cNvPr>
            <p:cNvSpPr txBox="1"/>
            <p:nvPr/>
          </p:nvSpPr>
          <p:spPr>
            <a:xfrm>
              <a:off x="3156376" y="1649522"/>
              <a:ext cx="1233842" cy="67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short RC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7260A8-EEE5-F445-8191-62456C24DFE3}"/>
              </a:ext>
            </a:extLst>
          </p:cNvPr>
          <p:cNvSpPr txBox="1"/>
          <p:nvPr/>
        </p:nvSpPr>
        <p:spPr>
          <a:xfrm>
            <a:off x="4611845" y="5470700"/>
            <a:ext cx="7219308" cy="1132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In resistive readout the signal is naturally shared among pads </a:t>
            </a:r>
            <a:r>
              <a:rPr lang="en-US" dirty="0"/>
              <a:t>(4-6) without the need of B field or floating pads</a:t>
            </a:r>
          </a:p>
          <a:p>
            <a:pPr>
              <a:lnSpc>
                <a:spcPct val="130000"/>
              </a:lnSpc>
            </a:pPr>
            <a:r>
              <a:rPr lang="en-US" b="1" dirty="0"/>
              <a:t>Problem: sharing a small signal leads to inefficiency</a:t>
            </a:r>
          </a:p>
        </p:txBody>
      </p:sp>
    </p:spTree>
    <p:extLst>
      <p:ext uri="{BB962C8B-B14F-4D97-AF65-F5344CB8AC3E}">
        <p14:creationId xmlns:p14="http://schemas.microsoft.com/office/powerpoint/2010/main" val="2141286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5666" y="576872"/>
            <a:ext cx="893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Times New Roman"/>
                <a:sym typeface="Wingdings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 </a:t>
            </a:r>
            <a:endParaRPr lang="en-US" dirty="0">
              <a:latin typeface="+mj-lt"/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35666" y="-22079"/>
            <a:ext cx="8913105" cy="6706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990000"/>
                </a:solidFill>
                <a:latin typeface="+mn-lt"/>
              </a:rPr>
              <a:t>Gain in Silicon detectors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25811" y="5809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47769" y="6515902"/>
            <a:ext cx="558151" cy="316442"/>
          </a:xfrm>
        </p:spPr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835633"/>
            <a:ext cx="8851901" cy="194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Gain in silicon detectors is commonly achieved in several types of sensors.  It’s based on the avalanche mechanism that starts in high electric fields: V ~ 300 kV/cm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000" baseline="30000" dirty="0"/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99551" y="5352634"/>
            <a:ext cx="405252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/>
              <a:t>Silicon devices with gain: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/>
              <a:t>APD: gain 50-500</a:t>
            </a:r>
            <a:endParaRPr lang="en-US" sz="20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/>
              <a:t>SiPM: gain ~ 10</a:t>
            </a:r>
            <a:r>
              <a:rPr lang="en-US" sz="2000" b="1" baseline="30000" dirty="0"/>
              <a:t>4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720976" y="2298701"/>
            <a:ext cx="3565525" cy="106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Charge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multiplication</a:t>
            </a:r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buClrTx/>
              <a:buFontTx/>
              <a:buNone/>
              <a:defRPr/>
            </a:pPr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Gain:</a:t>
            </a:r>
          </a:p>
          <a:p>
            <a:pPr>
              <a:buClrTx/>
              <a:buFontTx/>
              <a:buNone/>
              <a:defRPr/>
            </a:pPr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6455658" y="2118977"/>
          <a:ext cx="1714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4" imgW="635000" imgH="254000" progId="Equation.3">
                  <p:embed/>
                </p:oleObj>
              </mc:Choice>
              <mc:Fallback>
                <p:oleObj name="Equation" r:id="rId4" imgW="635000" imgH="254000" progId="Equation.3">
                  <p:embed/>
                  <p:pic>
                    <p:nvPicPr>
                      <p:cNvPr id="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658" y="2118977"/>
                        <a:ext cx="17145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329" y="2797055"/>
            <a:ext cx="2365628" cy="61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98333" y="3324161"/>
            <a:ext cx="3824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charset="0"/>
              <a:buChar char="a"/>
              <a:defRPr/>
            </a:pPr>
            <a:r>
              <a:rPr lang="it-IT" sz="1600" dirty="0">
                <a:cs typeface="Century Gothic"/>
              </a:rPr>
              <a:t>= strong E dependance</a:t>
            </a:r>
          </a:p>
          <a:p>
            <a:pPr marL="285750" indent="-285750" algn="just">
              <a:buFont typeface="Symbol" charset="0"/>
              <a:buChar char="a"/>
              <a:defRPr/>
            </a:pPr>
            <a:r>
              <a:rPr lang="it-IT" sz="1600" dirty="0">
                <a:cs typeface="Century Gothic"/>
              </a:rPr>
              <a:t>~</a:t>
            </a:r>
            <a:r>
              <a:rPr lang="fi-FI" sz="1600" dirty="0">
                <a:cs typeface="Century Gothic"/>
              </a:rPr>
              <a:t> 0.7 </a:t>
            </a:r>
            <a:r>
              <a:rPr lang="fi-FI" sz="1600" dirty="0" err="1">
                <a:cs typeface="Century Gothic"/>
              </a:rPr>
              <a:t>pair/μm</a:t>
            </a:r>
            <a:r>
              <a:rPr lang="fi-FI" sz="1600" dirty="0">
                <a:cs typeface="Century Gothic"/>
              </a:rPr>
              <a:t> for </a:t>
            </a:r>
            <a:r>
              <a:rPr lang="fi-FI" sz="1600" dirty="0" err="1">
                <a:cs typeface="Century Gothic"/>
              </a:rPr>
              <a:t>electrons</a:t>
            </a:r>
            <a:r>
              <a:rPr lang="fi-FI" sz="1600" dirty="0">
                <a:cs typeface="Century Gothic"/>
              </a:rPr>
              <a:t>, </a:t>
            </a:r>
          </a:p>
          <a:p>
            <a:pPr marL="285750" indent="-285750" algn="just">
              <a:buFont typeface="Symbol" charset="0"/>
              <a:buChar char="a"/>
              <a:defRPr/>
            </a:pPr>
            <a:r>
              <a:rPr lang="fi-FI" sz="1600" dirty="0">
                <a:cs typeface="Century Gothic"/>
              </a:rPr>
              <a:t>~ 0.1 for </a:t>
            </a:r>
            <a:r>
              <a:rPr lang="fi-FI" sz="1600" dirty="0" err="1">
                <a:cs typeface="Century Gothic"/>
              </a:rPr>
              <a:t>holes</a:t>
            </a:r>
            <a:r>
              <a:rPr lang="fi-FI" sz="1600" dirty="0">
                <a:cs typeface="Century Gothic"/>
              </a:rPr>
              <a:t> </a:t>
            </a:r>
          </a:p>
          <a:p>
            <a:pPr marL="285750" indent="-285750" algn="just">
              <a:buFont typeface="Symbol" charset="0"/>
              <a:buChar char="a"/>
              <a:defRPr/>
            </a:pPr>
            <a:endParaRPr lang="it-IT" sz="1600" dirty="0"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88984" y="3859416"/>
            <a:ext cx="395287" cy="429273"/>
            <a:chOff x="4792663" y="5031727"/>
            <a:chExt cx="395287" cy="429273"/>
          </a:xfrm>
        </p:grpSpPr>
        <p:sp>
          <p:nvSpPr>
            <p:cNvPr id="9" name="Donut 8"/>
            <p:cNvSpPr/>
            <p:nvPr/>
          </p:nvSpPr>
          <p:spPr>
            <a:xfrm>
              <a:off x="4792663" y="5156200"/>
              <a:ext cx="395287" cy="304800"/>
            </a:xfrm>
            <a:prstGeom prst="donut">
              <a:avLst>
                <a:gd name="adj" fmla="val 900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59338" y="5031727"/>
              <a:ext cx="280846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0000FF"/>
                  </a:solidFill>
                </a:rPr>
                <a:t>-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784271" y="3851974"/>
            <a:ext cx="3158065" cy="2782181"/>
            <a:chOff x="4253120" y="4052527"/>
            <a:chExt cx="3158065" cy="278218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52950" y="4064000"/>
              <a:ext cx="0" cy="273814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253120" y="4343400"/>
              <a:ext cx="1030080" cy="0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278072" y="4350689"/>
              <a:ext cx="395287" cy="429273"/>
              <a:chOff x="4792663" y="5031727"/>
              <a:chExt cx="395287" cy="429273"/>
            </a:xfrm>
          </p:grpSpPr>
          <p:sp>
            <p:nvSpPr>
              <p:cNvPr id="22" name="Donut 21"/>
              <p:cNvSpPr/>
              <p:nvPr/>
            </p:nvSpPr>
            <p:spPr>
              <a:xfrm>
                <a:off x="4792663" y="5156200"/>
                <a:ext cx="395287" cy="304800"/>
              </a:xfrm>
              <a:prstGeom prst="donut">
                <a:avLst>
                  <a:gd name="adj" fmla="val 9000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59338" y="5031727"/>
                <a:ext cx="280846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FF"/>
                    </a:solidFill>
                  </a:rPr>
                  <a:t>-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283200" y="4064000"/>
              <a:ext cx="395287" cy="429273"/>
              <a:chOff x="4792663" y="5031727"/>
              <a:chExt cx="395287" cy="429273"/>
            </a:xfrm>
          </p:grpSpPr>
          <p:sp>
            <p:nvSpPr>
              <p:cNvPr id="26" name="Donut 25"/>
              <p:cNvSpPr/>
              <p:nvPr/>
            </p:nvSpPr>
            <p:spPr>
              <a:xfrm>
                <a:off x="4792663" y="5156200"/>
                <a:ext cx="395287" cy="304800"/>
              </a:xfrm>
              <a:prstGeom prst="donut">
                <a:avLst>
                  <a:gd name="adj" fmla="val 9000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59338" y="5031727"/>
                <a:ext cx="280846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FF"/>
                    </a:solidFill>
                  </a:rPr>
                  <a:t>-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271722" y="4637593"/>
              <a:ext cx="395287" cy="429273"/>
              <a:chOff x="4818063" y="5031727"/>
              <a:chExt cx="395287" cy="429273"/>
            </a:xfrm>
          </p:grpSpPr>
          <p:sp>
            <p:nvSpPr>
              <p:cNvPr id="30" name="Donut 29"/>
              <p:cNvSpPr/>
              <p:nvPr/>
            </p:nvSpPr>
            <p:spPr>
              <a:xfrm>
                <a:off x="4818063" y="5156200"/>
                <a:ext cx="395287" cy="304800"/>
              </a:xfrm>
              <a:prstGeom prst="donut">
                <a:avLst>
                  <a:gd name="adj" fmla="val 9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859338" y="5031727"/>
                <a:ext cx="322524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5678487" y="4343400"/>
              <a:ext cx="446944" cy="0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49" idx="2"/>
            </p:cNvCxnSpPr>
            <p:nvPr/>
          </p:nvCxnSpPr>
          <p:spPr>
            <a:xfrm>
              <a:off x="5678487" y="4637594"/>
              <a:ext cx="464772" cy="557136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6125431" y="4067391"/>
              <a:ext cx="406765" cy="1002866"/>
              <a:chOff x="6411181" y="5038941"/>
              <a:chExt cx="406765" cy="100286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417531" y="5325630"/>
                <a:ext cx="395287" cy="429273"/>
                <a:chOff x="4792663" y="5031727"/>
                <a:chExt cx="395287" cy="429273"/>
              </a:xfrm>
            </p:grpSpPr>
            <p:sp>
              <p:nvSpPr>
                <p:cNvPr id="35" name="Donut 34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6422659" y="5038941"/>
                <a:ext cx="395287" cy="429273"/>
                <a:chOff x="4792663" y="5031727"/>
                <a:chExt cx="395287" cy="429273"/>
              </a:xfrm>
            </p:grpSpPr>
            <p:sp>
              <p:nvSpPr>
                <p:cNvPr id="38" name="Donut 37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6411181" y="5612534"/>
                <a:ext cx="395287" cy="429273"/>
                <a:chOff x="4818063" y="5031727"/>
                <a:chExt cx="395287" cy="429273"/>
              </a:xfrm>
            </p:grpSpPr>
            <p:sp>
              <p:nvSpPr>
                <p:cNvPr id="41" name="Donut 40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</p:grpSp>
        <p:grpSp>
          <p:nvGrpSpPr>
            <p:cNvPr id="43" name="Group 42"/>
            <p:cNvGrpSpPr/>
            <p:nvPr/>
          </p:nvGrpSpPr>
          <p:grpSpPr>
            <a:xfrm>
              <a:off x="6131781" y="4917857"/>
              <a:ext cx="406765" cy="1002866"/>
              <a:chOff x="6411181" y="5038941"/>
              <a:chExt cx="406765" cy="1002866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6417531" y="5325630"/>
                <a:ext cx="395287" cy="429273"/>
                <a:chOff x="4792663" y="5031727"/>
                <a:chExt cx="395287" cy="429273"/>
              </a:xfrm>
            </p:grpSpPr>
            <p:sp>
              <p:nvSpPr>
                <p:cNvPr id="51" name="Donut 50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422659" y="5038941"/>
                <a:ext cx="395287" cy="429273"/>
                <a:chOff x="4792663" y="5031727"/>
                <a:chExt cx="395287" cy="429273"/>
              </a:xfrm>
            </p:grpSpPr>
            <p:sp>
              <p:nvSpPr>
                <p:cNvPr id="49" name="Donut 48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6411181" y="5612534"/>
                <a:ext cx="395287" cy="429273"/>
                <a:chOff x="4818063" y="5031727"/>
                <a:chExt cx="395287" cy="429273"/>
              </a:xfrm>
            </p:grpSpPr>
            <p:sp>
              <p:nvSpPr>
                <p:cNvPr id="47" name="Donut 46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</p:grpSp>
        <p:cxnSp>
          <p:nvCxnSpPr>
            <p:cNvPr id="53" name="Straight Arrow Connector 52"/>
            <p:cNvCxnSpPr>
              <a:stCxn id="30" idx="2"/>
            </p:cNvCxnSpPr>
            <p:nvPr/>
          </p:nvCxnSpPr>
          <p:spPr>
            <a:xfrm flipH="1">
              <a:off x="4943474" y="4914466"/>
              <a:ext cx="3282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548187" y="4635576"/>
              <a:ext cx="399256" cy="1027756"/>
              <a:chOff x="4548187" y="4768926"/>
              <a:chExt cx="399256" cy="1027756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548187" y="4768926"/>
                <a:ext cx="395287" cy="429273"/>
                <a:chOff x="4818063" y="5031727"/>
                <a:chExt cx="395287" cy="429273"/>
              </a:xfrm>
            </p:grpSpPr>
            <p:sp>
              <p:nvSpPr>
                <p:cNvPr id="57" name="Donut 56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4552156" y="5066866"/>
                <a:ext cx="395287" cy="429273"/>
                <a:chOff x="4818063" y="5031727"/>
                <a:chExt cx="395287" cy="429273"/>
              </a:xfrm>
            </p:grpSpPr>
            <p:sp>
              <p:nvSpPr>
                <p:cNvPr id="61" name="Donut 60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548187" y="5367409"/>
                <a:ext cx="395287" cy="429273"/>
                <a:chOff x="4792663" y="5031727"/>
                <a:chExt cx="395287" cy="429273"/>
              </a:xfrm>
            </p:grpSpPr>
            <p:sp>
              <p:nvSpPr>
                <p:cNvPr id="64" name="Donut 63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</p:grpSp>
        <p:cxnSp>
          <p:nvCxnSpPr>
            <p:cNvPr id="70" name="Straight Arrow Connector 69"/>
            <p:cNvCxnSpPr/>
            <p:nvPr/>
          </p:nvCxnSpPr>
          <p:spPr>
            <a:xfrm>
              <a:off x="4943474" y="5505450"/>
              <a:ext cx="328248" cy="0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5255114" y="5238387"/>
              <a:ext cx="406765" cy="1002866"/>
              <a:chOff x="6411181" y="5038941"/>
              <a:chExt cx="406765" cy="1002866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6417531" y="5325630"/>
                <a:ext cx="395287" cy="429273"/>
                <a:chOff x="4792663" y="5031727"/>
                <a:chExt cx="395287" cy="429273"/>
              </a:xfrm>
            </p:grpSpPr>
            <p:sp>
              <p:nvSpPr>
                <p:cNvPr id="79" name="Donut 78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6422659" y="5038941"/>
                <a:ext cx="395287" cy="429273"/>
                <a:chOff x="4792663" y="5031727"/>
                <a:chExt cx="395287" cy="429273"/>
              </a:xfrm>
            </p:grpSpPr>
            <p:sp>
              <p:nvSpPr>
                <p:cNvPr id="77" name="Donut 76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6411181" y="5612534"/>
                <a:ext cx="395287" cy="429273"/>
                <a:chOff x="4818063" y="5031727"/>
                <a:chExt cx="395287" cy="429273"/>
              </a:xfrm>
            </p:grpSpPr>
            <p:sp>
              <p:nvSpPr>
                <p:cNvPr id="75" name="Donut 74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</p:grpSp>
        <p:cxnSp>
          <p:nvCxnSpPr>
            <p:cNvPr id="82" name="Straight Arrow Connector 81"/>
            <p:cNvCxnSpPr/>
            <p:nvPr/>
          </p:nvCxnSpPr>
          <p:spPr>
            <a:xfrm>
              <a:off x="6527068" y="4343400"/>
              <a:ext cx="446944" cy="0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/>
            <p:cNvGrpSpPr/>
            <p:nvPr/>
          </p:nvGrpSpPr>
          <p:grpSpPr>
            <a:xfrm>
              <a:off x="6967662" y="4067391"/>
              <a:ext cx="406765" cy="1002866"/>
              <a:chOff x="6411181" y="5038941"/>
              <a:chExt cx="406765" cy="1002866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6417531" y="5325630"/>
                <a:ext cx="395287" cy="429273"/>
                <a:chOff x="4792663" y="5031727"/>
                <a:chExt cx="395287" cy="429273"/>
              </a:xfrm>
            </p:grpSpPr>
            <p:sp>
              <p:nvSpPr>
                <p:cNvPr id="91" name="Donut 90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6422659" y="5038941"/>
                <a:ext cx="395287" cy="429273"/>
                <a:chOff x="4792663" y="5031727"/>
                <a:chExt cx="395287" cy="429273"/>
              </a:xfrm>
            </p:grpSpPr>
            <p:sp>
              <p:nvSpPr>
                <p:cNvPr id="89" name="Donut 88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6411181" y="5612534"/>
                <a:ext cx="395287" cy="429273"/>
                <a:chOff x="4818063" y="5031727"/>
                <a:chExt cx="395287" cy="429273"/>
              </a:xfrm>
            </p:grpSpPr>
            <p:sp>
              <p:nvSpPr>
                <p:cNvPr id="87" name="Donut 86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</p:grpSp>
        <p:cxnSp>
          <p:nvCxnSpPr>
            <p:cNvPr id="93" name="Straight Arrow Connector 92"/>
            <p:cNvCxnSpPr/>
            <p:nvPr/>
          </p:nvCxnSpPr>
          <p:spPr>
            <a:xfrm>
              <a:off x="6502890" y="4630885"/>
              <a:ext cx="464772" cy="557136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/>
            <p:cNvGrpSpPr/>
            <p:nvPr/>
          </p:nvGrpSpPr>
          <p:grpSpPr>
            <a:xfrm>
              <a:off x="6974012" y="4917857"/>
              <a:ext cx="406765" cy="1002866"/>
              <a:chOff x="6411181" y="5038941"/>
              <a:chExt cx="406765" cy="1002866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6417531" y="5325630"/>
                <a:ext cx="395287" cy="429273"/>
                <a:chOff x="4792663" y="5031727"/>
                <a:chExt cx="395287" cy="429273"/>
              </a:xfrm>
            </p:grpSpPr>
            <p:sp>
              <p:nvSpPr>
                <p:cNvPr id="102" name="Donut 101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6422659" y="5038941"/>
                <a:ext cx="395287" cy="429273"/>
                <a:chOff x="4792663" y="5031727"/>
                <a:chExt cx="395287" cy="429273"/>
              </a:xfrm>
            </p:grpSpPr>
            <p:sp>
              <p:nvSpPr>
                <p:cNvPr id="100" name="Donut 99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6411181" y="5612534"/>
                <a:ext cx="395287" cy="429273"/>
                <a:chOff x="4818063" y="5031727"/>
                <a:chExt cx="395287" cy="429273"/>
              </a:xfrm>
            </p:grpSpPr>
            <p:sp>
              <p:nvSpPr>
                <p:cNvPr id="98" name="Donut 97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</p:grpSp>
        <p:cxnSp>
          <p:nvCxnSpPr>
            <p:cNvPr id="104" name="Straight Arrow Connector 103"/>
            <p:cNvCxnSpPr/>
            <p:nvPr/>
          </p:nvCxnSpPr>
          <p:spPr>
            <a:xfrm>
              <a:off x="6515590" y="5214182"/>
              <a:ext cx="458422" cy="736776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6975358" y="5789971"/>
              <a:ext cx="406765" cy="1002866"/>
              <a:chOff x="6411181" y="5038941"/>
              <a:chExt cx="406765" cy="1002866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6417531" y="5325630"/>
                <a:ext cx="395287" cy="429273"/>
                <a:chOff x="4792663" y="5031727"/>
                <a:chExt cx="395287" cy="429273"/>
              </a:xfrm>
            </p:grpSpPr>
            <p:sp>
              <p:nvSpPr>
                <p:cNvPr id="114" name="Donut 113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6422659" y="5038941"/>
                <a:ext cx="395287" cy="429273"/>
                <a:chOff x="4792663" y="5031727"/>
                <a:chExt cx="395287" cy="429273"/>
              </a:xfrm>
            </p:grpSpPr>
            <p:sp>
              <p:nvSpPr>
                <p:cNvPr id="112" name="Donut 111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6411181" y="5612534"/>
                <a:ext cx="395287" cy="429273"/>
                <a:chOff x="4818063" y="5031727"/>
                <a:chExt cx="395287" cy="429273"/>
              </a:xfrm>
            </p:grpSpPr>
            <p:sp>
              <p:nvSpPr>
                <p:cNvPr id="110" name="Donut 109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</p:grpSp>
        <p:cxnSp>
          <p:nvCxnSpPr>
            <p:cNvPr id="117" name="Straight Arrow Connector 116"/>
            <p:cNvCxnSpPr/>
            <p:nvPr/>
          </p:nvCxnSpPr>
          <p:spPr>
            <a:xfrm>
              <a:off x="6515590" y="5534020"/>
              <a:ext cx="291610" cy="1176647"/>
            </a:xfrm>
            <a:prstGeom prst="straightConnector1">
              <a:avLst/>
            </a:prstGeom>
            <a:ln>
              <a:solidFill>
                <a:srgbClr val="A1AC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4977177" y="6076660"/>
              <a:ext cx="27793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/>
            <p:cNvGrpSpPr/>
            <p:nvPr/>
          </p:nvGrpSpPr>
          <p:grpSpPr>
            <a:xfrm>
              <a:off x="4578714" y="5806952"/>
              <a:ext cx="399256" cy="1027756"/>
              <a:chOff x="4548187" y="4768926"/>
              <a:chExt cx="399256" cy="1027756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548187" y="4768926"/>
                <a:ext cx="395287" cy="429273"/>
                <a:chOff x="4818063" y="5031727"/>
                <a:chExt cx="395287" cy="429273"/>
              </a:xfrm>
            </p:grpSpPr>
            <p:sp>
              <p:nvSpPr>
                <p:cNvPr id="128" name="Donut 127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4552156" y="5066866"/>
                <a:ext cx="395287" cy="429273"/>
                <a:chOff x="4818063" y="5031727"/>
                <a:chExt cx="395287" cy="429273"/>
              </a:xfrm>
            </p:grpSpPr>
            <p:sp>
              <p:nvSpPr>
                <p:cNvPr id="126" name="Donut 125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4548187" y="5367409"/>
                <a:ext cx="395287" cy="429273"/>
                <a:chOff x="4792663" y="5031727"/>
                <a:chExt cx="395287" cy="429273"/>
              </a:xfrm>
            </p:grpSpPr>
            <p:sp>
              <p:nvSpPr>
                <p:cNvPr id="124" name="Donut 123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</p:grpSp>
        <p:cxnSp>
          <p:nvCxnSpPr>
            <p:cNvPr id="130" name="Straight Arrow Connector 129"/>
            <p:cNvCxnSpPr>
              <a:endCxn id="139" idx="6"/>
            </p:cNvCxnSpPr>
            <p:nvPr/>
          </p:nvCxnSpPr>
          <p:spPr>
            <a:xfrm flipH="1">
              <a:off x="6027134" y="5777271"/>
              <a:ext cx="139572" cy="9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>
              <a:off x="5631847" y="5509510"/>
              <a:ext cx="399256" cy="1027756"/>
              <a:chOff x="4548187" y="4768926"/>
              <a:chExt cx="399256" cy="1027756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4548187" y="4768926"/>
                <a:ext cx="395287" cy="429273"/>
                <a:chOff x="4818063" y="5031727"/>
                <a:chExt cx="395287" cy="429273"/>
              </a:xfrm>
            </p:grpSpPr>
            <p:sp>
              <p:nvSpPr>
                <p:cNvPr id="139" name="Donut 138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4552156" y="5066866"/>
                <a:ext cx="395287" cy="429273"/>
                <a:chOff x="4818063" y="5031727"/>
                <a:chExt cx="395287" cy="429273"/>
              </a:xfrm>
            </p:grpSpPr>
            <p:sp>
              <p:nvSpPr>
                <p:cNvPr id="137" name="Donut 136"/>
                <p:cNvSpPr/>
                <p:nvPr/>
              </p:nvSpPr>
              <p:spPr>
                <a:xfrm>
                  <a:off x="48180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4859338" y="5031727"/>
                  <a:ext cx="322524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4548187" y="5367409"/>
                <a:ext cx="395287" cy="429273"/>
                <a:chOff x="4792663" y="5031727"/>
                <a:chExt cx="395287" cy="429273"/>
              </a:xfrm>
            </p:grpSpPr>
            <p:sp>
              <p:nvSpPr>
                <p:cNvPr id="135" name="Donut 134"/>
                <p:cNvSpPr/>
                <p:nvPr/>
              </p:nvSpPr>
              <p:spPr>
                <a:xfrm>
                  <a:off x="4792663" y="5156200"/>
                  <a:ext cx="395287" cy="304800"/>
                </a:xfrm>
                <a:prstGeom prst="donut">
                  <a:avLst>
                    <a:gd name="adj" fmla="val 9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4859338" y="5031727"/>
                  <a:ext cx="280846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</p:grpSp>
        <p:cxnSp>
          <p:nvCxnSpPr>
            <p:cNvPr id="146" name="Straight Connector 145"/>
            <p:cNvCxnSpPr/>
            <p:nvPr/>
          </p:nvCxnSpPr>
          <p:spPr>
            <a:xfrm>
              <a:off x="7411185" y="4052527"/>
              <a:ext cx="0" cy="273814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/>
          <p:cNvSpPr txBox="1"/>
          <p:nvPr/>
        </p:nvSpPr>
        <p:spPr>
          <a:xfrm>
            <a:off x="7565019" y="3373677"/>
            <a:ext cx="1973617" cy="412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b="1" dirty="0"/>
              <a:t>V ~ 300 kV/cm</a:t>
            </a: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7084101" y="3866837"/>
            <a:ext cx="2858235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1911173" y="4369962"/>
            <a:ext cx="440549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</a:rPr>
              <a:t>Concurrent multiplication of electrons and holes generate very high gain</a:t>
            </a:r>
          </a:p>
        </p:txBody>
      </p:sp>
    </p:spTree>
    <p:extLst>
      <p:ext uri="{BB962C8B-B14F-4D97-AF65-F5344CB8AC3E}">
        <p14:creationId xmlns:p14="http://schemas.microsoft.com/office/powerpoint/2010/main" val="3514001892"/>
      </p:ext>
    </p:extLst>
  </p:cSld>
  <p:clrMapOvr>
    <a:masterClrMapping/>
  </p:clrMapOvr>
  <p:transition spd="slow" advTm="7933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A66025-8BB9-2B4C-8874-4D97EDEB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A50FA-B2A0-B24E-9ED7-1903E6A2F5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DESY Instrumentation Seminar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7637EB-1752-1842-8810-32CD70FA2F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sz="2800" dirty="0"/>
              <a:t>Low gain avalanche diode (LGAD)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CE66A-F885-5844-ACD2-B2B16221E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41" y="880089"/>
            <a:ext cx="6851312" cy="2558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925F0-FE5C-FC47-AAAC-160B8E8D5B16}"/>
              </a:ext>
            </a:extLst>
          </p:cNvPr>
          <p:cNvSpPr/>
          <p:nvPr/>
        </p:nvSpPr>
        <p:spPr>
          <a:xfrm>
            <a:off x="621281" y="3435188"/>
            <a:ext cx="9772206" cy="133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800000"/>
                </a:solidFill>
              </a:rPr>
              <a:t>The LGAD sensors, as proposed and first  manufactured by CNM </a:t>
            </a:r>
          </a:p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(National Center for Micro-electronics, Barcelona):</a:t>
            </a:r>
          </a:p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800000"/>
                </a:solidFill>
              </a:rPr>
              <a:t>High field obtained by adding an extra doping layer</a:t>
            </a:r>
          </a:p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</a:rPr>
              <a:t>E ~ 300 kV/cm, closed to breakdown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037F0-B88C-DE48-8433-CF75B7A21E11}"/>
              </a:ext>
            </a:extLst>
          </p:cNvPr>
          <p:cNvSpPr txBox="1"/>
          <p:nvPr/>
        </p:nvSpPr>
        <p:spPr>
          <a:xfrm>
            <a:off x="747794" y="5008848"/>
            <a:ext cx="10690697" cy="133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low-gain mechanism, obtained with a moderately doped p-implant,  is the defining feature of the design.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low gain allows segmenting and keeping the shot noise below the electronic noise,  since the leakage current is low.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9658C9-4C02-D948-9723-91A595726ECE}"/>
              </a:ext>
            </a:extLst>
          </p:cNvPr>
          <p:cNvSpPr/>
          <p:nvPr/>
        </p:nvSpPr>
        <p:spPr>
          <a:xfrm>
            <a:off x="9735392" y="2936511"/>
            <a:ext cx="2185675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The gain layer: </a:t>
            </a:r>
          </a:p>
          <a:p>
            <a:r>
              <a:rPr lang="en-US" sz="1400" dirty="0"/>
              <a:t>a parallel plate capacitor with high field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E751D4-0B8C-0F40-AF93-6E9EC4B62614}"/>
              </a:ext>
            </a:extLst>
          </p:cNvPr>
          <p:cNvSpPr/>
          <p:nvPr/>
        </p:nvSpPr>
        <p:spPr>
          <a:xfrm>
            <a:off x="9339777" y="1566519"/>
            <a:ext cx="2098714" cy="109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21C59-3624-8A42-9824-33EC9E553F40}"/>
              </a:ext>
            </a:extLst>
          </p:cNvPr>
          <p:cNvSpPr/>
          <p:nvPr/>
        </p:nvSpPr>
        <p:spPr>
          <a:xfrm>
            <a:off x="9628970" y="1566519"/>
            <a:ext cx="1528591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FE13F-198E-3A43-9396-0D5B6FAC0A22}"/>
              </a:ext>
            </a:extLst>
          </p:cNvPr>
          <p:cNvSpPr/>
          <p:nvPr/>
        </p:nvSpPr>
        <p:spPr>
          <a:xfrm rot="5400000">
            <a:off x="9116686" y="1963126"/>
            <a:ext cx="925417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844F46-1830-8C47-8A87-037A3333A5F5}"/>
              </a:ext>
            </a:extLst>
          </p:cNvPr>
          <p:cNvSpPr/>
          <p:nvPr/>
        </p:nvSpPr>
        <p:spPr>
          <a:xfrm rot="5400000">
            <a:off x="10752691" y="1963126"/>
            <a:ext cx="925417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D75D22-6415-9A49-B8AA-40A011691278}"/>
              </a:ext>
            </a:extLst>
          </p:cNvPr>
          <p:cNvSpPr/>
          <p:nvPr/>
        </p:nvSpPr>
        <p:spPr>
          <a:xfrm>
            <a:off x="9728122" y="2250943"/>
            <a:ext cx="1342834" cy="8400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91BC1-FB30-F347-B808-F012955E9DF2}"/>
              </a:ext>
            </a:extLst>
          </p:cNvPr>
          <p:cNvSpPr txBox="1"/>
          <p:nvPr/>
        </p:nvSpPr>
        <p:spPr>
          <a:xfrm>
            <a:off x="8628396" y="1770625"/>
            <a:ext cx="647934" cy="333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50" dirty="0"/>
              <a:t>zoom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DABFAD-5A47-9945-B729-24BCF3B88376}"/>
              </a:ext>
            </a:extLst>
          </p:cNvPr>
          <p:cNvCxnSpPr>
            <a:cxnSpLocks/>
          </p:cNvCxnSpPr>
          <p:nvPr/>
        </p:nvCxnSpPr>
        <p:spPr>
          <a:xfrm>
            <a:off x="8322496" y="2103858"/>
            <a:ext cx="1017280" cy="5597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61CD65-E76C-9A40-83BE-ACC41C8BB780}"/>
              </a:ext>
            </a:extLst>
          </p:cNvPr>
          <p:cNvCxnSpPr>
            <a:cxnSpLocks/>
          </p:cNvCxnSpPr>
          <p:nvPr/>
        </p:nvCxnSpPr>
        <p:spPr>
          <a:xfrm flipV="1">
            <a:off x="8348745" y="1566519"/>
            <a:ext cx="991031" cy="139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A9EA83-6E7C-BA4D-B594-02411C47BDE7}"/>
              </a:ext>
            </a:extLst>
          </p:cNvPr>
          <p:cNvSpPr txBox="1"/>
          <p:nvPr/>
        </p:nvSpPr>
        <p:spPr>
          <a:xfrm>
            <a:off x="9616821" y="1712438"/>
            <a:ext cx="1418978" cy="48981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b="1" dirty="0"/>
              <a:t>Drift area with gain</a:t>
            </a:r>
          </a:p>
          <a:p>
            <a:pPr>
              <a:lnSpc>
                <a:spcPct val="130000"/>
              </a:lnSpc>
            </a:pPr>
            <a:r>
              <a:rPr lang="en-US" sz="1050" b="1" dirty="0"/>
              <a:t>0.5 – 2 </a:t>
            </a:r>
            <a:r>
              <a:rPr lang="en-US" sz="1050" b="1" dirty="0">
                <a:latin typeface="Symbol" pitchFamily="2" charset="2"/>
              </a:rPr>
              <a:t>m</a:t>
            </a:r>
            <a:r>
              <a:rPr lang="en-US" sz="1050" b="1" dirty="0"/>
              <a:t>m long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43F879-4BD8-3D48-B77B-4B1A9D01A929}"/>
              </a:ext>
            </a:extLst>
          </p:cNvPr>
          <p:cNvCxnSpPr>
            <a:cxnSpLocks/>
          </p:cNvCxnSpPr>
          <p:nvPr/>
        </p:nvCxnSpPr>
        <p:spPr>
          <a:xfrm flipV="1">
            <a:off x="10043517" y="2373922"/>
            <a:ext cx="282793" cy="586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D81154-66B3-BC44-92EA-356F7349F05C}"/>
              </a:ext>
            </a:extLst>
          </p:cNvPr>
          <p:cNvCxnSpPr/>
          <p:nvPr/>
        </p:nvCxnSpPr>
        <p:spPr>
          <a:xfrm>
            <a:off x="10988410" y="1781121"/>
            <a:ext cx="0" cy="4316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993260"/>
      </p:ext>
    </p:extLst>
  </p:cSld>
  <p:clrMapOvr>
    <a:masterClrMapping/>
  </p:clrMapOvr>
</p:sld>
</file>

<file path=ppt/theme/theme1.xml><?xml version="1.0" encoding="utf-8"?>
<a:theme xmlns:a="http://schemas.openxmlformats.org/drawingml/2006/main" name="Clean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defRPr b="1" dirty="0" smtClean="0">
            <a:solidFill>
              <a:srgbClr val="8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F2DD5DB5-6778-2448-A92C-EC0968D5E18A}" vid="{0D05615B-9385-8E46-B88F-C43350BA2E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Clean</Template>
  <TotalTime>50707</TotalTime>
  <Words>7131</Words>
  <Application>Microsoft Macintosh PowerPoint</Application>
  <PresentationFormat>Widescreen</PresentationFormat>
  <Paragraphs>1176</Paragraphs>
  <Slides>67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Calibri</vt:lpstr>
      <vt:lpstr>Cambria Math</vt:lpstr>
      <vt:lpstr>Century Gothic</vt:lpstr>
      <vt:lpstr>Symbol</vt:lpstr>
      <vt:lpstr>Times</vt:lpstr>
      <vt:lpstr>Times New Roman</vt:lpstr>
      <vt:lpstr>Wingdings</vt:lpstr>
      <vt:lpstr>Wingdings 2</vt:lpstr>
      <vt:lpstr>Clean</vt:lpstr>
      <vt:lpstr>Equation</vt:lpstr>
      <vt:lpstr>Resistive Silicon Detector: the “1 mm” project</vt:lpstr>
      <vt:lpstr>Impact parameter resolution in silicon detector</vt:lpstr>
      <vt:lpstr>Sensor accuracy σ_x and readout</vt:lpstr>
      <vt:lpstr>Request at future accelerators</vt:lpstr>
      <vt:lpstr>Signal formation in DC-coupled silicon sensor</vt:lpstr>
      <vt:lpstr> Resistive readout</vt:lpstr>
      <vt:lpstr> Signal formation in resistive readout</vt:lpstr>
      <vt:lpstr>PowerPoint Presentation</vt:lpstr>
      <vt:lpstr>PowerPoint Presentation</vt:lpstr>
      <vt:lpstr> Combining internal sharing and internal gain</vt:lpstr>
      <vt:lpstr>Resistive readout: why does it work?</vt:lpstr>
      <vt:lpstr>Example of signal sharing</vt:lpstr>
      <vt:lpstr>AC and DC signal at beam test</vt:lpstr>
      <vt:lpstr>Charge sharing in RSD</vt:lpstr>
      <vt:lpstr>How to calculate Zi</vt:lpstr>
      <vt:lpstr>RSD main formula</vt:lpstr>
      <vt:lpstr>RSD main formula – floating pads</vt:lpstr>
      <vt:lpstr>RSD main formula – Hit on metal</vt:lpstr>
      <vt:lpstr> RSD main formula in motion</vt:lpstr>
      <vt:lpstr> RSD main formula in motion</vt:lpstr>
      <vt:lpstr>Experimental data: Laser and beam test</vt:lpstr>
      <vt:lpstr>Structures tested (metal-pitch)</vt:lpstr>
      <vt:lpstr>Signal amplitudes as a function of positions – 4 pads</vt:lpstr>
      <vt:lpstr>Position reconstruction method</vt:lpstr>
      <vt:lpstr>RSD as a Discretized Positioning Circuit</vt:lpstr>
      <vt:lpstr>Laser study: position resolution</vt:lpstr>
      <vt:lpstr>Spatial resolution in resistive readout</vt:lpstr>
      <vt:lpstr>Laser study: position resolution as a function of amplitude</vt:lpstr>
      <vt:lpstr>Laser study: position resolution as a function of pixel geometry </vt:lpstr>
      <vt:lpstr>FNAL beam test results</vt:lpstr>
      <vt:lpstr>ASIC for RSD</vt:lpstr>
      <vt:lpstr>RSD intrinsic time resolution</vt:lpstr>
      <vt:lpstr>RSD material budget and time resolution</vt:lpstr>
      <vt:lpstr>Summary of RSD characteristics</vt:lpstr>
      <vt:lpstr>Future directions</vt:lpstr>
      <vt:lpstr>Machine Learning applied to RSD </vt:lpstr>
      <vt:lpstr>The “1 mm” project </vt:lpstr>
      <vt:lpstr>Position resolution: the geometry problem</vt:lpstr>
      <vt:lpstr>Position resolution: the metal problem</vt:lpstr>
      <vt:lpstr>RSD Simulator: WF2RSD</vt:lpstr>
      <vt:lpstr>Where the wild things are</vt:lpstr>
      <vt:lpstr>It takes a village</vt:lpstr>
      <vt:lpstr>Acknowledgement</vt:lpstr>
      <vt:lpstr>Thank you for your attention</vt:lpstr>
      <vt:lpstr>Bibliography</vt:lpstr>
      <vt:lpstr>Extra topics</vt:lpstr>
      <vt:lpstr>Calculation of signal sharing</vt:lpstr>
      <vt:lpstr>Signal discharge</vt:lpstr>
      <vt:lpstr>RSD strip detectors</vt:lpstr>
      <vt:lpstr>RSD large sensors</vt:lpstr>
      <vt:lpstr>The RSD main formula vs n+ resistivity</vt:lpstr>
      <vt:lpstr>The  effect of n+ resistivity</vt:lpstr>
      <vt:lpstr>RSD use in HADES</vt:lpstr>
      <vt:lpstr>FNAL 16-ch board</vt:lpstr>
      <vt:lpstr>RSD radiation resistance</vt:lpstr>
      <vt:lpstr>Position reconstruction method: the recipe</vt:lpstr>
      <vt:lpstr>Laser study: time resolution</vt:lpstr>
      <vt:lpstr>Fermilab beam test results</vt:lpstr>
      <vt:lpstr>Laser study: signal delay</vt:lpstr>
      <vt:lpstr>Laser study: time resolution</vt:lpstr>
      <vt:lpstr>A family of sensors: UFSD – UFSD_TI - RSD</vt:lpstr>
      <vt:lpstr>RSD main formulas</vt:lpstr>
      <vt:lpstr>Discretized Positioning Circuit</vt:lpstr>
      <vt:lpstr>RSD Read-out scheme - II </vt:lpstr>
      <vt:lpstr>Laser study: signal delay</vt:lpstr>
      <vt:lpstr>Timeline of the Resistive readout sensor: AC – LGAD / RSD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 attenutation</dc:title>
  <dc:subject/>
  <dc:creator>Nicolo Cartiglia</dc:creator>
  <cp:keywords/>
  <dc:description/>
  <cp:lastModifiedBy>Nicolo' Cartiglia</cp:lastModifiedBy>
  <cp:revision>561</cp:revision>
  <cp:lastPrinted>2020-10-30T09:46:12Z</cp:lastPrinted>
  <dcterms:created xsi:type="dcterms:W3CDTF">2020-01-14T10:33:09Z</dcterms:created>
  <dcterms:modified xsi:type="dcterms:W3CDTF">2021-03-07T16:26:18Z</dcterms:modified>
  <cp:category/>
</cp:coreProperties>
</file>