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55"/>
  </p:notesMasterIdLst>
  <p:sldIdLst>
    <p:sldId id="256" r:id="rId2"/>
    <p:sldId id="258" r:id="rId3"/>
    <p:sldId id="263" r:id="rId4"/>
    <p:sldId id="259" r:id="rId5"/>
    <p:sldId id="260" r:id="rId6"/>
    <p:sldId id="261" r:id="rId7"/>
    <p:sldId id="262" r:id="rId8"/>
    <p:sldId id="264" r:id="rId9"/>
    <p:sldId id="265" r:id="rId10"/>
    <p:sldId id="266" r:id="rId11"/>
    <p:sldId id="269" r:id="rId12"/>
    <p:sldId id="268" r:id="rId13"/>
    <p:sldId id="270" r:id="rId14"/>
    <p:sldId id="271" r:id="rId15"/>
    <p:sldId id="272" r:id="rId16"/>
    <p:sldId id="273" r:id="rId17"/>
    <p:sldId id="274" r:id="rId18"/>
    <p:sldId id="277" r:id="rId19"/>
    <p:sldId id="278" r:id="rId20"/>
    <p:sldId id="275" r:id="rId21"/>
    <p:sldId id="276" r:id="rId22"/>
    <p:sldId id="279" r:id="rId23"/>
    <p:sldId id="280" r:id="rId24"/>
    <p:sldId id="283" r:id="rId25"/>
    <p:sldId id="281" r:id="rId26"/>
    <p:sldId id="292" r:id="rId27"/>
    <p:sldId id="309" r:id="rId28"/>
    <p:sldId id="282" r:id="rId29"/>
    <p:sldId id="295" r:id="rId30"/>
    <p:sldId id="308" r:id="rId31"/>
    <p:sldId id="291" r:id="rId32"/>
    <p:sldId id="305" r:id="rId33"/>
    <p:sldId id="284" r:id="rId34"/>
    <p:sldId id="312" r:id="rId35"/>
    <p:sldId id="285" r:id="rId36"/>
    <p:sldId id="289" r:id="rId37"/>
    <p:sldId id="301" r:id="rId38"/>
    <p:sldId id="288" r:id="rId39"/>
    <p:sldId id="286" r:id="rId40"/>
    <p:sldId id="290" r:id="rId41"/>
    <p:sldId id="316" r:id="rId42"/>
    <p:sldId id="317" r:id="rId43"/>
    <p:sldId id="314" r:id="rId44"/>
    <p:sldId id="307" r:id="rId45"/>
    <p:sldId id="296" r:id="rId46"/>
    <p:sldId id="306" r:id="rId47"/>
    <p:sldId id="315" r:id="rId48"/>
    <p:sldId id="299" r:id="rId49"/>
    <p:sldId id="300" r:id="rId50"/>
    <p:sldId id="302" r:id="rId51"/>
    <p:sldId id="304" r:id="rId52"/>
    <p:sldId id="303" r:id="rId53"/>
    <p:sldId id="313"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3" autoAdjust="0"/>
    <p:restoredTop sz="94660"/>
  </p:normalViewPr>
  <p:slideViewPr>
    <p:cSldViewPr snapToGrid="0">
      <p:cViewPr>
        <p:scale>
          <a:sx n="125" d="100"/>
          <a:sy n="125" d="100"/>
        </p:scale>
        <p:origin x="298"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30000">
              <a:noFill/>
            </a:ln>
          </c:spPr>
          <c:xVal>
            <c:numRef>
              <c:f>Sheet1!$A$2:$A$9</c:f>
              <c:numCache>
                <c:formatCode>General</c:formatCode>
                <c:ptCount val="8"/>
                <c:pt idx="0">
                  <c:v>0.6</c:v>
                </c:pt>
                <c:pt idx="1">
                  <c:v>0.25</c:v>
                </c:pt>
                <c:pt idx="2">
                  <c:v>0.25</c:v>
                </c:pt>
                <c:pt idx="3">
                  <c:v>0.25</c:v>
                </c:pt>
                <c:pt idx="4">
                  <c:v>0.13</c:v>
                </c:pt>
                <c:pt idx="5">
                  <c:v>0.13</c:v>
                </c:pt>
                <c:pt idx="6">
                  <c:v>0.13</c:v>
                </c:pt>
                <c:pt idx="7">
                  <c:v>6.5000000000000002E-2</c:v>
                </c:pt>
              </c:numCache>
            </c:numRef>
          </c:xVal>
          <c:yVal>
            <c:numRef>
              <c:f>Sheet1!$B$2:$B$9</c:f>
              <c:numCache>
                <c:formatCode>General</c:formatCode>
                <c:ptCount val="8"/>
                <c:pt idx="0">
                  <c:v>1.384083044982699E-2</c:v>
                </c:pt>
                <c:pt idx="1">
                  <c:v>0.18181818181818182</c:v>
                </c:pt>
                <c:pt idx="2">
                  <c:v>2.0833333333333332E-2</c:v>
                </c:pt>
                <c:pt idx="3">
                  <c:v>6.0763888888888888E-2</c:v>
                </c:pt>
                <c:pt idx="4">
                  <c:v>0.56198347107438018</c:v>
                </c:pt>
                <c:pt idx="5">
                  <c:v>0.69421487603305787</c:v>
                </c:pt>
                <c:pt idx="6">
                  <c:v>0.23809523809523808</c:v>
                </c:pt>
                <c:pt idx="7">
                  <c:v>1.7578125</c:v>
                </c:pt>
              </c:numCache>
            </c:numRef>
          </c:yVal>
          <c:smooth val="0"/>
        </c:ser>
        <c:ser>
          <c:idx val="1"/>
          <c:order val="1"/>
          <c:tx>
            <c:strRef>
              <c:f>Sheet1!$C$1</c:f>
              <c:strCache>
                <c:ptCount val="1"/>
                <c:pt idx="0">
                  <c:v>Column1</c:v>
                </c:pt>
              </c:strCache>
            </c:strRef>
          </c:tx>
          <c:spPr>
            <a:ln w="28575">
              <a:noFill/>
            </a:ln>
          </c:spPr>
          <c:xVal>
            <c:numRef>
              <c:f>Sheet1!$A$2:$A$9</c:f>
              <c:numCache>
                <c:formatCode>General</c:formatCode>
                <c:ptCount val="8"/>
                <c:pt idx="0">
                  <c:v>0.6</c:v>
                </c:pt>
                <c:pt idx="1">
                  <c:v>0.25</c:v>
                </c:pt>
                <c:pt idx="2">
                  <c:v>0.25</c:v>
                </c:pt>
                <c:pt idx="3">
                  <c:v>0.25</c:v>
                </c:pt>
                <c:pt idx="4">
                  <c:v>0.13</c:v>
                </c:pt>
                <c:pt idx="5">
                  <c:v>0.13</c:v>
                </c:pt>
                <c:pt idx="6">
                  <c:v>0.13</c:v>
                </c:pt>
                <c:pt idx="7">
                  <c:v>6.5000000000000002E-2</c:v>
                </c:pt>
              </c:numCache>
            </c:numRef>
          </c:xVal>
          <c:yVal>
            <c:numRef>
              <c:f>Sheet1!$C$2:$C$9</c:f>
              <c:numCache>
                <c:formatCode>General</c:formatCode>
                <c:ptCount val="8"/>
                <c:pt idx="2">
                  <c:v>0</c:v>
                </c:pt>
                <c:pt idx="3">
                  <c:v>0</c:v>
                </c:pt>
              </c:numCache>
            </c:numRef>
          </c:yVal>
          <c:smooth val="0"/>
        </c:ser>
        <c:dLbls>
          <c:showLegendKey val="0"/>
          <c:showVal val="0"/>
          <c:showCatName val="0"/>
          <c:showSerName val="0"/>
          <c:showPercent val="0"/>
          <c:showBubbleSize val="0"/>
        </c:dLbls>
        <c:axId val="944120624"/>
        <c:axId val="944121168"/>
      </c:scatterChart>
      <c:valAx>
        <c:axId val="944120624"/>
        <c:scaling>
          <c:orientation val="maxMin"/>
          <c:min val="0"/>
        </c:scaling>
        <c:delete val="0"/>
        <c:axPos val="b"/>
        <c:numFmt formatCode="General" sourceLinked="1"/>
        <c:majorTickMark val="out"/>
        <c:minorTickMark val="none"/>
        <c:tickLblPos val="nextTo"/>
        <c:crossAx val="944121168"/>
        <c:crossesAt val="1.0000000000000004E-2"/>
        <c:crossBetween val="midCat"/>
      </c:valAx>
      <c:valAx>
        <c:axId val="944121168"/>
        <c:scaling>
          <c:logBase val="10"/>
          <c:orientation val="minMax"/>
        </c:scaling>
        <c:delete val="0"/>
        <c:axPos val="l"/>
        <c:majorGridlines>
          <c:spPr>
            <a:ln>
              <a:noFill/>
            </a:ln>
          </c:spPr>
        </c:majorGridlines>
        <c:numFmt formatCode="General" sourceLinked="1"/>
        <c:majorTickMark val="out"/>
        <c:minorTickMark val="none"/>
        <c:tickLblPos val="nextTo"/>
        <c:crossAx val="944120624"/>
        <c:crosses val="max"/>
        <c:crossBetween val="midCat"/>
      </c:valAx>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6B466B-250A-4C39-B698-5F36DD728111}" type="datetimeFigureOut">
              <a:rPr lang="en-US" smtClean="0"/>
              <a:t>20-Jan-16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FB9597-3193-4490-BE04-5EA683D18C25}" type="slidenum">
              <a:rPr lang="en-US" smtClean="0"/>
              <a:t>‹#›</a:t>
            </a:fld>
            <a:endParaRPr lang="en-US"/>
          </a:p>
        </p:txBody>
      </p:sp>
    </p:spTree>
    <p:extLst>
      <p:ext uri="{BB962C8B-B14F-4D97-AF65-F5344CB8AC3E}">
        <p14:creationId xmlns:p14="http://schemas.microsoft.com/office/powerpoint/2010/main" val="54873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How presentation will benefit audience: Adult learners are more interested in a subject if they know how or why it is important to them.</a:t>
            </a:r>
          </a:p>
          <a:p>
            <a:pPr marL="171450" indent="-171450">
              <a:buFont typeface="Arial" panose="020B0604020202020204" pitchFamily="34" charset="0"/>
              <a:buChar char="•"/>
            </a:pPr>
            <a:r>
              <a:rPr lang="en-US" dirty="0" smtClean="0"/>
              <a:t>Presenter’s level of expertise in the subject: Briefly state your credentials in this area, or explain why participants should listen to you.</a:t>
            </a:r>
          </a:p>
        </p:txBody>
      </p:sp>
      <p:sp>
        <p:nvSpPr>
          <p:cNvPr id="4" name="Slide Number Placeholder 3"/>
          <p:cNvSpPr>
            <a:spLocks noGrp="1"/>
          </p:cNvSpPr>
          <p:nvPr>
            <p:ph type="sldNum" sz="quarter" idx="10"/>
          </p:nvPr>
        </p:nvSpPr>
        <p:spPr/>
        <p:txBody>
          <a:bodyPr/>
          <a:lstStyle/>
          <a:p>
            <a:fld id="{CF2FD335-6D8E-486A-8F5F-DFC7325903FF}" type="slidenum">
              <a:rPr lang="en-US" smtClean="0"/>
              <a:t>9</a:t>
            </a:fld>
            <a:endParaRPr lang="en-US" dirty="0"/>
          </a:p>
        </p:txBody>
      </p:sp>
    </p:spTree>
    <p:extLst>
      <p:ext uri="{BB962C8B-B14F-4D97-AF65-F5344CB8AC3E}">
        <p14:creationId xmlns:p14="http://schemas.microsoft.com/office/powerpoint/2010/main" val="402989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EFB9597-3193-4490-BE04-5EA683D18C25}" type="slidenum">
              <a:rPr lang="en-US" smtClean="0"/>
              <a:t>18</a:t>
            </a:fld>
            <a:endParaRPr lang="en-US"/>
          </a:p>
        </p:txBody>
      </p:sp>
    </p:spTree>
    <p:extLst>
      <p:ext uri="{BB962C8B-B14F-4D97-AF65-F5344CB8AC3E}">
        <p14:creationId xmlns:p14="http://schemas.microsoft.com/office/powerpoint/2010/main" val="963793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EFB9597-3193-4490-BE04-5EA683D18C25}" type="slidenum">
              <a:rPr lang="en-US" smtClean="0"/>
              <a:t>23</a:t>
            </a:fld>
            <a:endParaRPr lang="en-US"/>
          </a:p>
        </p:txBody>
      </p:sp>
    </p:spTree>
    <p:extLst>
      <p:ext uri="{BB962C8B-B14F-4D97-AF65-F5344CB8AC3E}">
        <p14:creationId xmlns:p14="http://schemas.microsoft.com/office/powerpoint/2010/main" val="4562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354853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pPr>
              <a:defRPr/>
            </a:pPr>
            <a:fld id="{D6452C91-CA2A-4827-ABD1-88A74120FBD7}" type="slidenum">
              <a:rPr lang="el-GR" smtClean="0"/>
              <a:pPr>
                <a:defRPr/>
              </a:pPr>
              <a:t>32</a:t>
            </a:fld>
            <a:endParaRPr lang="el-GR"/>
          </a:p>
        </p:txBody>
      </p:sp>
    </p:spTree>
    <p:extLst>
      <p:ext uri="{BB962C8B-B14F-4D97-AF65-F5344CB8AC3E}">
        <p14:creationId xmlns:p14="http://schemas.microsoft.com/office/powerpoint/2010/main" val="816005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2985729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1102763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72ECB7E-3404-4317-BBF5-F59E07B5A564}" type="datetime1">
              <a:rPr lang="en-US" smtClean="0"/>
              <a:t>20-Jan-16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43BBB8-D88B-47F2-ACBE-32D2261A4EB1}" type="datetime1">
              <a:rPr lang="en-US" smtClean="0"/>
              <a:t>20-Jan-16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F75907-9A9A-472D-B2AD-1BD8BA43D3C1}" type="datetime1">
              <a:rPr lang="en-US" smtClean="0"/>
              <a:t>20-Jan-16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835F8F-44FE-46BD-9F50-BE96DA827049}" type="datetime1">
              <a:rPr lang="en-US" smtClean="0"/>
              <a:t>20-Jan-16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175609-E76A-412B-8CC4-7674E2332B43}" type="datetime1">
              <a:rPr lang="en-US" smtClean="0"/>
              <a:t>20-Jan-16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90401A-BB44-44EB-AC87-DAD2EA591D15}" type="datetime1">
              <a:rPr lang="en-US" smtClean="0"/>
              <a:t>20-Jan-16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2A663A-0D8A-4C2E-9E7E-E3F91E72AD44}" type="datetime1">
              <a:rPr lang="en-US" smtClean="0"/>
              <a:t>20-Jan-16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2EE209-897E-4C57-AED1-1AD2B2AAF888}" type="datetime1">
              <a:rPr lang="en-US" smtClean="0"/>
              <a:t>20-Jan-16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677334" y="1930401"/>
            <a:ext cx="8596668" cy="4110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84FC2E-C90F-44F7-BDF5-18E8F0F1C85B}" type="datetime1">
              <a:rPr lang="en-US" smtClean="0"/>
              <a:t>20-Jan-16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37B80B-E8C4-4736-A2EA-DBA200E12B01}" type="datetime1">
              <a:rPr lang="en-US" smtClean="0"/>
              <a:t>20-Jan-16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CBCA238-1A2E-4870-9D51-F4A613D5ECA3}" type="datetime1">
              <a:rPr lang="en-US" smtClean="0"/>
              <a:t>20-Jan-16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60EEDCA-944E-43FB-862C-AF4AC0866CE1}" type="datetime1">
              <a:rPr lang="en-US" smtClean="0"/>
              <a:t>20-Jan-16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57D45A6-22B9-4FDF-9135-D2FC8C4A4A79}" type="datetime1">
              <a:rPr lang="en-US" smtClean="0"/>
              <a:t>20-Jan-16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82348F-0A97-47B8-BBF5-74058E8E0867}" type="datetime1">
              <a:rPr lang="en-US" smtClean="0"/>
              <a:t>20-Jan-16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05EA79-9B9E-4B90-861C-D3DFECD26BB8}" type="datetime1">
              <a:rPr lang="en-US" smtClean="0"/>
              <a:t>20-Jan-16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CD99F164-8854-4697-AD2C-B945B5EBFC0A}" type="datetime1">
              <a:rPr lang="en-US" smtClean="0"/>
              <a:t>20-Jan-16</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55AAA2A-E8A4-410A-BD6C-2CF0720712B2}" type="datetime1">
              <a:rPr lang="en-US" smtClean="0"/>
              <a:t>20-Jan-16</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65 nm CMOS technology in High Energy Physics</a:t>
            </a:r>
          </a:p>
        </p:txBody>
      </p:sp>
      <p:sp>
        <p:nvSpPr>
          <p:cNvPr id="3" name="Subtitle 2"/>
          <p:cNvSpPr>
            <a:spLocks noGrp="1"/>
          </p:cNvSpPr>
          <p:nvPr>
            <p:ph type="subTitle" idx="1"/>
          </p:nvPr>
        </p:nvSpPr>
        <p:spPr/>
        <p:txBody>
          <a:bodyPr>
            <a:normAutofit lnSpcReduction="10000"/>
          </a:bodyPr>
          <a:lstStyle/>
          <a:p>
            <a:r>
              <a:rPr lang="it-IT" dirty="0" smtClean="0"/>
              <a:t>Pierpaolo Valerio</a:t>
            </a:r>
          </a:p>
          <a:p>
            <a:r>
              <a:rPr lang="it-IT" dirty="0" smtClean="0"/>
              <a:t>CERN</a:t>
            </a:r>
          </a:p>
          <a:p>
            <a:r>
              <a:rPr lang="it-IT" dirty="0"/>
              <a:t>p</a:t>
            </a:r>
            <a:r>
              <a:rPr lang="it-IT" dirty="0" smtClean="0"/>
              <a:t>ierpaolo.valerio@cern.ch</a:t>
            </a:r>
            <a:endParaRPr lang="en-US" dirty="0"/>
          </a:p>
        </p:txBody>
      </p:sp>
    </p:spTree>
    <p:extLst>
      <p:ext uri="{BB962C8B-B14F-4D97-AF65-F5344CB8AC3E}">
        <p14:creationId xmlns:p14="http://schemas.microsoft.com/office/powerpoint/2010/main" val="2148025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77335" y="1930401"/>
            <a:ext cx="3902757" cy="4110962"/>
          </a:xfrm>
        </p:spPr>
        <p:txBody>
          <a:bodyPr/>
          <a:lstStyle/>
          <a:p>
            <a:r>
              <a:rPr lang="en-GB"/>
              <a:t>Mature technology:</a:t>
            </a:r>
          </a:p>
          <a:p>
            <a:pPr lvl="1"/>
            <a:r>
              <a:rPr lang="en-GB"/>
              <a:t>Available since ~2007</a:t>
            </a:r>
          </a:p>
          <a:p>
            <a:r>
              <a:rPr lang="en-GB"/>
              <a:t>High density and low power</a:t>
            </a:r>
          </a:p>
          <a:p>
            <a:r>
              <a:rPr lang="en-GB"/>
              <a:t>Long term availability</a:t>
            </a:r>
          </a:p>
          <a:p>
            <a:r>
              <a:rPr lang="en-GB"/>
              <a:t>(Relatively) affordable (MPW availability, but ~1 M$ NRE for final chips!)</a:t>
            </a:r>
          </a:p>
          <a:p>
            <a:r>
              <a:rPr lang="en-GB"/>
              <a:t>Significantly increased density, speed and </a:t>
            </a:r>
            <a:r>
              <a:rPr lang="en-GB" smtClean="0"/>
              <a:t>complexity</a:t>
            </a:r>
          </a:p>
          <a:p>
            <a:r>
              <a:rPr lang="en-GB" smtClean="0"/>
              <a:t>Still a known process, no high-K/metal-gate</a:t>
            </a:r>
            <a:endParaRPr lang="en-GB"/>
          </a:p>
          <a:p>
            <a:endParaRPr lang="en-GB"/>
          </a:p>
        </p:txBody>
      </p:sp>
      <p:sp>
        <p:nvSpPr>
          <p:cNvPr id="3" name="Title 2"/>
          <p:cNvSpPr>
            <a:spLocks noGrp="1"/>
          </p:cNvSpPr>
          <p:nvPr>
            <p:ph type="title"/>
          </p:nvPr>
        </p:nvSpPr>
        <p:spPr/>
        <p:txBody>
          <a:bodyPr/>
          <a:lstStyle/>
          <a:p>
            <a:r>
              <a:rPr lang="en-GB"/>
              <a:t>Why 65 nm?</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80092" y="2382163"/>
            <a:ext cx="5311842" cy="2692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5"/>
          <p:cNvSpPr>
            <a:spLocks noGrp="1"/>
          </p:cNvSpPr>
          <p:nvPr>
            <p:ph type="sldNum" sz="quarter" idx="12"/>
          </p:nvPr>
        </p:nvSpPr>
        <p:spPr/>
        <p:txBody>
          <a:bodyPr/>
          <a:lstStyle/>
          <a:p>
            <a:fld id="{401CF334-2D5C-4859-84A6-CA7E6E43FAEB}" type="slidenum">
              <a:rPr lang="en-US" smtClean="0"/>
              <a:t>10</a:t>
            </a:fld>
            <a:endParaRPr lang="en-US" dirty="0"/>
          </a:p>
        </p:txBody>
      </p:sp>
    </p:spTree>
    <p:extLst>
      <p:ext uri="{BB962C8B-B14F-4D97-AF65-F5344CB8AC3E}">
        <p14:creationId xmlns:p14="http://schemas.microsoft.com/office/powerpoint/2010/main" val="3147749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“Moore’s law” for pixel detectors</a:t>
            </a:r>
            <a:endParaRPr lang="en-GB"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1328687714"/>
              </p:ext>
            </p:extLst>
          </p:nvPr>
        </p:nvGraphicFramePr>
        <p:xfrm>
          <a:off x="618629" y="1600200"/>
          <a:ext cx="8153400" cy="4495800"/>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p:cNvCxnSpPr/>
          <p:nvPr/>
        </p:nvCxnSpPr>
        <p:spPr>
          <a:xfrm flipV="1">
            <a:off x="2467042" y="2636912"/>
            <a:ext cx="5976664" cy="2952328"/>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 Box 107"/>
          <p:cNvSpPr txBox="1">
            <a:spLocks noChangeArrowheads="1"/>
          </p:cNvSpPr>
          <p:nvPr/>
        </p:nvSpPr>
        <p:spPr bwMode="auto">
          <a:xfrm>
            <a:off x="3785767" y="6021288"/>
            <a:ext cx="2277235" cy="232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1000"/>
              </a:spcAft>
            </a:pPr>
            <a:r>
              <a:rPr lang="en-GB" dirty="0">
                <a:latin typeface="Calibri"/>
                <a:ea typeface="Times New Roman"/>
                <a:cs typeface="Times New Roman"/>
              </a:rPr>
              <a:t>CMOS process [µm]</a:t>
            </a:r>
          </a:p>
        </p:txBody>
      </p:sp>
      <p:sp>
        <p:nvSpPr>
          <p:cNvPr id="14" name="Text Box 107"/>
          <p:cNvSpPr txBox="1">
            <a:spLocks noChangeArrowheads="1"/>
          </p:cNvSpPr>
          <p:nvPr/>
        </p:nvSpPr>
        <p:spPr bwMode="auto">
          <a:xfrm rot="16200000">
            <a:off x="-1443211" y="3384599"/>
            <a:ext cx="3888432" cy="232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vert270" wrap="square" lIns="91440" tIns="45720" rIns="91440" bIns="45720" anchor="t" anchorCtr="0" upright="1">
            <a:noAutofit/>
          </a:bodyPr>
          <a:lstStyle/>
          <a:p>
            <a:pPr>
              <a:lnSpc>
                <a:spcPct val="115000"/>
              </a:lnSpc>
              <a:spcAft>
                <a:spcPts val="1000"/>
              </a:spcAft>
            </a:pPr>
            <a:r>
              <a:rPr lang="en-GB" sz="1400" dirty="0">
                <a:latin typeface="Calibri"/>
                <a:ea typeface="Times New Roman"/>
                <a:cs typeface="Times New Roman"/>
              </a:rPr>
              <a:t>Transistor density per pixel area [transistors/µm</a:t>
            </a:r>
            <a:r>
              <a:rPr lang="en-GB" sz="1400" baseline="30000" dirty="0">
                <a:latin typeface="Calibri"/>
                <a:ea typeface="Times New Roman"/>
                <a:cs typeface="Times New Roman"/>
              </a:rPr>
              <a:t>2</a:t>
            </a:r>
            <a:r>
              <a:rPr lang="en-GB" sz="1400" dirty="0">
                <a:latin typeface="Calibri"/>
                <a:ea typeface="Times New Roman"/>
                <a:cs typeface="Times New Roman"/>
              </a:rPr>
              <a:t>]</a:t>
            </a:r>
          </a:p>
        </p:txBody>
      </p:sp>
      <p:sp>
        <p:nvSpPr>
          <p:cNvPr id="15" name="Text Box 107"/>
          <p:cNvSpPr txBox="1">
            <a:spLocks noChangeArrowheads="1"/>
          </p:cNvSpPr>
          <p:nvPr/>
        </p:nvSpPr>
        <p:spPr bwMode="auto">
          <a:xfrm>
            <a:off x="1409503" y="4973781"/>
            <a:ext cx="2277235"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1000"/>
              </a:spcAft>
            </a:pPr>
            <a:r>
              <a:rPr lang="en-GB" dirty="0">
                <a:latin typeface="Calibri"/>
                <a:ea typeface="Times New Roman"/>
                <a:cs typeface="Times New Roman"/>
              </a:rPr>
              <a:t>Medipix1 (1998)</a:t>
            </a:r>
          </a:p>
        </p:txBody>
      </p:sp>
      <p:sp>
        <p:nvSpPr>
          <p:cNvPr id="16" name="Text Box 107"/>
          <p:cNvSpPr txBox="1">
            <a:spLocks noChangeArrowheads="1"/>
          </p:cNvSpPr>
          <p:nvPr/>
        </p:nvSpPr>
        <p:spPr bwMode="auto">
          <a:xfrm>
            <a:off x="4216261" y="3501007"/>
            <a:ext cx="2277235"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1000"/>
              </a:spcAft>
            </a:pPr>
            <a:r>
              <a:rPr lang="en-GB" dirty="0">
                <a:latin typeface="Calibri"/>
                <a:ea typeface="Times New Roman"/>
                <a:cs typeface="Times New Roman"/>
              </a:rPr>
              <a:t>Medipix2 (2002)</a:t>
            </a:r>
          </a:p>
        </p:txBody>
      </p:sp>
      <p:sp>
        <p:nvSpPr>
          <p:cNvPr id="17" name="Text Box 107"/>
          <p:cNvSpPr txBox="1">
            <a:spLocks noChangeArrowheads="1"/>
          </p:cNvSpPr>
          <p:nvPr/>
        </p:nvSpPr>
        <p:spPr bwMode="auto">
          <a:xfrm>
            <a:off x="7136007" y="3258689"/>
            <a:ext cx="2188364"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lnSpc>
                <a:spcPct val="115000"/>
              </a:lnSpc>
              <a:spcAft>
                <a:spcPts val="1000"/>
              </a:spcAft>
            </a:pPr>
            <a:r>
              <a:rPr lang="en-GB" dirty="0">
                <a:latin typeface="Calibri"/>
                <a:ea typeface="Times New Roman"/>
                <a:cs typeface="Times New Roman"/>
              </a:rPr>
              <a:t>Medipix3RX (2012)</a:t>
            </a:r>
          </a:p>
        </p:txBody>
      </p:sp>
      <p:sp>
        <p:nvSpPr>
          <p:cNvPr id="18" name="Text Box 107"/>
          <p:cNvSpPr txBox="1">
            <a:spLocks noChangeArrowheads="1"/>
          </p:cNvSpPr>
          <p:nvPr/>
        </p:nvSpPr>
        <p:spPr bwMode="auto">
          <a:xfrm>
            <a:off x="5468972" y="2852936"/>
            <a:ext cx="2277235"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1000"/>
              </a:spcAft>
            </a:pPr>
            <a:r>
              <a:rPr lang="en-GB" dirty="0">
                <a:latin typeface="Calibri"/>
                <a:ea typeface="Times New Roman"/>
                <a:cs typeface="Times New Roman"/>
              </a:rPr>
              <a:t>Timepix3 (2013)</a:t>
            </a:r>
          </a:p>
        </p:txBody>
      </p:sp>
      <p:sp>
        <p:nvSpPr>
          <p:cNvPr id="19" name="Text Box 107"/>
          <p:cNvSpPr txBox="1">
            <a:spLocks noChangeArrowheads="1"/>
          </p:cNvSpPr>
          <p:nvPr/>
        </p:nvSpPr>
        <p:spPr bwMode="auto">
          <a:xfrm>
            <a:off x="6522070" y="2276872"/>
            <a:ext cx="2476396"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1000"/>
              </a:spcAft>
            </a:pPr>
            <a:r>
              <a:rPr lang="en-GB" dirty="0">
                <a:solidFill>
                  <a:schemeClr val="accent2"/>
                </a:solidFill>
                <a:latin typeface="Calibri"/>
                <a:ea typeface="Times New Roman"/>
                <a:cs typeface="Times New Roman"/>
              </a:rPr>
              <a:t>CLICpix (2013) – 65 nm</a:t>
            </a:r>
          </a:p>
        </p:txBody>
      </p:sp>
      <p:sp>
        <p:nvSpPr>
          <p:cNvPr id="20" name="Text Box 107"/>
          <p:cNvSpPr txBox="1">
            <a:spLocks noChangeArrowheads="1"/>
          </p:cNvSpPr>
          <p:nvPr/>
        </p:nvSpPr>
        <p:spPr bwMode="auto">
          <a:xfrm>
            <a:off x="6063002" y="4365104"/>
            <a:ext cx="2277235"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1000"/>
              </a:spcAft>
            </a:pPr>
            <a:r>
              <a:rPr lang="en-GB" dirty="0">
                <a:solidFill>
                  <a:schemeClr val="accent4"/>
                </a:solidFill>
                <a:latin typeface="Calibri"/>
                <a:ea typeface="Times New Roman"/>
                <a:cs typeface="Times New Roman"/>
              </a:rPr>
              <a:t>FEI3 (2003)</a:t>
            </a:r>
          </a:p>
        </p:txBody>
      </p:sp>
      <p:sp>
        <p:nvSpPr>
          <p:cNvPr id="21" name="Text Box 107"/>
          <p:cNvSpPr txBox="1">
            <a:spLocks noChangeArrowheads="1"/>
          </p:cNvSpPr>
          <p:nvPr/>
        </p:nvSpPr>
        <p:spPr bwMode="auto">
          <a:xfrm>
            <a:off x="7305089" y="3789040"/>
            <a:ext cx="2277235"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1000"/>
              </a:spcAft>
            </a:pPr>
            <a:r>
              <a:rPr lang="en-GB" dirty="0">
                <a:solidFill>
                  <a:schemeClr val="accent4"/>
                </a:solidFill>
                <a:latin typeface="Calibri"/>
                <a:ea typeface="Times New Roman"/>
                <a:cs typeface="Times New Roman"/>
              </a:rPr>
              <a:t>FEI4 (2011)</a:t>
            </a:r>
          </a:p>
        </p:txBody>
      </p:sp>
      <p:sp>
        <p:nvSpPr>
          <p:cNvPr id="22" name="Text Box 107"/>
          <p:cNvSpPr txBox="1">
            <a:spLocks noChangeArrowheads="1"/>
          </p:cNvSpPr>
          <p:nvPr/>
        </p:nvSpPr>
        <p:spPr bwMode="auto">
          <a:xfrm>
            <a:off x="6063001" y="4973781"/>
            <a:ext cx="2277235"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1000"/>
              </a:spcAft>
            </a:pPr>
            <a:r>
              <a:rPr lang="en-GB" dirty="0">
                <a:solidFill>
                  <a:schemeClr val="accent4"/>
                </a:solidFill>
                <a:latin typeface="Calibri"/>
                <a:ea typeface="Times New Roman"/>
                <a:cs typeface="Times New Roman"/>
              </a:rPr>
              <a:t>PSI46 (2005)</a:t>
            </a:r>
          </a:p>
        </p:txBody>
      </p:sp>
      <p:sp>
        <p:nvSpPr>
          <p:cNvPr id="3" name="Freeform 2"/>
          <p:cNvSpPr/>
          <p:nvPr/>
        </p:nvSpPr>
        <p:spPr>
          <a:xfrm>
            <a:off x="5594377" y="3660202"/>
            <a:ext cx="3069395" cy="1857031"/>
          </a:xfrm>
          <a:custGeom>
            <a:avLst/>
            <a:gdLst>
              <a:gd name="connsiteX0" fmla="*/ 1745728 w 3069395"/>
              <a:gd name="connsiteY0" fmla="*/ 42723 h 1857031"/>
              <a:gd name="connsiteX1" fmla="*/ 155053 w 3069395"/>
              <a:gd name="connsiteY1" fmla="*/ 690423 h 1857031"/>
              <a:gd name="connsiteX2" fmla="*/ 297928 w 3069395"/>
              <a:gd name="connsiteY2" fmla="*/ 1776273 h 1857031"/>
              <a:gd name="connsiteX3" fmla="*/ 2250553 w 3069395"/>
              <a:gd name="connsiteY3" fmla="*/ 1604823 h 1857031"/>
              <a:gd name="connsiteX4" fmla="*/ 3060178 w 3069395"/>
              <a:gd name="connsiteY4" fmla="*/ 233223 h 1857031"/>
              <a:gd name="connsiteX5" fmla="*/ 1745728 w 3069395"/>
              <a:gd name="connsiteY5" fmla="*/ 42723 h 1857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395" h="1857031">
                <a:moveTo>
                  <a:pt x="1745728" y="42723"/>
                </a:moveTo>
                <a:cubicBezTo>
                  <a:pt x="1261540" y="118923"/>
                  <a:pt x="396353" y="401498"/>
                  <a:pt x="155053" y="690423"/>
                </a:cubicBezTo>
                <a:cubicBezTo>
                  <a:pt x="-86247" y="979348"/>
                  <a:pt x="-51322" y="1623873"/>
                  <a:pt x="297928" y="1776273"/>
                </a:cubicBezTo>
                <a:cubicBezTo>
                  <a:pt x="647178" y="1928673"/>
                  <a:pt x="1790178" y="1861998"/>
                  <a:pt x="2250553" y="1604823"/>
                </a:cubicBezTo>
                <a:cubicBezTo>
                  <a:pt x="2710928" y="1347648"/>
                  <a:pt x="3137966" y="495161"/>
                  <a:pt x="3060178" y="233223"/>
                </a:cubicBezTo>
                <a:cubicBezTo>
                  <a:pt x="2982390" y="-28715"/>
                  <a:pt x="2229916" y="-33477"/>
                  <a:pt x="1745728" y="42723"/>
                </a:cubicBez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 Box 107"/>
          <p:cNvSpPr txBox="1">
            <a:spLocks noChangeArrowheads="1"/>
          </p:cNvSpPr>
          <p:nvPr/>
        </p:nvSpPr>
        <p:spPr bwMode="auto">
          <a:xfrm>
            <a:off x="3884796" y="5157192"/>
            <a:ext cx="2277235"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1000"/>
              </a:spcAft>
            </a:pPr>
            <a:r>
              <a:rPr lang="en-GB" dirty="0">
                <a:solidFill>
                  <a:schemeClr val="accent4"/>
                </a:solidFill>
                <a:latin typeface="Calibri"/>
                <a:ea typeface="Times New Roman"/>
                <a:cs typeface="Times New Roman"/>
              </a:rPr>
              <a:t>Rad-Hard designs</a:t>
            </a:r>
          </a:p>
        </p:txBody>
      </p:sp>
      <p:sp>
        <p:nvSpPr>
          <p:cNvPr id="10" name="Slide Number Placeholder 9"/>
          <p:cNvSpPr>
            <a:spLocks noGrp="1"/>
          </p:cNvSpPr>
          <p:nvPr>
            <p:ph type="sldNum" sz="quarter" idx="12"/>
          </p:nvPr>
        </p:nvSpPr>
        <p:spPr/>
        <p:txBody>
          <a:bodyPr/>
          <a:lstStyle/>
          <a:p>
            <a:pPr eaLnBrk="1" latinLnBrk="0" hangingPunct="1"/>
            <a:fld id="{96652B35-718D-4E28-AFEB-B694A3B357E8}" type="slidenum">
              <a:rPr kumimoji="0" lang="en-US" smtClean="0"/>
              <a:pPr eaLnBrk="1" latinLnBrk="0" hangingPunct="1"/>
              <a:t>11</a:t>
            </a:fld>
            <a:endParaRPr kumimoji="0" lang="en-US" dirty="0"/>
          </a:p>
        </p:txBody>
      </p:sp>
    </p:spTree>
    <p:extLst>
      <p:ext uri="{BB962C8B-B14F-4D97-AF65-F5344CB8AC3E}">
        <p14:creationId xmlns:p14="http://schemas.microsoft.com/office/powerpoint/2010/main" val="3504608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Risks and issues to address</a:t>
            </a:r>
            <a:endParaRPr lang="en-GB" dirty="0"/>
          </a:p>
        </p:txBody>
      </p:sp>
      <p:sp>
        <p:nvSpPr>
          <p:cNvPr id="3" name="Content Placeholder 2"/>
          <p:cNvSpPr>
            <a:spLocks noGrp="1"/>
          </p:cNvSpPr>
          <p:nvPr>
            <p:ph idx="1"/>
          </p:nvPr>
        </p:nvSpPr>
        <p:spPr/>
        <p:txBody>
          <a:bodyPr>
            <a:normAutofit/>
          </a:bodyPr>
          <a:lstStyle/>
          <a:p>
            <a:r>
              <a:rPr lang="en-GB" dirty="0"/>
              <a:t>Deep submicron technologies are not designed primarily for analog </a:t>
            </a:r>
            <a:r>
              <a:rPr lang="en-GB" dirty="0" smtClean="0"/>
              <a:t>designs.</a:t>
            </a:r>
          </a:p>
          <a:p>
            <a:pPr lvl="1"/>
            <a:r>
              <a:rPr lang="en-GB" dirty="0" smtClean="0"/>
              <a:t>Lower power supply voltage </a:t>
            </a:r>
            <a:r>
              <a:rPr lang="en-GB" dirty="0" smtClean="0">
                <a:sym typeface="Wingdings" panose="05000000000000000000" pitchFamily="2" charset="2"/>
              </a:rPr>
              <a:t> lower dynamic range</a:t>
            </a:r>
          </a:p>
          <a:p>
            <a:pPr lvl="1"/>
            <a:r>
              <a:rPr lang="en-GB" dirty="0" smtClean="0">
                <a:sym typeface="Wingdings" panose="05000000000000000000" pitchFamily="2" charset="2"/>
              </a:rPr>
              <a:t>Process spread and device mismatch is worse for smaller devices</a:t>
            </a:r>
          </a:p>
          <a:p>
            <a:r>
              <a:rPr lang="en-GB" smtClean="0">
                <a:sym typeface="Wingdings" panose="05000000000000000000" pitchFamily="2" charset="2"/>
              </a:rPr>
              <a:t>Higher density means more prominent “big chip effects”</a:t>
            </a:r>
          </a:p>
          <a:p>
            <a:r>
              <a:rPr lang="en-GB" smtClean="0">
                <a:sym typeface="Wingdings" panose="05000000000000000000" pitchFamily="2" charset="2"/>
              </a:rPr>
              <a:t>More </a:t>
            </a:r>
            <a:r>
              <a:rPr lang="en-GB" dirty="0" smtClean="0">
                <a:sym typeface="Wingdings" panose="05000000000000000000" pitchFamily="2" charset="2"/>
              </a:rPr>
              <a:t>complex design rules and guidelines for design </a:t>
            </a:r>
            <a:r>
              <a:rPr lang="en-GB" smtClean="0">
                <a:sym typeface="Wingdings" panose="05000000000000000000" pitchFamily="2" charset="2"/>
              </a:rPr>
              <a:t>for manufacturing</a:t>
            </a:r>
          </a:p>
          <a:p>
            <a:r>
              <a:rPr lang="en-GB" smtClean="0">
                <a:sym typeface="Wingdings" panose="05000000000000000000" pitchFamily="2" charset="2"/>
              </a:rPr>
              <a:t>More features and complexity leads to increased development time and harder verification</a:t>
            </a:r>
            <a:endParaRPr lang="en-GB" dirty="0"/>
          </a:p>
          <a:p>
            <a:endParaRPr lang="en-GB" dirty="0"/>
          </a:p>
        </p:txBody>
      </p:sp>
      <p:sp>
        <p:nvSpPr>
          <p:cNvPr id="9" name="Slide Number Placeholder 8"/>
          <p:cNvSpPr>
            <a:spLocks noGrp="1"/>
          </p:cNvSpPr>
          <p:nvPr>
            <p:ph type="sldNum" sz="quarter" idx="12"/>
          </p:nvPr>
        </p:nvSpPr>
        <p:spPr/>
        <p:txBody>
          <a:bodyPr/>
          <a:lstStyle/>
          <a:p>
            <a:pPr eaLnBrk="1" latinLnBrk="0" hangingPunct="1"/>
            <a:fld id="{96652B35-718D-4E28-AFEB-B694A3B357E8}" type="slidenum">
              <a:rPr kumimoji="0" lang="en-US" smtClean="0"/>
              <a:pPr eaLnBrk="1" latinLnBrk="0" hangingPunct="1"/>
              <a:t>12</a:t>
            </a:fld>
            <a:endParaRPr kumimoji="0" lang="en-US" dirty="0"/>
          </a:p>
        </p:txBody>
      </p:sp>
    </p:spTree>
    <p:extLst>
      <p:ext uri="{BB962C8B-B14F-4D97-AF65-F5344CB8AC3E}">
        <p14:creationId xmlns:p14="http://schemas.microsoft.com/office/powerpoint/2010/main" val="361602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Outline</a:t>
            </a:r>
            <a:endParaRPr lang="en-GB" dirty="0"/>
          </a:p>
        </p:txBody>
      </p:sp>
      <p:sp>
        <p:nvSpPr>
          <p:cNvPr id="3" name="Content Placeholder 2"/>
          <p:cNvSpPr>
            <a:spLocks noGrp="1"/>
          </p:cNvSpPr>
          <p:nvPr>
            <p:ph idx="1"/>
          </p:nvPr>
        </p:nvSpPr>
        <p:spPr/>
        <p:txBody>
          <a:bodyPr/>
          <a:lstStyle/>
          <a:p>
            <a:r>
              <a:rPr lang="en-GB" dirty="0" smtClean="0">
                <a:solidFill>
                  <a:schemeClr val="bg2"/>
                </a:solidFill>
              </a:rPr>
              <a:t>The role of CMOS technology in High Energy Physics</a:t>
            </a:r>
          </a:p>
          <a:p>
            <a:r>
              <a:rPr lang="en-GB" dirty="0" smtClean="0">
                <a:solidFill>
                  <a:schemeClr val="bg2"/>
                </a:solidFill>
              </a:rPr>
              <a:t>The push for a more downscaled technology</a:t>
            </a:r>
          </a:p>
          <a:p>
            <a:r>
              <a:rPr lang="en-GB" dirty="0" smtClean="0"/>
              <a:t>Applications to modern experiments</a:t>
            </a:r>
          </a:p>
          <a:p>
            <a:r>
              <a:rPr lang="en-GB" dirty="0" smtClean="0">
                <a:solidFill>
                  <a:schemeClr val="bg2"/>
                </a:solidFill>
              </a:rPr>
              <a:t>New developments and challenges</a:t>
            </a:r>
          </a:p>
          <a:p>
            <a:r>
              <a:rPr lang="en-GB" dirty="0" smtClean="0">
                <a:solidFill>
                  <a:schemeClr val="bg2"/>
                </a:solidFill>
              </a:rPr>
              <a:t>A </a:t>
            </a:r>
            <a:r>
              <a:rPr lang="en-GB" dirty="0">
                <a:solidFill>
                  <a:schemeClr val="bg2"/>
                </a:solidFill>
              </a:rPr>
              <a:t>design case</a:t>
            </a:r>
            <a:r>
              <a:rPr lang="en-GB" dirty="0" smtClean="0">
                <a:solidFill>
                  <a:schemeClr val="bg2"/>
                </a:solidFill>
              </a:rPr>
              <a:t>: </a:t>
            </a:r>
            <a:r>
              <a:rPr lang="en-GB" dirty="0" err="1" smtClean="0">
                <a:solidFill>
                  <a:schemeClr val="bg2"/>
                </a:solidFill>
              </a:rPr>
              <a:t>CLICpix</a:t>
            </a:r>
            <a:r>
              <a:rPr lang="en-GB" dirty="0" smtClean="0">
                <a:solidFill>
                  <a:schemeClr val="bg2"/>
                </a:solidFill>
              </a:rPr>
              <a:t> and CLICpix2</a:t>
            </a:r>
          </a:p>
          <a:p>
            <a:r>
              <a:rPr lang="en-GB" dirty="0" smtClean="0">
                <a:solidFill>
                  <a:schemeClr val="bg2"/>
                </a:solidFill>
              </a:rPr>
              <a:t>Other projects</a:t>
            </a:r>
          </a:p>
          <a:p>
            <a:r>
              <a:rPr lang="en-GB" dirty="0" smtClean="0">
                <a:solidFill>
                  <a:schemeClr val="bg2"/>
                </a:solidFill>
              </a:rPr>
              <a:t>Conclusions</a:t>
            </a:r>
            <a:endParaRPr lang="en-GB" dirty="0">
              <a:solidFill>
                <a:schemeClr val="bg2"/>
              </a:solidFill>
            </a:endParaRPr>
          </a:p>
        </p:txBody>
      </p:sp>
      <p:sp>
        <p:nvSpPr>
          <p:cNvPr id="8" name="Slide Number Placeholder 7"/>
          <p:cNvSpPr>
            <a:spLocks noGrp="1"/>
          </p:cNvSpPr>
          <p:nvPr>
            <p:ph type="sldNum" sz="quarter" idx="12"/>
          </p:nvPr>
        </p:nvSpPr>
        <p:spPr/>
        <p:txBody>
          <a:bodyPr/>
          <a:lstStyle/>
          <a:p>
            <a:pPr eaLnBrk="1" latinLnBrk="0" hangingPunct="1"/>
            <a:fld id="{96652B35-718D-4E28-AFEB-B694A3B357E8}" type="slidenum">
              <a:rPr kumimoji="0" lang="en-US" smtClean="0"/>
              <a:pPr eaLnBrk="1" latinLnBrk="0" hangingPunct="1"/>
              <a:t>13</a:t>
            </a:fld>
            <a:endParaRPr kumimoji="0" lang="en-US" dirty="0"/>
          </a:p>
        </p:txBody>
      </p:sp>
    </p:spTree>
    <p:extLst>
      <p:ext uri="{BB962C8B-B14F-4D97-AF65-F5344CB8AC3E}">
        <p14:creationId xmlns:p14="http://schemas.microsoft.com/office/powerpoint/2010/main" val="344851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HL-LHC</a:t>
            </a:r>
            <a:endParaRPr lang="en-GB" dirty="0"/>
          </a:p>
        </p:txBody>
      </p:sp>
      <p:pic>
        <p:nvPicPr>
          <p:cNvPr id="6"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11873" y="1735386"/>
            <a:ext cx="2175044" cy="1466850"/>
          </a:xfrm>
          <a:prstGeom prst="rect">
            <a:avLst/>
          </a:prstGeom>
        </p:spPr>
      </p:pic>
      <p:pic>
        <p:nvPicPr>
          <p:cNvPr id="8" name="Picture 9"/>
          <p:cNvPicPr>
            <a:picLocks noChangeAspect="1"/>
          </p:cNvPicPr>
          <p:nvPr/>
        </p:nvPicPr>
        <p:blipFill>
          <a:blip r:embed="rId3"/>
          <a:stretch>
            <a:fillRect/>
          </a:stretch>
        </p:blipFill>
        <p:spPr>
          <a:xfrm>
            <a:off x="8675136" y="3738103"/>
            <a:ext cx="2248518" cy="1613643"/>
          </a:xfrm>
          <a:prstGeom prst="rect">
            <a:avLst/>
          </a:prstGeom>
        </p:spPr>
      </p:pic>
      <p:sp>
        <p:nvSpPr>
          <p:cNvPr id="14" name="Slide Number Placeholder 13"/>
          <p:cNvSpPr>
            <a:spLocks noGrp="1"/>
          </p:cNvSpPr>
          <p:nvPr>
            <p:ph type="sldNum" sz="quarter" idx="12"/>
          </p:nvPr>
        </p:nvSpPr>
        <p:spPr/>
        <p:txBody>
          <a:bodyPr/>
          <a:lstStyle/>
          <a:p>
            <a:pPr eaLnBrk="1" latinLnBrk="0" hangingPunct="1"/>
            <a:fld id="{96652B35-718D-4E28-AFEB-B694A3B357E8}" type="slidenum">
              <a:rPr kumimoji="0" lang="en-US" smtClean="0"/>
              <a:pPr eaLnBrk="1" latinLnBrk="0" hangingPunct="1"/>
              <a:t>14</a:t>
            </a:fld>
            <a:endParaRPr kumimoji="0" lang="en-US" dirty="0"/>
          </a:p>
        </p:txBody>
      </p:sp>
      <p:sp>
        <p:nvSpPr>
          <p:cNvPr id="4" name="Content Placeholder 3"/>
          <p:cNvSpPr>
            <a:spLocks noGrp="1"/>
          </p:cNvSpPr>
          <p:nvPr>
            <p:ph idx="1"/>
          </p:nvPr>
        </p:nvSpPr>
        <p:spPr/>
        <p:txBody>
          <a:bodyPr/>
          <a:lstStyle/>
          <a:p>
            <a:pPr marL="109728" indent="0">
              <a:buNone/>
            </a:pPr>
            <a:r>
              <a:rPr lang="en-GB"/>
              <a:t>ATLAS and CMS phase 2 pixel upgrades require advanced vertex detectors:</a:t>
            </a:r>
          </a:p>
          <a:p>
            <a:r>
              <a:rPr lang="en-GB"/>
              <a:t>Very high particle rates: 500MHz/cm</a:t>
            </a:r>
            <a:r>
              <a:rPr lang="en-GB" baseline="30000"/>
              <a:t>2</a:t>
            </a:r>
            <a:r>
              <a:rPr lang="en-GB"/>
              <a:t> </a:t>
            </a:r>
          </a:p>
          <a:p>
            <a:r>
              <a:rPr lang="en-GB"/>
              <a:t>Smaller pixels: ~1/6 (~50x50</a:t>
            </a:r>
            <a:r>
              <a:rPr lang="en-GB">
                <a:latin typeface="Calibri"/>
                <a:ea typeface="Times New Roman"/>
                <a:cs typeface="Times New Roman"/>
              </a:rPr>
              <a:t>µ</a:t>
            </a:r>
            <a:r>
              <a:rPr lang="en-GB"/>
              <a:t>m</a:t>
            </a:r>
            <a:r>
              <a:rPr lang="en-GB" baseline="30000"/>
              <a:t>2</a:t>
            </a:r>
            <a:r>
              <a:rPr lang="en-GB"/>
              <a:t>)</a:t>
            </a:r>
          </a:p>
          <a:p>
            <a:r>
              <a:rPr lang="en-GB"/>
              <a:t>Increased readout rates: 100kHz -&gt; ~1MHz </a:t>
            </a:r>
          </a:p>
          <a:p>
            <a:r>
              <a:rPr lang="en-GB"/>
              <a:t>Low mass -&gt; Low power</a:t>
            </a:r>
          </a:p>
          <a:p>
            <a:r>
              <a:rPr lang="en-GB"/>
              <a:t>Unprecedented hostile radiation: 1 Grad, 10</a:t>
            </a:r>
            <a:r>
              <a:rPr lang="en-GB" baseline="30000"/>
              <a:t>16</a:t>
            </a:r>
            <a:r>
              <a:rPr lang="en-GB"/>
              <a:t> Neu/cm</a:t>
            </a:r>
            <a:r>
              <a:rPr lang="en-GB" baseline="30000"/>
              <a:t>2 </a:t>
            </a:r>
            <a:r>
              <a:rPr lang="en-GB"/>
              <a:t> </a:t>
            </a:r>
            <a:r>
              <a:rPr lang="en-GB">
                <a:sym typeface="Wingdings" panose="05000000000000000000" pitchFamily="2" charset="2"/>
              </a:rPr>
              <a:t> </a:t>
            </a:r>
            <a:r>
              <a:rPr lang="en-GB"/>
              <a:t>10x increase!</a:t>
            </a:r>
          </a:p>
          <a:p>
            <a:endParaRPr lang="en-GB"/>
          </a:p>
          <a:p>
            <a:pPr marL="109728" indent="0">
              <a:buNone/>
            </a:pPr>
            <a:r>
              <a:rPr lang="en-GB" smtClean="0">
                <a:solidFill>
                  <a:srgbClr val="FF0000"/>
                </a:solidFill>
              </a:rPr>
              <a:t>Complex</a:t>
            </a:r>
            <a:r>
              <a:rPr lang="en-GB">
                <a:solidFill>
                  <a:srgbClr val="FF0000"/>
                </a:solidFill>
              </a:rPr>
              <a:t>, high rate and radiation hard pixel chips</a:t>
            </a:r>
          </a:p>
          <a:p>
            <a:endParaRPr lang="en-GB"/>
          </a:p>
        </p:txBody>
      </p:sp>
    </p:spTree>
    <p:extLst>
      <p:ext uri="{BB962C8B-B14F-4D97-AF65-F5344CB8AC3E}">
        <p14:creationId xmlns:p14="http://schemas.microsoft.com/office/powerpoint/2010/main" val="1623313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RD53: </a:t>
            </a:r>
            <a:r>
              <a:rPr lang="en-GB" dirty="0" smtClean="0"/>
              <a:t>ATLAS-CMS-CLIC </a:t>
            </a:r>
            <a:r>
              <a:rPr lang="en-GB" dirty="0"/>
              <a:t>collaboration</a:t>
            </a:r>
          </a:p>
        </p:txBody>
      </p:sp>
      <p:sp>
        <p:nvSpPr>
          <p:cNvPr id="8" name="Slide Number Placeholder 7"/>
          <p:cNvSpPr>
            <a:spLocks noGrp="1"/>
          </p:cNvSpPr>
          <p:nvPr>
            <p:ph type="sldNum" sz="quarter" idx="12"/>
          </p:nvPr>
        </p:nvSpPr>
        <p:spPr/>
        <p:txBody>
          <a:bodyPr/>
          <a:lstStyle/>
          <a:p>
            <a:pPr eaLnBrk="1" latinLnBrk="0" hangingPunct="1"/>
            <a:fld id="{96652B35-718D-4E28-AFEB-B694A3B357E8}" type="slidenum">
              <a:rPr kumimoji="0" lang="en-US" smtClean="0"/>
              <a:pPr eaLnBrk="1" latinLnBrk="0" hangingPunct="1"/>
              <a:t>15</a:t>
            </a:fld>
            <a:endParaRPr kumimoji="0" lang="en-US" dirty="0"/>
          </a:p>
        </p:txBody>
      </p:sp>
      <p:sp>
        <p:nvSpPr>
          <p:cNvPr id="6" name="Content Placeholder 5"/>
          <p:cNvSpPr>
            <a:spLocks noGrp="1"/>
          </p:cNvSpPr>
          <p:nvPr>
            <p:ph idx="1"/>
          </p:nvPr>
        </p:nvSpPr>
        <p:spPr/>
        <p:txBody>
          <a:bodyPr>
            <a:normAutofit/>
          </a:bodyPr>
          <a:lstStyle/>
          <a:p>
            <a:r>
              <a:rPr lang="it-IT"/>
              <a:t>RD53 is a collaboration between ATLAS, CMS and CLIC to set the ground to develop </a:t>
            </a:r>
            <a:r>
              <a:rPr lang="en-GB"/>
              <a:t>next generation of pixel readout chips</a:t>
            </a:r>
            <a:endParaRPr lang="it-IT"/>
          </a:p>
          <a:p>
            <a:r>
              <a:rPr lang="it-IT" smtClean="0"/>
              <a:t>RD53 </a:t>
            </a:r>
            <a:r>
              <a:rPr lang="it-IT"/>
              <a:t>was organized to tackle the extreme and diverse challenges associated with the design of pixel readout chips for the innermost layers of particle trackers at future high energy physics experiments (LHC – phase II upgrade of ATLAS and CMS, CLIC)</a:t>
            </a:r>
          </a:p>
          <a:p>
            <a:endParaRPr lang="it-IT"/>
          </a:p>
          <a:p>
            <a:r>
              <a:rPr lang="it-IT"/>
              <a:t>19 Institutes</a:t>
            </a:r>
          </a:p>
          <a:p>
            <a:pPr lvl="1"/>
            <a:r>
              <a:rPr lang="it-IT"/>
              <a:t>Bari, Bergamo-Pavia, Bonn, CERN, CPPM, Fermilab, LBNL, LPNHE Paris, Milano, NIKHEF, New Mexico, Padova, Perugia, Pisa, Prague IP/FNSPE-CTU, PSI, RAL, Torino, UC Santa Cruz.</a:t>
            </a:r>
          </a:p>
          <a:p>
            <a:r>
              <a:rPr lang="it-IT"/>
              <a:t> ~100 collaborators</a:t>
            </a:r>
          </a:p>
          <a:p>
            <a:endParaRPr lang="en-GB"/>
          </a:p>
        </p:txBody>
      </p:sp>
    </p:spTree>
    <p:extLst>
      <p:ext uri="{BB962C8B-B14F-4D97-AF65-F5344CB8AC3E}">
        <p14:creationId xmlns:p14="http://schemas.microsoft.com/office/powerpoint/2010/main" val="1181877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CLIC detector</a:t>
            </a:r>
            <a:endParaRPr lang="en-US" dirty="0"/>
          </a:p>
        </p:txBody>
      </p:sp>
      <p:sp>
        <p:nvSpPr>
          <p:cNvPr id="3" name="Content Placeholder 2"/>
          <p:cNvSpPr>
            <a:spLocks noGrp="1"/>
          </p:cNvSpPr>
          <p:nvPr>
            <p:ph idx="1"/>
          </p:nvPr>
        </p:nvSpPr>
        <p:spPr/>
        <p:txBody>
          <a:bodyPr>
            <a:normAutofit/>
          </a:bodyPr>
          <a:lstStyle/>
          <a:p>
            <a:pPr marL="0" indent="0">
              <a:buNone/>
            </a:pPr>
            <a:r>
              <a:rPr lang="en-GB"/>
              <a:t>The Compact Linear Collider (CLIC) is a study for a high-energy and high-luminosity collider</a:t>
            </a:r>
          </a:p>
          <a:p>
            <a:r>
              <a:rPr lang="en-GB" smtClean="0"/>
              <a:t>e</a:t>
            </a:r>
            <a:r>
              <a:rPr lang="en-GB" baseline="30000" smtClean="0"/>
              <a:t>+</a:t>
            </a:r>
            <a:r>
              <a:rPr lang="en-GB" smtClean="0"/>
              <a:t>e</a:t>
            </a:r>
            <a:r>
              <a:rPr lang="en-GB" baseline="30000" smtClean="0"/>
              <a:t>-</a:t>
            </a:r>
            <a:r>
              <a:rPr lang="en-GB" smtClean="0"/>
              <a:t> </a:t>
            </a:r>
            <a:r>
              <a:rPr lang="en-GB"/>
              <a:t>collider</a:t>
            </a:r>
          </a:p>
          <a:p>
            <a:r>
              <a:rPr lang="en-GB" smtClean="0"/>
              <a:t>Can </a:t>
            </a:r>
            <a:r>
              <a:rPr lang="en-GB"/>
              <a:t>be used to determine standard model parameters with a higher precision than proton colliders</a:t>
            </a:r>
          </a:p>
          <a:p>
            <a:endParaRPr lang="en-GB"/>
          </a:p>
          <a:p>
            <a:r>
              <a:rPr lang="en-GB" smtClean="0"/>
              <a:t>Bunch </a:t>
            </a:r>
            <a:r>
              <a:rPr lang="en-GB"/>
              <a:t>crossings every 0.5 ns in trains of </a:t>
            </a:r>
            <a:r>
              <a:rPr lang="it-IT"/>
              <a:t>156 ns</a:t>
            </a:r>
          </a:p>
          <a:p>
            <a:r>
              <a:rPr lang="it-IT"/>
              <a:t>Bunch trains every 20 ms </a:t>
            </a:r>
            <a:r>
              <a:rPr lang="it-IT">
                <a:sym typeface="Wingdings" pitchFamily="2" charset="2"/>
              </a:rPr>
              <a:t> small duty cycle</a:t>
            </a:r>
            <a:endParaRPr lang="en-GB"/>
          </a:p>
          <a:p>
            <a:r>
              <a:rPr lang="en-GB"/>
              <a:t>Air cooling </a:t>
            </a:r>
            <a:r>
              <a:rPr lang="en-GB">
                <a:sym typeface="Wingdings" pitchFamily="2" charset="2"/>
              </a:rPr>
              <a:t> </a:t>
            </a:r>
            <a:r>
              <a:rPr lang="en-GB">
                <a:solidFill>
                  <a:srgbClr val="FF0000"/>
                </a:solidFill>
                <a:sym typeface="Wingdings" pitchFamily="2" charset="2"/>
              </a:rPr>
              <a:t>low power consumption</a:t>
            </a:r>
            <a:endParaRPr lang="en-GB">
              <a:solidFill>
                <a:srgbClr val="FF0000"/>
              </a:solidFill>
            </a:endParaRPr>
          </a:p>
          <a:p>
            <a:r>
              <a:rPr lang="en-GB"/>
              <a:t>Its vertex detector needs high spatial accuracy </a:t>
            </a:r>
            <a:r>
              <a:rPr lang="en-GB" smtClean="0"/>
              <a:t>(~3 </a:t>
            </a:r>
            <a:r>
              <a:rPr lang="el-GR" smtClean="0"/>
              <a:t>μ</a:t>
            </a:r>
            <a:r>
              <a:rPr lang="en-GB" smtClean="0"/>
              <a:t>m) </a:t>
            </a:r>
            <a:r>
              <a:rPr lang="en-GB" smtClean="0">
                <a:sym typeface="Wingdings" pitchFamily="2" charset="2"/>
              </a:rPr>
              <a:t> </a:t>
            </a:r>
            <a:r>
              <a:rPr lang="en-GB">
                <a:solidFill>
                  <a:srgbClr val="FF0000"/>
                </a:solidFill>
                <a:sym typeface="Wingdings" pitchFamily="2" charset="2"/>
              </a:rPr>
              <a:t>small pixels!</a:t>
            </a:r>
            <a:endParaRPr lang="en-GB" dirty="0">
              <a:solidFill>
                <a:srgbClr val="FF0000"/>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85869" y="3583313"/>
            <a:ext cx="2647579" cy="2458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oup 12"/>
          <p:cNvGrpSpPr/>
          <p:nvPr/>
        </p:nvGrpSpPr>
        <p:grpSpPr>
          <a:xfrm>
            <a:off x="7999113" y="778890"/>
            <a:ext cx="3134861" cy="2330388"/>
            <a:chOff x="4231629" y="3348600"/>
            <a:chExt cx="4660851" cy="3464776"/>
          </a:xfrm>
        </p:grpSpPr>
        <p:pic>
          <p:nvPicPr>
            <p:cNvPr id="6"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5330" y="3495602"/>
              <a:ext cx="3937150" cy="3317774"/>
            </a:xfrm>
            <a:prstGeom prst="rect">
              <a:avLst/>
            </a:prstGeom>
          </p:spPr>
        </p:pic>
        <p:sp>
          <p:nvSpPr>
            <p:cNvPr id="7" name="Content Placeholder 370"/>
            <p:cNvSpPr txBox="1">
              <a:spLocks/>
            </p:cNvSpPr>
            <p:nvPr/>
          </p:nvSpPr>
          <p:spPr>
            <a:xfrm>
              <a:off x="4231629" y="3348600"/>
              <a:ext cx="1388809" cy="512448"/>
            </a:xfrm>
            <a:prstGeom prst="rect">
              <a:avLst/>
            </a:prstGeom>
          </p:spPr>
          <p:txBody>
            <a:bodyPr>
              <a:normAutofit fontScale="40000" lnSpcReduction="20000"/>
            </a:bodyPr>
            <a:lst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9BBB59"/>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8064A2"/>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pitchFamily="2" charset="2"/>
                <a:buNone/>
              </a:pPr>
              <a:r>
                <a:rPr lang="en-GB" sz="2000" dirty="0" smtClean="0"/>
                <a:t>Vertex detector layers</a:t>
              </a:r>
            </a:p>
          </p:txBody>
        </p:sp>
        <p:cxnSp>
          <p:nvCxnSpPr>
            <p:cNvPr id="8" name="Straight Arrow Connector 11"/>
            <p:cNvCxnSpPr/>
            <p:nvPr/>
          </p:nvCxnSpPr>
          <p:spPr>
            <a:xfrm>
              <a:off x="5508104" y="3460847"/>
              <a:ext cx="511613" cy="2857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11"/>
            <p:cNvCxnSpPr/>
            <p:nvPr/>
          </p:nvCxnSpPr>
          <p:spPr>
            <a:xfrm>
              <a:off x="5388472" y="3585208"/>
              <a:ext cx="516068" cy="28350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11"/>
            <p:cNvCxnSpPr/>
            <p:nvPr/>
          </p:nvCxnSpPr>
          <p:spPr>
            <a:xfrm>
              <a:off x="5041841" y="3584042"/>
              <a:ext cx="766487" cy="41173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1"/>
            <p:cNvCxnSpPr/>
            <p:nvPr/>
          </p:nvCxnSpPr>
          <p:spPr>
            <a:xfrm flipH="1">
              <a:off x="5436096" y="4072128"/>
              <a:ext cx="330720" cy="349331"/>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Content Placeholder 370"/>
            <p:cNvSpPr txBox="1">
              <a:spLocks/>
            </p:cNvSpPr>
            <p:nvPr/>
          </p:nvSpPr>
          <p:spPr>
            <a:xfrm>
              <a:off x="5568267" y="4084212"/>
              <a:ext cx="1388809" cy="512449"/>
            </a:xfrm>
            <a:prstGeom prst="rect">
              <a:avLst/>
            </a:prstGeom>
          </p:spPr>
          <p:txBody>
            <a:bodyPr>
              <a:normAutofit/>
            </a:bodyPr>
            <a:lst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9BBB59"/>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8064A2"/>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pitchFamily="2" charset="2"/>
                <a:buNone/>
              </a:pPr>
              <a:r>
                <a:rPr lang="en-GB" sz="1400" smtClean="0"/>
                <a:t>&lt; 6cm</a:t>
              </a:r>
              <a:endParaRPr lang="en-GB" sz="1400" dirty="0" smtClean="0"/>
            </a:p>
          </p:txBody>
        </p:sp>
      </p:grpSp>
      <p:sp>
        <p:nvSpPr>
          <p:cNvPr id="14" name="Slide Number Placeholder 3"/>
          <p:cNvSpPr>
            <a:spLocks noGrp="1"/>
          </p:cNvSpPr>
          <p:nvPr>
            <p:ph type="sldNum" sz="quarter" idx="12"/>
          </p:nvPr>
        </p:nvSpPr>
        <p:spPr>
          <a:xfrm>
            <a:off x="8590663" y="6041362"/>
            <a:ext cx="683339" cy="365125"/>
          </a:xfrm>
        </p:spPr>
        <p:txBody>
          <a:bodyPr/>
          <a:lstStyle/>
          <a:p>
            <a:fld id="{9E67EAB4-AC3A-42C9-AC5B-2B6112802E31}" type="slidenum">
              <a:rPr lang="en-US" smtClean="0"/>
              <a:t>16</a:t>
            </a:fld>
            <a:endParaRPr lang="en-US" dirty="0"/>
          </a:p>
        </p:txBody>
      </p:sp>
    </p:spTree>
    <p:extLst>
      <p:ext uri="{BB962C8B-B14F-4D97-AF65-F5344CB8AC3E}">
        <p14:creationId xmlns:p14="http://schemas.microsoft.com/office/powerpoint/2010/main" val="2929040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Outline</a:t>
            </a:r>
            <a:endParaRPr lang="en-GB" dirty="0"/>
          </a:p>
        </p:txBody>
      </p:sp>
      <p:sp>
        <p:nvSpPr>
          <p:cNvPr id="3" name="Content Placeholder 2"/>
          <p:cNvSpPr>
            <a:spLocks noGrp="1"/>
          </p:cNvSpPr>
          <p:nvPr>
            <p:ph idx="1"/>
          </p:nvPr>
        </p:nvSpPr>
        <p:spPr/>
        <p:txBody>
          <a:bodyPr/>
          <a:lstStyle/>
          <a:p>
            <a:r>
              <a:rPr lang="en-GB" dirty="0" smtClean="0">
                <a:solidFill>
                  <a:schemeClr val="bg2"/>
                </a:solidFill>
              </a:rPr>
              <a:t>The role of CMOS technology in High Energy Physics</a:t>
            </a:r>
          </a:p>
          <a:p>
            <a:r>
              <a:rPr lang="en-GB" dirty="0" smtClean="0">
                <a:solidFill>
                  <a:schemeClr val="bg2"/>
                </a:solidFill>
              </a:rPr>
              <a:t>The push for a more downscaled technology</a:t>
            </a:r>
          </a:p>
          <a:p>
            <a:r>
              <a:rPr lang="en-GB" dirty="0" smtClean="0">
                <a:solidFill>
                  <a:schemeClr val="bg2"/>
                </a:solidFill>
              </a:rPr>
              <a:t>Applications to modern experiments</a:t>
            </a:r>
          </a:p>
          <a:p>
            <a:r>
              <a:rPr lang="en-GB" dirty="0"/>
              <a:t>New developments and challenges</a:t>
            </a:r>
          </a:p>
          <a:p>
            <a:r>
              <a:rPr lang="en-GB" dirty="0">
                <a:solidFill>
                  <a:schemeClr val="bg2"/>
                </a:solidFill>
              </a:rPr>
              <a:t>A design case</a:t>
            </a:r>
            <a:r>
              <a:rPr lang="en-GB" dirty="0" smtClean="0">
                <a:solidFill>
                  <a:schemeClr val="bg2"/>
                </a:solidFill>
              </a:rPr>
              <a:t>: </a:t>
            </a:r>
            <a:r>
              <a:rPr lang="en-GB" dirty="0" err="1" smtClean="0">
                <a:solidFill>
                  <a:schemeClr val="bg2"/>
                </a:solidFill>
              </a:rPr>
              <a:t>CLICpix</a:t>
            </a:r>
            <a:r>
              <a:rPr lang="en-GB" dirty="0" smtClean="0">
                <a:solidFill>
                  <a:schemeClr val="bg2"/>
                </a:solidFill>
              </a:rPr>
              <a:t> and CLICpix2</a:t>
            </a:r>
          </a:p>
          <a:p>
            <a:r>
              <a:rPr lang="en-GB" dirty="0" smtClean="0">
                <a:solidFill>
                  <a:schemeClr val="bg2"/>
                </a:solidFill>
              </a:rPr>
              <a:t>Other projects</a:t>
            </a:r>
          </a:p>
          <a:p>
            <a:r>
              <a:rPr lang="en-GB" dirty="0" smtClean="0">
                <a:solidFill>
                  <a:schemeClr val="bg2"/>
                </a:solidFill>
              </a:rPr>
              <a:t>Conclusions</a:t>
            </a:r>
            <a:endParaRPr lang="en-GB" dirty="0">
              <a:solidFill>
                <a:schemeClr val="bg2"/>
              </a:solidFill>
            </a:endParaRPr>
          </a:p>
        </p:txBody>
      </p:sp>
      <p:sp>
        <p:nvSpPr>
          <p:cNvPr id="8" name="Slide Number Placeholder 7"/>
          <p:cNvSpPr>
            <a:spLocks noGrp="1"/>
          </p:cNvSpPr>
          <p:nvPr>
            <p:ph type="sldNum" sz="quarter" idx="12"/>
          </p:nvPr>
        </p:nvSpPr>
        <p:spPr/>
        <p:txBody>
          <a:bodyPr/>
          <a:lstStyle/>
          <a:p>
            <a:pPr eaLnBrk="1" latinLnBrk="0" hangingPunct="1"/>
            <a:fld id="{96652B35-718D-4E28-AFEB-B694A3B357E8}" type="slidenum">
              <a:rPr kumimoji="0" lang="en-US" smtClean="0"/>
              <a:pPr eaLnBrk="1" latinLnBrk="0" hangingPunct="1"/>
              <a:t>17</a:t>
            </a:fld>
            <a:endParaRPr kumimoji="0" lang="en-US" dirty="0"/>
          </a:p>
        </p:txBody>
      </p:sp>
    </p:spTree>
    <p:extLst>
      <p:ext uri="{BB962C8B-B14F-4D97-AF65-F5344CB8AC3E}">
        <p14:creationId xmlns:p14="http://schemas.microsoft.com/office/powerpoint/2010/main" val="1186600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Analog/Digital integration</a:t>
            </a:r>
            <a:endParaRPr lang="en-GB" dirty="0"/>
          </a:p>
        </p:txBody>
      </p:sp>
      <p:sp>
        <p:nvSpPr>
          <p:cNvPr id="3" name="Content Placeholder 2"/>
          <p:cNvSpPr>
            <a:spLocks noGrp="1"/>
          </p:cNvSpPr>
          <p:nvPr>
            <p:ph idx="1"/>
          </p:nvPr>
        </p:nvSpPr>
        <p:spPr>
          <a:xfrm>
            <a:off x="677334" y="1930401"/>
            <a:ext cx="5431464" cy="4110962"/>
          </a:xfrm>
        </p:spPr>
        <p:txBody>
          <a:bodyPr/>
          <a:lstStyle/>
          <a:p>
            <a:r>
              <a:rPr lang="it-IT" sz="2000"/>
              <a:t>A correct layout is crucial to avoid digital interferences in the low-noise analog front-end</a:t>
            </a:r>
          </a:p>
          <a:p>
            <a:r>
              <a:rPr lang="it-IT" sz="2000"/>
              <a:t>Just as for digital columns, </a:t>
            </a:r>
            <a:r>
              <a:rPr lang="it-IT" sz="2000">
                <a:solidFill>
                  <a:srgbClr val="FF0000"/>
                </a:solidFill>
              </a:rPr>
              <a:t>digital cores can be subdivided into regions for hit and latency memory sharing</a:t>
            </a:r>
            <a:r>
              <a:rPr lang="it-IT" sz="2000"/>
              <a:t>.</a:t>
            </a:r>
          </a:p>
          <a:p>
            <a:r>
              <a:rPr lang="it-IT" sz="2000"/>
              <a:t>Physical layout must be optimized for bandwidth, clock distribution and other </a:t>
            </a:r>
            <a:r>
              <a:rPr lang="it-IT" sz="2000" smtClean="0"/>
              <a:t>constraints</a:t>
            </a:r>
            <a:endParaRPr lang="it-IT" sz="2000"/>
          </a:p>
        </p:txBody>
      </p:sp>
      <p:grpSp>
        <p:nvGrpSpPr>
          <p:cNvPr id="5" name="Gruppo 3"/>
          <p:cNvGrpSpPr/>
          <p:nvPr/>
        </p:nvGrpSpPr>
        <p:grpSpPr>
          <a:xfrm>
            <a:off x="6327336" y="2053936"/>
            <a:ext cx="3895475" cy="3863890"/>
            <a:chOff x="2438400" y="228600"/>
            <a:chExt cx="6485293" cy="6477000"/>
          </a:xfrm>
        </p:grpSpPr>
        <p:pic>
          <p:nvPicPr>
            <p:cNvPr id="6" name="Picture 11" descr="pix0.jpg"/>
            <p:cNvPicPr>
              <a:picLocks noChangeAspect="1"/>
            </p:cNvPicPr>
            <p:nvPr/>
          </p:nvPicPr>
          <p:blipFill>
            <a:blip r:embed="rId3" cstate="print"/>
            <a:stretch>
              <a:fillRect/>
            </a:stretch>
          </p:blipFill>
          <p:spPr>
            <a:xfrm>
              <a:off x="2438400" y="228600"/>
              <a:ext cx="6485293" cy="6477000"/>
            </a:xfrm>
            <a:prstGeom prst="rect">
              <a:avLst/>
            </a:prstGeom>
          </p:spPr>
        </p:pic>
        <p:sp>
          <p:nvSpPr>
            <p:cNvPr id="7" name="Rectangle 6"/>
            <p:cNvSpPr/>
            <p:nvPr/>
          </p:nvSpPr>
          <p:spPr>
            <a:xfrm>
              <a:off x="2438400" y="2133600"/>
              <a:ext cx="4495800" cy="685800"/>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Quiet configuration logic</a:t>
              </a:r>
            </a:p>
          </p:txBody>
        </p:sp>
        <p:sp>
          <p:nvSpPr>
            <p:cNvPr id="8" name="Rectangle 7"/>
            <p:cNvSpPr/>
            <p:nvPr/>
          </p:nvSpPr>
          <p:spPr>
            <a:xfrm rot="16200000">
              <a:off x="4759052" y="4305300"/>
              <a:ext cx="3657600" cy="685800"/>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Quiet configuration logic</a:t>
              </a:r>
            </a:p>
          </p:txBody>
        </p:sp>
        <p:sp>
          <p:nvSpPr>
            <p:cNvPr id="9" name="Title 1"/>
            <p:cNvSpPr txBox="1">
              <a:spLocks/>
            </p:cNvSpPr>
            <p:nvPr/>
          </p:nvSpPr>
          <p:spPr>
            <a:xfrm rot="16200000">
              <a:off x="2441972" y="758429"/>
              <a:ext cx="937419" cy="487362"/>
            </a:xfrm>
            <a:prstGeom prst="rect">
              <a:avLst/>
            </a:prstGeom>
            <a:solidFill>
              <a:srgbClr val="FFFF00"/>
            </a:solidFill>
          </p:spPr>
          <p:txBody>
            <a:bodyPr vert="horz" lIns="91440" tIns="45720" rIns="91440" bIns="45720" rtlCol="0" anchor="t">
              <a:noAutofit/>
            </a:bodyPr>
            <a:lstStyle/>
            <a:p>
              <a:pPr defTabSz="914400">
                <a:spcBef>
                  <a:spcPct val="0"/>
                </a:spcBef>
                <a:defRPr/>
              </a:pPr>
              <a:r>
                <a:rPr lang="en-US" sz="1100" i="1" u="sng" dirty="0">
                  <a:solidFill>
                    <a:srgbClr val="0070C0"/>
                  </a:solidFill>
                  <a:latin typeface="+mj-lt"/>
                  <a:ea typeface="+mj-ea"/>
                  <a:cs typeface="+mj-cs"/>
                </a:rPr>
                <a:t>VDDA </a:t>
              </a:r>
            </a:p>
          </p:txBody>
        </p:sp>
        <p:sp>
          <p:nvSpPr>
            <p:cNvPr id="10" name="Title 1"/>
            <p:cNvSpPr txBox="1">
              <a:spLocks/>
            </p:cNvSpPr>
            <p:nvPr/>
          </p:nvSpPr>
          <p:spPr>
            <a:xfrm rot="16200000">
              <a:off x="8054181" y="632619"/>
              <a:ext cx="838200" cy="487362"/>
            </a:xfrm>
            <a:prstGeom prst="rect">
              <a:avLst/>
            </a:prstGeom>
            <a:solidFill>
              <a:srgbClr val="FFFF00"/>
            </a:solidFill>
          </p:spPr>
          <p:txBody>
            <a:bodyPr vert="horz" lIns="91440" tIns="45720" rIns="91440" bIns="45720" rtlCol="0" anchor="t">
              <a:noAutofit/>
            </a:bodyPr>
            <a:lstStyle/>
            <a:p>
              <a:pPr defTabSz="914400">
                <a:spcBef>
                  <a:spcPct val="0"/>
                </a:spcBef>
                <a:defRPr/>
              </a:pPr>
              <a:r>
                <a:rPr lang="en-US" sz="1100" i="1" u="sng" dirty="0">
                  <a:solidFill>
                    <a:srgbClr val="0070C0"/>
                  </a:solidFill>
                  <a:latin typeface="+mj-lt"/>
                  <a:ea typeface="+mj-ea"/>
                  <a:cs typeface="+mj-cs"/>
                </a:rPr>
                <a:t>VDDD </a:t>
              </a:r>
            </a:p>
          </p:txBody>
        </p:sp>
        <p:sp>
          <p:nvSpPr>
            <p:cNvPr id="11" name="Title 1"/>
            <p:cNvSpPr txBox="1">
              <a:spLocks/>
            </p:cNvSpPr>
            <p:nvPr/>
          </p:nvSpPr>
          <p:spPr>
            <a:xfrm rot="16200000">
              <a:off x="7063581" y="632619"/>
              <a:ext cx="838200" cy="487362"/>
            </a:xfrm>
            <a:prstGeom prst="rect">
              <a:avLst/>
            </a:prstGeom>
            <a:solidFill>
              <a:srgbClr val="FFFF00"/>
            </a:solidFill>
          </p:spPr>
          <p:txBody>
            <a:bodyPr vert="horz" lIns="91440" tIns="45720" rIns="91440" bIns="45720" rtlCol="0" anchor="t">
              <a:noAutofit/>
            </a:bodyPr>
            <a:lstStyle/>
            <a:p>
              <a:pPr defTabSz="914400">
                <a:spcBef>
                  <a:spcPct val="0"/>
                </a:spcBef>
                <a:defRPr/>
              </a:pPr>
              <a:r>
                <a:rPr lang="en-US" sz="1100" i="1" u="sng" dirty="0">
                  <a:solidFill>
                    <a:srgbClr val="0070C0"/>
                  </a:solidFill>
                  <a:latin typeface="+mj-lt"/>
                  <a:ea typeface="+mj-ea"/>
                  <a:cs typeface="+mj-cs"/>
                </a:rPr>
                <a:t>GNDD </a:t>
              </a:r>
            </a:p>
          </p:txBody>
        </p:sp>
        <p:sp>
          <p:nvSpPr>
            <p:cNvPr id="12" name="Title 1"/>
            <p:cNvSpPr txBox="1">
              <a:spLocks/>
            </p:cNvSpPr>
            <p:nvPr/>
          </p:nvSpPr>
          <p:spPr>
            <a:xfrm rot="16200000">
              <a:off x="3356372" y="735409"/>
              <a:ext cx="937419" cy="487362"/>
            </a:xfrm>
            <a:prstGeom prst="rect">
              <a:avLst/>
            </a:prstGeom>
            <a:solidFill>
              <a:srgbClr val="FFFF00"/>
            </a:solidFill>
          </p:spPr>
          <p:txBody>
            <a:bodyPr vert="horz" lIns="91440" tIns="45720" rIns="91440" bIns="45720" rtlCol="0" anchor="t">
              <a:noAutofit/>
            </a:bodyPr>
            <a:lstStyle/>
            <a:p>
              <a:pPr defTabSz="914400">
                <a:spcBef>
                  <a:spcPct val="0"/>
                </a:spcBef>
                <a:defRPr/>
              </a:pPr>
              <a:r>
                <a:rPr lang="en-US" sz="1100" i="1" u="sng" dirty="0">
                  <a:solidFill>
                    <a:srgbClr val="0070C0"/>
                  </a:solidFill>
                  <a:latin typeface="+mj-lt"/>
                  <a:ea typeface="+mj-ea"/>
                  <a:cs typeface="+mj-cs"/>
                </a:rPr>
                <a:t>GNDA </a:t>
              </a:r>
            </a:p>
          </p:txBody>
        </p:sp>
      </p:grpSp>
      <p:sp>
        <p:nvSpPr>
          <p:cNvPr id="15" name="TextBox 1"/>
          <p:cNvSpPr txBox="1">
            <a:spLocks noChangeArrowheads="1"/>
          </p:cNvSpPr>
          <p:nvPr/>
        </p:nvSpPr>
        <p:spPr bwMode="auto">
          <a:xfrm>
            <a:off x="8431144" y="1628801"/>
            <a:ext cx="2129352" cy="307775"/>
          </a:xfrm>
          <a:prstGeom prst="rect">
            <a:avLst/>
          </a:prstGeom>
          <a:solidFill>
            <a:schemeClr val="bg1"/>
          </a:solidFill>
          <a:ln w="9525">
            <a:solidFill>
              <a:schemeClr val="tx1"/>
            </a:solidFill>
            <a:miter lim="800000"/>
            <a:headEnd/>
            <a:tailEnd/>
          </a:ln>
        </p:spPr>
        <p:txBody>
          <a:bodyPr wrap="square" lIns="91438" tIns="45719" rIns="91438" bIns="45719">
            <a:spAutoFit/>
          </a:bodyPr>
          <a:lstStyle>
            <a:lvl1pPr eaLnBrk="0" hangingPunct="0">
              <a:spcBef>
                <a:spcPct val="20000"/>
              </a:spcBef>
              <a:buFont typeface="Arial" pitchFamily="34" charset="0"/>
              <a:buChar char="•"/>
              <a:defRPr sz="2400">
                <a:solidFill>
                  <a:schemeClr val="tx1"/>
                </a:solidFill>
                <a:latin typeface="Georgia" pitchFamily="18" charset="0"/>
              </a:defRPr>
            </a:lvl1pPr>
            <a:lvl2pPr marL="742950" indent="-285750" eaLnBrk="0" hangingPunct="0">
              <a:spcBef>
                <a:spcPct val="20000"/>
              </a:spcBef>
              <a:buFont typeface="Arial" pitchFamily="34" charset="0"/>
              <a:buChar char="–"/>
              <a:defRPr sz="2200">
                <a:solidFill>
                  <a:schemeClr val="tx1"/>
                </a:solidFill>
                <a:latin typeface="Georgia" pitchFamily="18" charset="0"/>
              </a:defRPr>
            </a:lvl2pPr>
            <a:lvl3pPr marL="1143000" indent="-228600" eaLnBrk="0" hangingPunct="0">
              <a:spcBef>
                <a:spcPct val="20000"/>
              </a:spcBef>
              <a:buFont typeface="Arial" pitchFamily="34" charset="0"/>
              <a:buChar char="•"/>
              <a:defRPr sz="2000">
                <a:solidFill>
                  <a:schemeClr val="tx1"/>
                </a:solidFill>
                <a:latin typeface="Georgia" pitchFamily="18" charset="0"/>
              </a:defRPr>
            </a:lvl3pPr>
            <a:lvl4pPr marL="1600200" indent="-228600" eaLnBrk="0" hangingPunct="0">
              <a:spcBef>
                <a:spcPct val="20000"/>
              </a:spcBef>
              <a:buFont typeface="Arial" pitchFamily="34" charset="0"/>
              <a:buChar char="–"/>
              <a:defRPr sz="2000">
                <a:solidFill>
                  <a:schemeClr val="tx1"/>
                </a:solidFill>
                <a:latin typeface="Georgia" pitchFamily="18" charset="0"/>
              </a:defRPr>
            </a:lvl4pPr>
            <a:lvl5pPr marL="2057400" indent="-228600" eaLnBrk="0" hangingPunct="0">
              <a:spcBef>
                <a:spcPct val="20000"/>
              </a:spcBef>
              <a:buFont typeface="Arial" pitchFamily="34" charset="0"/>
              <a:buChar char="»"/>
              <a:defRPr sz="1600">
                <a:solidFill>
                  <a:schemeClr val="tx1"/>
                </a:solidFill>
                <a:latin typeface="Georgia" pitchFamily="18"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Georgia" pitchFamily="18"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Georgia" pitchFamily="18"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Georgia" pitchFamily="18"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Georgia" pitchFamily="18" charset="0"/>
              </a:defRPr>
            </a:lvl9pPr>
          </a:lstStyle>
          <a:p>
            <a:pPr>
              <a:buNone/>
            </a:pPr>
            <a:r>
              <a:rPr lang="en-GB" sz="1400" dirty="0"/>
              <a:t>Abder Mekkaoui, RD53</a:t>
            </a:r>
          </a:p>
        </p:txBody>
      </p:sp>
      <p:sp>
        <p:nvSpPr>
          <p:cNvPr id="19" name="Slide Number Placeholder 18"/>
          <p:cNvSpPr>
            <a:spLocks noGrp="1"/>
          </p:cNvSpPr>
          <p:nvPr>
            <p:ph type="sldNum" sz="quarter" idx="12"/>
          </p:nvPr>
        </p:nvSpPr>
        <p:spPr>
          <a:xfrm>
            <a:off x="8275074" y="5188537"/>
            <a:ext cx="683339" cy="365125"/>
          </a:xfrm>
        </p:spPr>
        <p:txBody>
          <a:bodyPr/>
          <a:lstStyle/>
          <a:p>
            <a:pPr eaLnBrk="1" latinLnBrk="0" hangingPunct="1"/>
            <a:fld id="{96652B35-718D-4E28-AFEB-B694A3B357E8}" type="slidenum">
              <a:rPr kumimoji="0" lang="en-US" smtClean="0"/>
              <a:pPr eaLnBrk="1" latinLnBrk="0" hangingPunct="1"/>
              <a:t>18</a:t>
            </a:fld>
            <a:endParaRPr kumimoji="0" lang="en-US" dirty="0"/>
          </a:p>
        </p:txBody>
      </p:sp>
      <p:sp>
        <p:nvSpPr>
          <p:cNvPr id="17" name="Slide Number Placeholder 3"/>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9C5BAC-D083-4451-A4EA-11CF3C0CEED5}" type="slidenum">
              <a:rPr lang="en-US" smtClean="0"/>
              <a:t>18</a:t>
            </a:fld>
            <a:endParaRPr lang="en-US" dirty="0"/>
          </a:p>
        </p:txBody>
      </p:sp>
    </p:spTree>
    <p:extLst>
      <p:ext uri="{BB962C8B-B14F-4D97-AF65-F5344CB8AC3E}">
        <p14:creationId xmlns:p14="http://schemas.microsoft.com/office/powerpoint/2010/main" val="2285115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architecture options</a:t>
            </a:r>
            <a:endParaRPr lang="en-US" dirty="0"/>
          </a:p>
        </p:txBody>
      </p:sp>
      <p:sp>
        <p:nvSpPr>
          <p:cNvPr id="3" name="Content Placeholder 2"/>
          <p:cNvSpPr>
            <a:spLocks noGrp="1"/>
          </p:cNvSpPr>
          <p:nvPr>
            <p:ph idx="1"/>
          </p:nvPr>
        </p:nvSpPr>
        <p:spPr/>
        <p:txBody>
          <a:bodyPr/>
          <a:lstStyle/>
          <a:p>
            <a:r>
              <a:rPr lang="en-US" smtClean="0"/>
              <a:t>New interconnection solutions, such as TSVs</a:t>
            </a:r>
          </a:p>
          <a:p>
            <a:endParaRPr lang="en-US"/>
          </a:p>
          <a:p>
            <a:endParaRPr lang="en-US" smtClean="0"/>
          </a:p>
          <a:p>
            <a:endParaRPr lang="en-US"/>
          </a:p>
          <a:p>
            <a:endParaRPr lang="en-US" smtClean="0"/>
          </a:p>
          <a:p>
            <a:endParaRPr lang="en-US"/>
          </a:p>
          <a:p>
            <a:endParaRPr lang="en-US" smtClean="0"/>
          </a:p>
          <a:p>
            <a:endParaRPr lang="en-US"/>
          </a:p>
          <a:p>
            <a:endParaRPr lang="en-US" dirty="0" smtClean="0"/>
          </a:p>
          <a:p>
            <a:r>
              <a:rPr lang="en-US" dirty="0" smtClean="0"/>
              <a:t>Larger modules with intra-layer intelligence </a:t>
            </a:r>
            <a:r>
              <a:rPr lang="en-US" smtClean="0"/>
              <a:t>(MPA, more about it later)</a:t>
            </a:r>
            <a:endParaRPr lang="en-US" dirty="0"/>
          </a:p>
        </p:txBody>
      </p:sp>
      <p:sp>
        <p:nvSpPr>
          <p:cNvPr id="4" name="Slide Number Placeholder 3"/>
          <p:cNvSpPr>
            <a:spLocks noGrp="1"/>
          </p:cNvSpPr>
          <p:nvPr>
            <p:ph type="sldNum" sz="quarter" idx="12"/>
          </p:nvPr>
        </p:nvSpPr>
        <p:spPr/>
        <p:txBody>
          <a:bodyPr/>
          <a:lstStyle/>
          <a:p>
            <a:fld id="{519954A3-9DFD-4C44-94BA-B95130A3BA1C}" type="slidenum">
              <a:rPr lang="en-US" smtClean="0"/>
              <a:t>19</a:t>
            </a:fld>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l="4485" r="4402"/>
          <a:stretch>
            <a:fillRect/>
          </a:stretch>
        </p:blipFill>
        <p:spPr bwMode="auto">
          <a:xfrm>
            <a:off x="1030870" y="2349722"/>
            <a:ext cx="7889595" cy="29855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0550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Outline</a:t>
            </a:r>
            <a:endParaRPr lang="en-GB" dirty="0"/>
          </a:p>
        </p:txBody>
      </p:sp>
      <p:sp>
        <p:nvSpPr>
          <p:cNvPr id="3" name="Content Placeholder 2"/>
          <p:cNvSpPr>
            <a:spLocks noGrp="1"/>
          </p:cNvSpPr>
          <p:nvPr>
            <p:ph idx="1"/>
          </p:nvPr>
        </p:nvSpPr>
        <p:spPr/>
        <p:txBody>
          <a:bodyPr/>
          <a:lstStyle/>
          <a:p>
            <a:r>
              <a:rPr lang="en-GB" dirty="0" smtClean="0"/>
              <a:t>The role of CMOS technology in High Energy Physics</a:t>
            </a:r>
          </a:p>
          <a:p>
            <a:r>
              <a:rPr lang="en-GB" dirty="0" smtClean="0"/>
              <a:t>The push for a more downscaled technology</a:t>
            </a:r>
          </a:p>
          <a:p>
            <a:r>
              <a:rPr lang="en-GB" dirty="0" smtClean="0"/>
              <a:t>Applications to modern experiments</a:t>
            </a:r>
          </a:p>
          <a:p>
            <a:r>
              <a:rPr lang="en-GB" dirty="0" smtClean="0"/>
              <a:t>New developments and challenges</a:t>
            </a:r>
          </a:p>
          <a:p>
            <a:r>
              <a:rPr lang="en-GB" dirty="0" smtClean="0"/>
              <a:t>A </a:t>
            </a:r>
            <a:r>
              <a:rPr lang="en-GB" dirty="0"/>
              <a:t>design case</a:t>
            </a:r>
            <a:r>
              <a:rPr lang="en-GB" dirty="0" smtClean="0"/>
              <a:t>: </a:t>
            </a:r>
            <a:r>
              <a:rPr lang="en-GB" dirty="0" err="1" smtClean="0"/>
              <a:t>CLICpix</a:t>
            </a:r>
            <a:r>
              <a:rPr lang="en-GB" dirty="0" smtClean="0"/>
              <a:t> and CLICpix2</a:t>
            </a:r>
          </a:p>
          <a:p>
            <a:r>
              <a:rPr lang="en-GB" dirty="0" smtClean="0"/>
              <a:t>Other projects</a:t>
            </a:r>
          </a:p>
          <a:p>
            <a:r>
              <a:rPr lang="en-GB" dirty="0" smtClean="0"/>
              <a:t>Conclusions</a:t>
            </a:r>
            <a:endParaRPr lang="en-GB" dirty="0"/>
          </a:p>
        </p:txBody>
      </p:sp>
      <p:sp>
        <p:nvSpPr>
          <p:cNvPr id="8" name="Slide Number Placeholder 7"/>
          <p:cNvSpPr>
            <a:spLocks noGrp="1"/>
          </p:cNvSpPr>
          <p:nvPr>
            <p:ph type="sldNum" sz="quarter" idx="12"/>
          </p:nvPr>
        </p:nvSpPr>
        <p:spPr/>
        <p:txBody>
          <a:bodyPr/>
          <a:lstStyle/>
          <a:p>
            <a:pPr eaLnBrk="1" latinLnBrk="0" hangingPunct="1"/>
            <a:fld id="{96652B35-718D-4E28-AFEB-B694A3B357E8}" type="slidenum">
              <a:rPr kumimoji="0" lang="en-US" smtClean="0"/>
              <a:pPr eaLnBrk="1" latinLnBrk="0" hangingPunct="1"/>
              <a:t>2</a:t>
            </a:fld>
            <a:endParaRPr kumimoji="0" lang="en-US" dirty="0"/>
          </a:p>
        </p:txBody>
      </p:sp>
    </p:spTree>
    <p:extLst>
      <p:ext uri="{BB962C8B-B14F-4D97-AF65-F5344CB8AC3E}">
        <p14:creationId xmlns:p14="http://schemas.microsoft.com/office/powerpoint/2010/main" val="3000618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TID radiation effects: NMOS devices</a:t>
            </a:r>
            <a:endParaRPr lang="en-GB" dirty="0"/>
          </a:p>
        </p:txBody>
      </p:sp>
      <p:pic>
        <p:nvPicPr>
          <p:cNvPr id="5" name="Image 3"/>
          <p:cNvPicPr>
            <a:picLocks noChangeAspect="1"/>
          </p:cNvPicPr>
          <p:nvPr/>
        </p:nvPicPr>
        <p:blipFill rotWithShape="1">
          <a:blip r:embed="rId2" cstate="print">
            <a:extLst>
              <a:ext uri="{28A0092B-C50C-407E-A947-70E740481C1C}">
                <a14:useLocalDpi xmlns:a14="http://schemas.microsoft.com/office/drawing/2010/main" val="0"/>
              </a:ext>
            </a:extLst>
          </a:blip>
          <a:srcRect l="5843" t="2401" r="8165"/>
          <a:stretch/>
        </p:blipFill>
        <p:spPr bwMode="auto">
          <a:xfrm>
            <a:off x="5458050" y="1581150"/>
            <a:ext cx="4319588" cy="3916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18"/>
          <p:cNvPicPr>
            <a:picLocks noChangeAspect="1"/>
          </p:cNvPicPr>
          <p:nvPr/>
        </p:nvPicPr>
        <p:blipFill rotWithShape="1">
          <a:blip r:embed="rId3" cstate="print">
            <a:extLst>
              <a:ext uri="{28A0092B-C50C-407E-A947-70E740481C1C}">
                <a14:useLocalDpi xmlns:a14="http://schemas.microsoft.com/office/drawing/2010/main" val="0"/>
              </a:ext>
            </a:extLst>
          </a:blip>
          <a:srcRect l="5299" t="2401" r="7199"/>
          <a:stretch/>
        </p:blipFill>
        <p:spPr bwMode="auto">
          <a:xfrm>
            <a:off x="916213" y="1581150"/>
            <a:ext cx="4394200" cy="3916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10"/>
          <p:cNvSpPr>
            <a:spLocks noGrp="1"/>
          </p:cNvSpPr>
          <p:nvPr>
            <p:ph type="sldNum" sz="quarter" idx="12"/>
          </p:nvPr>
        </p:nvSpPr>
        <p:spPr/>
        <p:txBody>
          <a:bodyPr/>
          <a:lstStyle/>
          <a:p>
            <a:pPr eaLnBrk="1" latinLnBrk="0" hangingPunct="1"/>
            <a:fld id="{96652B35-718D-4E28-AFEB-B694A3B357E8}" type="slidenum">
              <a:rPr kumimoji="0" lang="en-US" smtClean="0"/>
              <a:pPr eaLnBrk="1" latinLnBrk="0" hangingPunct="1"/>
              <a:t>20</a:t>
            </a:fld>
            <a:endParaRPr kumimoji="0" lang="en-US" dirty="0"/>
          </a:p>
        </p:txBody>
      </p:sp>
      <p:pic>
        <p:nvPicPr>
          <p:cNvPr id="9" name="Image 6"/>
          <p:cNvPicPr>
            <a:picLocks noChangeAspect="1"/>
          </p:cNvPicPr>
          <p:nvPr/>
        </p:nvPicPr>
        <p:blipFill rotWithShape="1">
          <a:blip r:embed="rId4" cstate="print">
            <a:extLst>
              <a:ext uri="{28A0092B-C50C-407E-A947-70E740481C1C}">
                <a14:useLocalDpi xmlns:a14="http://schemas.microsoft.com/office/drawing/2010/main" val="0"/>
              </a:ext>
            </a:extLst>
          </a:blip>
          <a:srcRect l="13651" t="67545" r="42236" b="11985"/>
          <a:stretch/>
        </p:blipFill>
        <p:spPr bwMode="auto">
          <a:xfrm>
            <a:off x="1428180" y="4077073"/>
            <a:ext cx="2212183" cy="82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6"/>
          <p:cNvPicPr>
            <a:picLocks noChangeAspect="1"/>
          </p:cNvPicPr>
          <p:nvPr/>
        </p:nvPicPr>
        <p:blipFill rotWithShape="1">
          <a:blip r:embed="rId4" cstate="print">
            <a:extLst>
              <a:ext uri="{28A0092B-C50C-407E-A947-70E740481C1C}">
                <a14:useLocalDpi xmlns:a14="http://schemas.microsoft.com/office/drawing/2010/main" val="0"/>
              </a:ext>
            </a:extLst>
          </a:blip>
          <a:srcRect l="13651" t="67545" r="42236" b="11985"/>
          <a:stretch/>
        </p:blipFill>
        <p:spPr bwMode="auto">
          <a:xfrm>
            <a:off x="5935690" y="1916833"/>
            <a:ext cx="2212183" cy="82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a:xfrm>
            <a:off x="6223721" y="2738364"/>
            <a:ext cx="0" cy="2418829"/>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888017" y="2738363"/>
            <a:ext cx="0" cy="2418829"/>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791673" y="4869160"/>
            <a:ext cx="432048"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223721" y="4869160"/>
            <a:ext cx="2664296"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8888017" y="4869160"/>
            <a:ext cx="432048"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765703" y="4592162"/>
            <a:ext cx="674043" cy="276999"/>
          </a:xfrm>
          <a:prstGeom prst="rect">
            <a:avLst/>
          </a:prstGeom>
          <a:noFill/>
        </p:spPr>
        <p:txBody>
          <a:bodyPr wrap="square" rtlCol="0">
            <a:spAutoFit/>
          </a:bodyPr>
          <a:lstStyle/>
          <a:p>
            <a:r>
              <a:rPr lang="en-GB" sz="1200" dirty="0"/>
              <a:t>-25C</a:t>
            </a:r>
          </a:p>
        </p:txBody>
      </p:sp>
      <p:sp>
        <p:nvSpPr>
          <p:cNvPr id="20" name="TextBox 19"/>
          <p:cNvSpPr txBox="1"/>
          <p:nvPr/>
        </p:nvSpPr>
        <p:spPr>
          <a:xfrm>
            <a:off x="7133855" y="4592162"/>
            <a:ext cx="674043" cy="276999"/>
          </a:xfrm>
          <a:prstGeom prst="rect">
            <a:avLst/>
          </a:prstGeom>
          <a:noFill/>
        </p:spPr>
        <p:txBody>
          <a:bodyPr wrap="square" rtlCol="0">
            <a:spAutoFit/>
          </a:bodyPr>
          <a:lstStyle/>
          <a:p>
            <a:r>
              <a:rPr lang="en-GB" sz="1200" dirty="0"/>
              <a:t>25C</a:t>
            </a:r>
          </a:p>
        </p:txBody>
      </p:sp>
      <p:sp>
        <p:nvSpPr>
          <p:cNvPr id="21" name="TextBox 20"/>
          <p:cNvSpPr txBox="1"/>
          <p:nvPr/>
        </p:nvSpPr>
        <p:spPr>
          <a:xfrm>
            <a:off x="8862047" y="4592162"/>
            <a:ext cx="674043" cy="276999"/>
          </a:xfrm>
          <a:prstGeom prst="rect">
            <a:avLst/>
          </a:prstGeom>
          <a:noFill/>
        </p:spPr>
        <p:txBody>
          <a:bodyPr wrap="square" rtlCol="0">
            <a:spAutoFit/>
          </a:bodyPr>
          <a:lstStyle/>
          <a:p>
            <a:r>
              <a:rPr lang="en-GB" sz="1200" dirty="0"/>
              <a:t>100C</a:t>
            </a:r>
          </a:p>
        </p:txBody>
      </p:sp>
      <p:sp>
        <p:nvSpPr>
          <p:cNvPr id="22" name="Content Placeholder 2"/>
          <p:cNvSpPr>
            <a:spLocks noGrp="1"/>
          </p:cNvSpPr>
          <p:nvPr>
            <p:ph idx="1"/>
          </p:nvPr>
        </p:nvSpPr>
        <p:spPr>
          <a:xfrm>
            <a:off x="677334" y="5609647"/>
            <a:ext cx="8596668" cy="767322"/>
          </a:xfrm>
        </p:spPr>
        <p:txBody>
          <a:bodyPr/>
          <a:lstStyle/>
          <a:p>
            <a:pPr>
              <a:defRPr/>
            </a:pPr>
            <a:r>
              <a:rPr lang="en-US"/>
              <a:t>After 1000 Mrad : transconductance loss is between 20% and 40%</a:t>
            </a:r>
          </a:p>
          <a:p>
            <a:pPr>
              <a:defRPr/>
            </a:pPr>
            <a:r>
              <a:rPr lang="en-US"/>
              <a:t>The loss is still higher for narrower devices</a:t>
            </a:r>
            <a:endParaRPr lang="en-US" dirty="0"/>
          </a:p>
        </p:txBody>
      </p:sp>
    </p:spTree>
    <p:extLst>
      <p:ext uri="{BB962C8B-B14F-4D97-AF65-F5344CB8AC3E}">
        <p14:creationId xmlns:p14="http://schemas.microsoft.com/office/powerpoint/2010/main" val="2661866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TID </a:t>
            </a:r>
            <a:r>
              <a:rPr lang="en-GB" dirty="0"/>
              <a:t>radiation effects</a:t>
            </a:r>
            <a:r>
              <a:rPr lang="en-GB" dirty="0" smtClean="0"/>
              <a:t>: PMOS devices</a:t>
            </a:r>
            <a:endParaRPr lang="en-GB" dirty="0"/>
          </a:p>
        </p:txBody>
      </p:sp>
      <p:pic>
        <p:nvPicPr>
          <p:cNvPr id="6" name="Image 6"/>
          <p:cNvPicPr>
            <a:picLocks noChangeAspect="1"/>
          </p:cNvPicPr>
          <p:nvPr/>
        </p:nvPicPr>
        <p:blipFill rotWithShape="1">
          <a:blip r:embed="rId2" cstate="print">
            <a:extLst>
              <a:ext uri="{28A0092B-C50C-407E-A947-70E740481C1C}">
                <a14:useLocalDpi xmlns:a14="http://schemas.microsoft.com/office/drawing/2010/main" val="0"/>
              </a:ext>
            </a:extLst>
          </a:blip>
          <a:srcRect l="5501" t="1861" r="6750" b="2744"/>
          <a:stretch/>
        </p:blipFill>
        <p:spPr bwMode="auto">
          <a:xfrm>
            <a:off x="802264" y="1524000"/>
            <a:ext cx="4400550" cy="3828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7"/>
          <p:cNvPicPr>
            <a:picLocks noChangeAspect="1"/>
          </p:cNvPicPr>
          <p:nvPr/>
        </p:nvPicPr>
        <p:blipFill rotWithShape="1">
          <a:blip r:embed="rId3" cstate="print">
            <a:extLst>
              <a:ext uri="{28A0092B-C50C-407E-A947-70E740481C1C}">
                <a14:useLocalDpi xmlns:a14="http://schemas.microsoft.com/office/drawing/2010/main" val="0"/>
              </a:ext>
            </a:extLst>
          </a:blip>
          <a:srcRect l="4376" t="1861" r="6750" b="2744"/>
          <a:stretch/>
        </p:blipFill>
        <p:spPr bwMode="auto">
          <a:xfrm>
            <a:off x="5406014" y="1524000"/>
            <a:ext cx="4457700" cy="3828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llipse 17"/>
          <p:cNvSpPr/>
          <p:nvPr/>
        </p:nvSpPr>
        <p:spPr>
          <a:xfrm>
            <a:off x="4220152" y="4089351"/>
            <a:ext cx="1206500" cy="9223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12" name="Slide Number Placeholder 11"/>
          <p:cNvSpPr>
            <a:spLocks noGrp="1"/>
          </p:cNvSpPr>
          <p:nvPr>
            <p:ph type="sldNum" sz="quarter" idx="12"/>
          </p:nvPr>
        </p:nvSpPr>
        <p:spPr/>
        <p:txBody>
          <a:bodyPr/>
          <a:lstStyle/>
          <a:p>
            <a:pPr eaLnBrk="1" latinLnBrk="0" hangingPunct="1"/>
            <a:fld id="{96652B35-718D-4E28-AFEB-B694A3B357E8}" type="slidenum">
              <a:rPr kumimoji="0" lang="en-US" smtClean="0"/>
              <a:pPr eaLnBrk="1" latinLnBrk="0" hangingPunct="1"/>
              <a:t>21</a:t>
            </a:fld>
            <a:endParaRPr kumimoji="0" lang="en-US" dirty="0"/>
          </a:p>
        </p:txBody>
      </p:sp>
      <p:cxnSp>
        <p:nvCxnSpPr>
          <p:cNvPr id="10" name="Straight Connector 9"/>
          <p:cNvCxnSpPr/>
          <p:nvPr/>
        </p:nvCxnSpPr>
        <p:spPr>
          <a:xfrm>
            <a:off x="6261473" y="2697724"/>
            <a:ext cx="0" cy="2418829"/>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925769" y="2697723"/>
            <a:ext cx="0" cy="2418829"/>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829425" y="4828520"/>
            <a:ext cx="432048"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261473" y="4828520"/>
            <a:ext cx="2664296"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925769" y="4828520"/>
            <a:ext cx="432048"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803455" y="4551522"/>
            <a:ext cx="674043" cy="276999"/>
          </a:xfrm>
          <a:prstGeom prst="rect">
            <a:avLst/>
          </a:prstGeom>
          <a:noFill/>
        </p:spPr>
        <p:txBody>
          <a:bodyPr wrap="square" rtlCol="0">
            <a:spAutoFit/>
          </a:bodyPr>
          <a:lstStyle/>
          <a:p>
            <a:r>
              <a:rPr lang="en-GB" sz="1200" dirty="0"/>
              <a:t>-25C</a:t>
            </a:r>
          </a:p>
        </p:txBody>
      </p:sp>
      <p:sp>
        <p:nvSpPr>
          <p:cNvPr id="18" name="TextBox 17"/>
          <p:cNvSpPr txBox="1"/>
          <p:nvPr/>
        </p:nvSpPr>
        <p:spPr>
          <a:xfrm>
            <a:off x="7171607" y="4551522"/>
            <a:ext cx="674043" cy="276999"/>
          </a:xfrm>
          <a:prstGeom prst="rect">
            <a:avLst/>
          </a:prstGeom>
          <a:noFill/>
        </p:spPr>
        <p:txBody>
          <a:bodyPr wrap="square" rtlCol="0">
            <a:spAutoFit/>
          </a:bodyPr>
          <a:lstStyle/>
          <a:p>
            <a:r>
              <a:rPr lang="en-GB" sz="1200" dirty="0"/>
              <a:t>25C</a:t>
            </a:r>
          </a:p>
        </p:txBody>
      </p:sp>
      <p:sp>
        <p:nvSpPr>
          <p:cNvPr id="19" name="TextBox 18"/>
          <p:cNvSpPr txBox="1"/>
          <p:nvPr/>
        </p:nvSpPr>
        <p:spPr>
          <a:xfrm>
            <a:off x="8899799" y="4551522"/>
            <a:ext cx="674043" cy="276999"/>
          </a:xfrm>
          <a:prstGeom prst="rect">
            <a:avLst/>
          </a:prstGeom>
          <a:noFill/>
        </p:spPr>
        <p:txBody>
          <a:bodyPr wrap="square" rtlCol="0">
            <a:spAutoFit/>
          </a:bodyPr>
          <a:lstStyle/>
          <a:p>
            <a:r>
              <a:rPr lang="en-GB" sz="1200" dirty="0"/>
              <a:t>100C</a:t>
            </a:r>
          </a:p>
        </p:txBody>
      </p:sp>
      <p:sp>
        <p:nvSpPr>
          <p:cNvPr id="20" name="Content Placeholder 2"/>
          <p:cNvSpPr>
            <a:spLocks noGrp="1"/>
          </p:cNvSpPr>
          <p:nvPr>
            <p:ph idx="1"/>
          </p:nvPr>
        </p:nvSpPr>
        <p:spPr>
          <a:xfrm>
            <a:off x="677334" y="5609647"/>
            <a:ext cx="8596668" cy="767322"/>
          </a:xfrm>
        </p:spPr>
        <p:txBody>
          <a:bodyPr/>
          <a:lstStyle/>
          <a:p>
            <a:pPr marL="379413" indent="-379413"/>
            <a:r>
              <a:rPr lang="en-US" altLang="fr-FR"/>
              <a:t>For high level of dose (1000 Mrad), </a:t>
            </a:r>
            <a:r>
              <a:rPr lang="en-US" altLang="fr-FR">
                <a:solidFill>
                  <a:srgbClr val="FF0000"/>
                </a:solidFill>
              </a:rPr>
              <a:t>transconductance decrease reaches 100% for 120 nm and 240nm devices</a:t>
            </a:r>
            <a:endParaRPr lang="en-US" altLang="fr-FR" dirty="0">
              <a:solidFill>
                <a:srgbClr val="FF0000"/>
              </a:solidFill>
            </a:endParaRPr>
          </a:p>
        </p:txBody>
      </p:sp>
    </p:spTree>
    <p:extLst>
      <p:ext uri="{BB962C8B-B14F-4D97-AF65-F5344CB8AC3E}">
        <p14:creationId xmlns:p14="http://schemas.microsoft.com/office/powerpoint/2010/main" val="3868654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Outline</a:t>
            </a:r>
            <a:endParaRPr lang="en-GB" dirty="0"/>
          </a:p>
        </p:txBody>
      </p:sp>
      <p:sp>
        <p:nvSpPr>
          <p:cNvPr id="3" name="Content Placeholder 2"/>
          <p:cNvSpPr>
            <a:spLocks noGrp="1"/>
          </p:cNvSpPr>
          <p:nvPr>
            <p:ph idx="1"/>
          </p:nvPr>
        </p:nvSpPr>
        <p:spPr/>
        <p:txBody>
          <a:bodyPr/>
          <a:lstStyle/>
          <a:p>
            <a:r>
              <a:rPr lang="en-GB" dirty="0" smtClean="0">
                <a:solidFill>
                  <a:schemeClr val="bg2"/>
                </a:solidFill>
              </a:rPr>
              <a:t>The role of CMOS technology in High Energy Physics</a:t>
            </a:r>
          </a:p>
          <a:p>
            <a:r>
              <a:rPr lang="en-GB" dirty="0" smtClean="0">
                <a:solidFill>
                  <a:schemeClr val="bg2"/>
                </a:solidFill>
              </a:rPr>
              <a:t>The push for a more downscaled technology</a:t>
            </a:r>
          </a:p>
          <a:p>
            <a:r>
              <a:rPr lang="en-GB" dirty="0" smtClean="0">
                <a:solidFill>
                  <a:schemeClr val="bg2"/>
                </a:solidFill>
              </a:rPr>
              <a:t>Applications to modern experiments</a:t>
            </a:r>
          </a:p>
          <a:p>
            <a:r>
              <a:rPr lang="en-GB" dirty="0" smtClean="0">
                <a:solidFill>
                  <a:schemeClr val="bg2"/>
                </a:solidFill>
              </a:rPr>
              <a:t>New developments and challenges</a:t>
            </a:r>
          </a:p>
          <a:p>
            <a:r>
              <a:rPr lang="en-GB" dirty="0" smtClean="0"/>
              <a:t>A design case: </a:t>
            </a:r>
            <a:r>
              <a:rPr lang="en-GB" dirty="0" err="1" smtClean="0"/>
              <a:t>CLICpix</a:t>
            </a:r>
            <a:r>
              <a:rPr lang="en-GB" dirty="0" smtClean="0"/>
              <a:t> and CLICpix2</a:t>
            </a:r>
          </a:p>
          <a:p>
            <a:r>
              <a:rPr lang="en-GB" dirty="0" smtClean="0">
                <a:solidFill>
                  <a:schemeClr val="bg2"/>
                </a:solidFill>
              </a:rPr>
              <a:t>Other projects</a:t>
            </a:r>
          </a:p>
          <a:p>
            <a:r>
              <a:rPr lang="en-GB" dirty="0" smtClean="0">
                <a:solidFill>
                  <a:schemeClr val="bg2"/>
                </a:solidFill>
              </a:rPr>
              <a:t>Conclusions</a:t>
            </a:r>
            <a:endParaRPr lang="en-GB" dirty="0">
              <a:solidFill>
                <a:schemeClr val="bg2"/>
              </a:solidFill>
            </a:endParaRPr>
          </a:p>
        </p:txBody>
      </p:sp>
      <p:sp>
        <p:nvSpPr>
          <p:cNvPr id="8" name="Slide Number Placeholder 7"/>
          <p:cNvSpPr>
            <a:spLocks noGrp="1"/>
          </p:cNvSpPr>
          <p:nvPr>
            <p:ph type="sldNum" sz="quarter" idx="12"/>
          </p:nvPr>
        </p:nvSpPr>
        <p:spPr/>
        <p:txBody>
          <a:bodyPr/>
          <a:lstStyle/>
          <a:p>
            <a:pPr eaLnBrk="1" latinLnBrk="0" hangingPunct="1"/>
            <a:fld id="{96652B35-718D-4E28-AFEB-B694A3B357E8}" type="slidenum">
              <a:rPr kumimoji="0" lang="en-US" smtClean="0"/>
              <a:pPr eaLnBrk="1" latinLnBrk="0" hangingPunct="1"/>
              <a:t>22</a:t>
            </a:fld>
            <a:endParaRPr kumimoji="0" lang="en-US" dirty="0"/>
          </a:p>
        </p:txBody>
      </p:sp>
    </p:spTree>
    <p:extLst>
      <p:ext uri="{BB962C8B-B14F-4D97-AF65-F5344CB8AC3E}">
        <p14:creationId xmlns:p14="http://schemas.microsoft.com/office/powerpoint/2010/main" val="3994055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CLICpix</a:t>
            </a:r>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6280" t="4461" r="58864" b="20045"/>
          <a:stretch/>
        </p:blipFill>
        <p:spPr>
          <a:xfrm rot="10800000">
            <a:off x="7348838" y="803952"/>
            <a:ext cx="3045571" cy="4896544"/>
          </a:xfrm>
          <a:prstGeom prst="rect">
            <a:avLst/>
          </a:prstGeom>
        </p:spPr>
      </p:pic>
      <p:cxnSp>
        <p:nvCxnSpPr>
          <p:cNvPr id="6" name="Straight Arrow Connector 23"/>
          <p:cNvCxnSpPr/>
          <p:nvPr/>
        </p:nvCxnSpPr>
        <p:spPr>
          <a:xfrm flipV="1">
            <a:off x="7208489" y="803951"/>
            <a:ext cx="0" cy="4896546"/>
          </a:xfrm>
          <a:prstGeom prst="straightConnector1">
            <a:avLst/>
          </a:prstGeom>
          <a:ln w="158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32"/>
          <p:cNvCxnSpPr/>
          <p:nvPr/>
        </p:nvCxnSpPr>
        <p:spPr>
          <a:xfrm>
            <a:off x="7348837" y="5757990"/>
            <a:ext cx="3081317" cy="0"/>
          </a:xfrm>
          <a:prstGeom prst="straightConnector1">
            <a:avLst/>
          </a:prstGeom>
          <a:ln w="158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 name="TextBox 33"/>
          <p:cNvSpPr txBox="1"/>
          <p:nvPr/>
        </p:nvSpPr>
        <p:spPr>
          <a:xfrm>
            <a:off x="8468629" y="5672030"/>
            <a:ext cx="1692188" cy="369332"/>
          </a:xfrm>
          <a:prstGeom prst="rect">
            <a:avLst/>
          </a:prstGeom>
          <a:noFill/>
        </p:spPr>
        <p:txBody>
          <a:bodyPr wrap="square" rtlCol="0">
            <a:spAutoFit/>
          </a:bodyPr>
          <a:lstStyle/>
          <a:p>
            <a:r>
              <a:rPr lang="en-GB" dirty="0"/>
              <a:t>1.85  mm</a:t>
            </a:r>
          </a:p>
        </p:txBody>
      </p:sp>
      <p:sp>
        <p:nvSpPr>
          <p:cNvPr id="9" name="TextBox 34"/>
          <p:cNvSpPr txBox="1"/>
          <p:nvPr/>
        </p:nvSpPr>
        <p:spPr>
          <a:xfrm rot="16200000">
            <a:off x="6229619" y="2725520"/>
            <a:ext cx="1692188" cy="369332"/>
          </a:xfrm>
          <a:prstGeom prst="rect">
            <a:avLst/>
          </a:prstGeom>
          <a:noFill/>
        </p:spPr>
        <p:txBody>
          <a:bodyPr wrap="square" rtlCol="0">
            <a:spAutoFit/>
          </a:bodyPr>
          <a:lstStyle/>
          <a:p>
            <a:r>
              <a:rPr lang="it-IT" dirty="0"/>
              <a:t>3 mm</a:t>
            </a:r>
            <a:endParaRPr lang="en-GB" dirty="0"/>
          </a:p>
        </p:txBody>
      </p:sp>
      <p:sp>
        <p:nvSpPr>
          <p:cNvPr id="5" name="Content Placeholder 4"/>
          <p:cNvSpPr>
            <a:spLocks noGrp="1"/>
          </p:cNvSpPr>
          <p:nvPr>
            <p:ph idx="1"/>
          </p:nvPr>
        </p:nvSpPr>
        <p:spPr>
          <a:xfrm>
            <a:off x="677334" y="1930400"/>
            <a:ext cx="6181344" cy="4413755"/>
          </a:xfrm>
        </p:spPr>
        <p:txBody>
          <a:bodyPr>
            <a:normAutofit/>
          </a:bodyPr>
          <a:lstStyle/>
          <a:p>
            <a:r>
              <a:rPr lang="en-US" sz="2000"/>
              <a:t>CLICpix is a </a:t>
            </a:r>
            <a:r>
              <a:rPr lang="en-US" sz="2000">
                <a:solidFill>
                  <a:srgbClr val="FF0000"/>
                </a:solidFill>
              </a:rPr>
              <a:t>hybrid</a:t>
            </a:r>
            <a:r>
              <a:rPr lang="en-US" sz="2000"/>
              <a:t> pixel detector to be used as the CLIC vertex detector</a:t>
            </a:r>
          </a:p>
          <a:p>
            <a:r>
              <a:rPr lang="en-US" sz="2000"/>
              <a:t>Main features:</a:t>
            </a:r>
          </a:p>
          <a:p>
            <a:pPr lvl="1"/>
            <a:r>
              <a:rPr lang="en-US" sz="1700"/>
              <a:t>small pixel pitch (25 </a:t>
            </a:r>
            <a:r>
              <a:rPr lang="el-GR" sz="1700"/>
              <a:t>μ</a:t>
            </a:r>
            <a:r>
              <a:rPr lang="it-IT" sz="1700"/>
              <a:t>m), </a:t>
            </a:r>
          </a:p>
          <a:p>
            <a:pPr lvl="1"/>
            <a:r>
              <a:rPr lang="en-US" sz="1700"/>
              <a:t>Simultaneous TOA and TOT measurements</a:t>
            </a:r>
          </a:p>
          <a:p>
            <a:pPr lvl="1"/>
            <a:r>
              <a:rPr lang="en-US" sz="1700"/>
              <a:t>Power pulsing</a:t>
            </a:r>
          </a:p>
          <a:p>
            <a:pPr lvl="1"/>
            <a:r>
              <a:rPr lang="en-US" sz="1700"/>
              <a:t>Data compression</a:t>
            </a:r>
          </a:p>
          <a:p>
            <a:endParaRPr lang="en-US" sz="2000"/>
          </a:p>
          <a:p>
            <a:r>
              <a:rPr lang="en-US" sz="2000"/>
              <a:t>A demonstrator of the CLICpix architecture with an array of 64x64 pixels has been submitted and tested </a:t>
            </a:r>
          </a:p>
          <a:p>
            <a:endParaRPr lang="en-GB"/>
          </a:p>
        </p:txBody>
      </p:sp>
      <p:sp>
        <p:nvSpPr>
          <p:cNvPr id="10" name="Slide Number Placeholder 9"/>
          <p:cNvSpPr>
            <a:spLocks noGrp="1"/>
          </p:cNvSpPr>
          <p:nvPr>
            <p:ph type="sldNum" sz="quarter" idx="12"/>
          </p:nvPr>
        </p:nvSpPr>
        <p:spPr/>
        <p:txBody>
          <a:bodyPr/>
          <a:lstStyle/>
          <a:p>
            <a:fld id="{519954A3-9DFD-4C44-94BA-B95130A3BA1C}" type="slidenum">
              <a:rPr lang="en-US" smtClean="0"/>
              <a:t>23</a:t>
            </a:fld>
            <a:endParaRPr lang="en-US" dirty="0"/>
          </a:p>
        </p:txBody>
      </p:sp>
    </p:spTree>
    <p:extLst>
      <p:ext uri="{BB962C8B-B14F-4D97-AF65-F5344CB8AC3E}">
        <p14:creationId xmlns:p14="http://schemas.microsoft.com/office/powerpoint/2010/main" val="1814943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 simple block diagram</a:t>
            </a:r>
          </a:p>
        </p:txBody>
      </p:sp>
      <p:grpSp>
        <p:nvGrpSpPr>
          <p:cNvPr id="3" name="Group 2"/>
          <p:cNvGrpSpPr/>
          <p:nvPr/>
        </p:nvGrpSpPr>
        <p:grpSpPr>
          <a:xfrm>
            <a:off x="3740167" y="1569560"/>
            <a:ext cx="5751262" cy="4505823"/>
            <a:chOff x="1016490" y="116632"/>
            <a:chExt cx="8272034" cy="6480720"/>
          </a:xfrm>
        </p:grpSpPr>
        <p:sp>
          <p:nvSpPr>
            <p:cNvPr id="58" name="Rectangle 57"/>
            <p:cNvSpPr/>
            <p:nvPr/>
          </p:nvSpPr>
          <p:spPr>
            <a:xfrm>
              <a:off x="2411184" y="5457245"/>
              <a:ext cx="5185152" cy="1140107"/>
            </a:xfrm>
            <a:prstGeom prst="rect">
              <a:avLst/>
            </a:prstGeom>
            <a:solidFill>
              <a:schemeClr val="bg2">
                <a:lumMod val="9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Rectangle 58"/>
            <p:cNvSpPr/>
            <p:nvPr/>
          </p:nvSpPr>
          <p:spPr>
            <a:xfrm>
              <a:off x="2411184" y="116632"/>
              <a:ext cx="5185153" cy="5184576"/>
            </a:xfrm>
            <a:prstGeom prst="rect">
              <a:avLst/>
            </a:prstGeom>
            <a:solidFill>
              <a:schemeClr val="tx2">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Rectangle 59"/>
            <p:cNvSpPr/>
            <p:nvPr/>
          </p:nvSpPr>
          <p:spPr>
            <a:xfrm>
              <a:off x="2627784" y="404664"/>
              <a:ext cx="288032" cy="47525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400" dirty="0">
                  <a:ln>
                    <a:solidFill>
                      <a:sysClr val="windowText" lastClr="000000"/>
                    </a:solidFill>
                  </a:ln>
                  <a:solidFill>
                    <a:sysClr val="windowText" lastClr="000000"/>
                  </a:solidFill>
                </a:rPr>
                <a:t>64x2 pixels double column</a:t>
              </a:r>
            </a:p>
          </p:txBody>
        </p:sp>
        <p:sp>
          <p:nvSpPr>
            <p:cNvPr id="61" name="Rectangle 60"/>
            <p:cNvSpPr/>
            <p:nvPr/>
          </p:nvSpPr>
          <p:spPr>
            <a:xfrm>
              <a:off x="2699792" y="5517232"/>
              <a:ext cx="4608512"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n>
                    <a:solidFill>
                      <a:sysClr val="windowText" lastClr="000000"/>
                    </a:solidFill>
                  </a:ln>
                  <a:solidFill>
                    <a:sysClr val="windowText" lastClr="000000"/>
                  </a:solidFill>
                </a:rPr>
                <a:t>          32 End-of-Column blocks</a:t>
              </a:r>
            </a:p>
          </p:txBody>
        </p:sp>
        <p:cxnSp>
          <p:nvCxnSpPr>
            <p:cNvPr id="62" name="Elbow Connector 61"/>
            <p:cNvCxnSpPr>
              <a:stCxn id="60" idx="0"/>
            </p:cNvCxnSpPr>
            <p:nvPr/>
          </p:nvCxnSpPr>
          <p:spPr>
            <a:xfrm rot="5400000" flipH="1" flipV="1">
              <a:off x="2843808" y="188640"/>
              <a:ext cx="144016" cy="288032"/>
            </a:xfrm>
            <a:prstGeom prst="bentConnector2">
              <a:avLst/>
            </a:prstGeom>
            <a:ln w="1587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059832" y="260648"/>
              <a:ext cx="0" cy="526895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3203848" y="404664"/>
              <a:ext cx="288032" cy="47525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400" dirty="0">
                  <a:ln>
                    <a:solidFill>
                      <a:sysClr val="windowText" lastClr="000000"/>
                    </a:solidFill>
                  </a:ln>
                  <a:solidFill>
                    <a:sysClr val="windowText" lastClr="000000"/>
                  </a:solidFill>
                </a:rPr>
                <a:t>64x2 pixels double column</a:t>
              </a:r>
            </a:p>
          </p:txBody>
        </p:sp>
        <p:cxnSp>
          <p:nvCxnSpPr>
            <p:cNvPr id="65" name="Elbow Connector 64"/>
            <p:cNvCxnSpPr>
              <a:stCxn id="64" idx="0"/>
            </p:cNvCxnSpPr>
            <p:nvPr/>
          </p:nvCxnSpPr>
          <p:spPr>
            <a:xfrm rot="5400000" flipH="1" flipV="1">
              <a:off x="3419872" y="188640"/>
              <a:ext cx="144016" cy="288032"/>
            </a:xfrm>
            <a:prstGeom prst="bentConnector2">
              <a:avLst/>
            </a:prstGeom>
            <a:ln w="1587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3635896" y="260648"/>
              <a:ext cx="0" cy="525658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6804248" y="404664"/>
              <a:ext cx="288032" cy="47525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400" dirty="0">
                  <a:ln>
                    <a:solidFill>
                      <a:sysClr val="windowText" lastClr="000000"/>
                    </a:solidFill>
                  </a:ln>
                  <a:solidFill>
                    <a:sysClr val="windowText" lastClr="000000"/>
                  </a:solidFill>
                </a:rPr>
                <a:t>64x2 pixels double column</a:t>
              </a:r>
            </a:p>
          </p:txBody>
        </p:sp>
        <p:cxnSp>
          <p:nvCxnSpPr>
            <p:cNvPr id="70" name="Elbow Connector 69"/>
            <p:cNvCxnSpPr>
              <a:stCxn id="67" idx="0"/>
            </p:cNvCxnSpPr>
            <p:nvPr/>
          </p:nvCxnSpPr>
          <p:spPr>
            <a:xfrm rot="5400000" flipH="1" flipV="1">
              <a:off x="7020272" y="188640"/>
              <a:ext cx="144016" cy="288032"/>
            </a:xfrm>
            <a:prstGeom prst="bentConnector2">
              <a:avLst/>
            </a:prstGeom>
            <a:ln w="1587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7236296" y="260648"/>
              <a:ext cx="0" cy="525658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3923928" y="2924944"/>
              <a:ext cx="2448272" cy="0"/>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6" name="Rectangle 75"/>
            <p:cNvSpPr/>
            <p:nvPr/>
          </p:nvSpPr>
          <p:spPr>
            <a:xfrm>
              <a:off x="2699792" y="5877272"/>
              <a:ext cx="1152128"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ln>
                    <a:solidFill>
                      <a:sysClr val="windowText" lastClr="000000"/>
                    </a:solidFill>
                  </a:ln>
                  <a:solidFill>
                    <a:sysClr val="windowText" lastClr="000000"/>
                  </a:solidFill>
                </a:rPr>
                <a:t>Biasing DACs</a:t>
              </a:r>
            </a:p>
          </p:txBody>
        </p:sp>
        <p:sp>
          <p:nvSpPr>
            <p:cNvPr id="77" name="Rectangle 76"/>
            <p:cNvSpPr/>
            <p:nvPr/>
          </p:nvSpPr>
          <p:spPr>
            <a:xfrm>
              <a:off x="2699792" y="6237312"/>
              <a:ext cx="4608512"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n>
                    <a:solidFill>
                      <a:sysClr val="windowText" lastClr="000000"/>
                    </a:solidFill>
                  </a:ln>
                  <a:solidFill>
                    <a:sysClr val="windowText" lastClr="000000"/>
                  </a:solidFill>
                </a:rPr>
                <a:t>Command interpreter</a:t>
              </a:r>
            </a:p>
          </p:txBody>
        </p:sp>
        <p:cxnSp>
          <p:nvCxnSpPr>
            <p:cNvPr id="78" name="Straight Arrow Connector 77"/>
            <p:cNvCxnSpPr>
              <a:endCxn id="77" idx="1"/>
            </p:cNvCxnSpPr>
            <p:nvPr/>
          </p:nvCxnSpPr>
          <p:spPr>
            <a:xfrm>
              <a:off x="2051720" y="6381328"/>
              <a:ext cx="648072"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V="1">
              <a:off x="3779912" y="5301208"/>
              <a:ext cx="0" cy="576064"/>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5724128" y="5877272"/>
              <a:ext cx="1584176"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ln>
                    <a:solidFill>
                      <a:sysClr val="windowText" lastClr="000000"/>
                    </a:solidFill>
                  </a:ln>
                  <a:solidFill>
                    <a:sysClr val="windowText" lastClr="000000"/>
                  </a:solidFill>
                </a:rPr>
                <a:t>Power pulsing logic</a:t>
              </a:r>
            </a:p>
          </p:txBody>
        </p:sp>
        <p:cxnSp>
          <p:nvCxnSpPr>
            <p:cNvPr id="81" name="Straight Arrow Connector 80"/>
            <p:cNvCxnSpPr/>
            <p:nvPr/>
          </p:nvCxnSpPr>
          <p:spPr>
            <a:xfrm flipV="1">
              <a:off x="6300192" y="5308408"/>
              <a:ext cx="0" cy="576064"/>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a:off x="7308304" y="5661248"/>
              <a:ext cx="648072"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3995936" y="5877272"/>
              <a:ext cx="1584176"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ln>
                    <a:solidFill>
                      <a:sysClr val="windowText" lastClr="000000"/>
                    </a:solidFill>
                  </a:ln>
                  <a:solidFill>
                    <a:sysClr val="windowText" lastClr="000000"/>
                  </a:solidFill>
                </a:rPr>
                <a:t>Compression logic</a:t>
              </a:r>
            </a:p>
          </p:txBody>
        </p:sp>
        <p:cxnSp>
          <p:nvCxnSpPr>
            <p:cNvPr id="84" name="Straight Arrow Connector 83"/>
            <p:cNvCxnSpPr/>
            <p:nvPr/>
          </p:nvCxnSpPr>
          <p:spPr>
            <a:xfrm flipV="1">
              <a:off x="4067944" y="5301208"/>
              <a:ext cx="0" cy="576064"/>
            </a:xfrm>
            <a:prstGeom prst="straightConnector1">
              <a:avLst/>
            </a:prstGeom>
            <a:ln w="1587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V="1">
              <a:off x="2771800" y="5169213"/>
              <a:ext cx="0" cy="348019"/>
            </a:xfrm>
            <a:prstGeom prst="straightConnector1">
              <a:avLst/>
            </a:prstGeom>
            <a:ln w="1587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V="1">
              <a:off x="3347864" y="5169213"/>
              <a:ext cx="0" cy="348019"/>
            </a:xfrm>
            <a:prstGeom prst="straightConnector1">
              <a:avLst/>
            </a:prstGeom>
            <a:ln w="1587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V="1">
              <a:off x="6948264" y="5169213"/>
              <a:ext cx="0" cy="348019"/>
            </a:xfrm>
            <a:prstGeom prst="straightConnector1">
              <a:avLst/>
            </a:prstGeom>
            <a:ln w="1587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1016490" y="5884472"/>
              <a:ext cx="1692187" cy="531210"/>
            </a:xfrm>
            <a:prstGeom prst="rect">
              <a:avLst/>
            </a:prstGeom>
            <a:noFill/>
          </p:spPr>
          <p:txBody>
            <a:bodyPr wrap="square" rtlCol="0">
              <a:spAutoFit/>
            </a:bodyPr>
            <a:lstStyle/>
            <a:p>
              <a:r>
                <a:rPr lang="en-GB" dirty="0"/>
                <a:t>Data IN</a:t>
              </a:r>
            </a:p>
          </p:txBody>
        </p:sp>
        <p:sp>
          <p:nvSpPr>
            <p:cNvPr id="89" name="TextBox 88"/>
            <p:cNvSpPr txBox="1"/>
            <p:nvPr/>
          </p:nvSpPr>
          <p:spPr>
            <a:xfrm>
              <a:off x="7596337" y="5661248"/>
              <a:ext cx="1692187" cy="531210"/>
            </a:xfrm>
            <a:prstGeom prst="rect">
              <a:avLst/>
            </a:prstGeom>
            <a:noFill/>
          </p:spPr>
          <p:txBody>
            <a:bodyPr wrap="square" rtlCol="0">
              <a:spAutoFit/>
            </a:bodyPr>
            <a:lstStyle/>
            <a:p>
              <a:r>
                <a:rPr lang="en-GB" dirty="0"/>
                <a:t>Data OUT</a:t>
              </a:r>
            </a:p>
          </p:txBody>
        </p:sp>
      </p:grpSp>
      <p:sp>
        <p:nvSpPr>
          <p:cNvPr id="90" name="Content Placeholder 2"/>
          <p:cNvSpPr>
            <a:spLocks noGrp="1"/>
          </p:cNvSpPr>
          <p:nvPr>
            <p:ph idx="1"/>
          </p:nvPr>
        </p:nvSpPr>
        <p:spPr>
          <a:xfrm>
            <a:off x="831212" y="2114943"/>
            <a:ext cx="1728192" cy="3312369"/>
          </a:xfrm>
        </p:spPr>
        <p:txBody>
          <a:bodyPr>
            <a:normAutofit/>
          </a:bodyPr>
          <a:lstStyle/>
          <a:p>
            <a:pPr marL="0" indent="0">
              <a:buNone/>
            </a:pPr>
            <a:r>
              <a:rPr lang="en-US" dirty="0">
                <a:solidFill>
                  <a:srgbClr val="FFC000"/>
                </a:solidFill>
              </a:rPr>
              <a:t>Analog </a:t>
            </a:r>
            <a:r>
              <a:rPr lang="en-US" dirty="0"/>
              <a:t>part of adjacent pixels share biasing lines. </a:t>
            </a:r>
            <a:r>
              <a:rPr lang="en-US" dirty="0">
                <a:solidFill>
                  <a:schemeClr val="accent3"/>
                </a:solidFill>
              </a:rPr>
              <a:t>Digital </a:t>
            </a:r>
            <a:r>
              <a:rPr lang="en-US" dirty="0"/>
              <a:t>part is shared between each two adjacent pixels</a:t>
            </a:r>
          </a:p>
          <a:p>
            <a:endParaRPr lang="en-US" dirty="0"/>
          </a:p>
        </p:txBody>
      </p:sp>
      <p:sp>
        <p:nvSpPr>
          <p:cNvPr id="91" name="Rectangle 90"/>
          <p:cNvSpPr/>
          <p:nvPr/>
        </p:nvSpPr>
        <p:spPr bwMode="auto">
          <a:xfrm>
            <a:off x="2487396" y="2605267"/>
            <a:ext cx="432048" cy="720080"/>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dirty="0">
              <a:latin typeface="Arial" charset="0"/>
            </a:endParaRPr>
          </a:p>
          <a:p>
            <a:pPr defTabSz="914400" eaLnBrk="0" fontAlgn="base" hangingPunct="0">
              <a:spcBef>
                <a:spcPct val="0"/>
              </a:spcBef>
              <a:spcAft>
                <a:spcPct val="0"/>
              </a:spcAft>
            </a:pPr>
            <a:r>
              <a:rPr lang="en-US" dirty="0">
                <a:latin typeface="Arial" charset="0"/>
              </a:rPr>
              <a:t> </a:t>
            </a:r>
          </a:p>
        </p:txBody>
      </p:sp>
      <p:sp>
        <p:nvSpPr>
          <p:cNvPr id="92" name="Rectangle 91"/>
          <p:cNvSpPr/>
          <p:nvPr/>
        </p:nvSpPr>
        <p:spPr bwMode="auto">
          <a:xfrm>
            <a:off x="2487396" y="3325347"/>
            <a:ext cx="432048" cy="720080"/>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dirty="0">
              <a:latin typeface="Arial" charset="0"/>
            </a:endParaRPr>
          </a:p>
        </p:txBody>
      </p:sp>
      <p:sp>
        <p:nvSpPr>
          <p:cNvPr id="93" name="Rectangle 92"/>
          <p:cNvSpPr/>
          <p:nvPr/>
        </p:nvSpPr>
        <p:spPr bwMode="auto">
          <a:xfrm>
            <a:off x="2919444" y="2605267"/>
            <a:ext cx="288032" cy="720080"/>
          </a:xfrm>
          <a:prstGeom prst="rect">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dirty="0">
              <a:latin typeface="Arial" charset="0"/>
            </a:endParaRPr>
          </a:p>
          <a:p>
            <a:pPr defTabSz="914400" eaLnBrk="0" fontAlgn="base" hangingPunct="0">
              <a:spcBef>
                <a:spcPct val="0"/>
              </a:spcBef>
              <a:spcAft>
                <a:spcPct val="0"/>
              </a:spcAft>
            </a:pPr>
            <a:endParaRPr lang="en-US" dirty="0">
              <a:latin typeface="Arial" charset="0"/>
            </a:endParaRPr>
          </a:p>
        </p:txBody>
      </p:sp>
      <p:sp>
        <p:nvSpPr>
          <p:cNvPr id="94" name="Rectangle 93"/>
          <p:cNvSpPr/>
          <p:nvPr/>
        </p:nvSpPr>
        <p:spPr bwMode="auto">
          <a:xfrm>
            <a:off x="2919444" y="3325347"/>
            <a:ext cx="288032" cy="720080"/>
          </a:xfrm>
          <a:prstGeom prst="rect">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dirty="0">
              <a:latin typeface="Arial" charset="0"/>
            </a:endParaRPr>
          </a:p>
        </p:txBody>
      </p:sp>
      <p:sp>
        <p:nvSpPr>
          <p:cNvPr id="95" name="Rectangle 94"/>
          <p:cNvSpPr/>
          <p:nvPr/>
        </p:nvSpPr>
        <p:spPr bwMode="auto">
          <a:xfrm>
            <a:off x="3207476" y="2605267"/>
            <a:ext cx="288032" cy="720080"/>
          </a:xfrm>
          <a:prstGeom prst="rect">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dirty="0">
              <a:latin typeface="Arial" charset="0"/>
            </a:endParaRPr>
          </a:p>
        </p:txBody>
      </p:sp>
      <p:sp>
        <p:nvSpPr>
          <p:cNvPr id="96" name="Rectangle 95"/>
          <p:cNvSpPr/>
          <p:nvPr/>
        </p:nvSpPr>
        <p:spPr bwMode="auto">
          <a:xfrm>
            <a:off x="3207476" y="3325347"/>
            <a:ext cx="288032" cy="720080"/>
          </a:xfrm>
          <a:prstGeom prst="rect">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dirty="0">
              <a:latin typeface="Arial" charset="0"/>
            </a:endParaRPr>
          </a:p>
        </p:txBody>
      </p:sp>
      <p:sp>
        <p:nvSpPr>
          <p:cNvPr id="97" name="Rectangle 96"/>
          <p:cNvSpPr/>
          <p:nvPr/>
        </p:nvSpPr>
        <p:spPr bwMode="auto">
          <a:xfrm>
            <a:off x="3495508" y="2605267"/>
            <a:ext cx="432048" cy="720080"/>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dirty="0">
              <a:latin typeface="Arial" charset="0"/>
            </a:endParaRPr>
          </a:p>
        </p:txBody>
      </p:sp>
      <p:sp>
        <p:nvSpPr>
          <p:cNvPr id="98" name="Rectangle 97"/>
          <p:cNvSpPr/>
          <p:nvPr/>
        </p:nvSpPr>
        <p:spPr bwMode="auto">
          <a:xfrm>
            <a:off x="3495508" y="3325347"/>
            <a:ext cx="432048" cy="720080"/>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dirty="0">
              <a:latin typeface="Arial" charset="0"/>
            </a:endParaRPr>
          </a:p>
        </p:txBody>
      </p:sp>
      <p:sp>
        <p:nvSpPr>
          <p:cNvPr id="99" name="Rectangle 98"/>
          <p:cNvSpPr/>
          <p:nvPr/>
        </p:nvSpPr>
        <p:spPr bwMode="auto">
          <a:xfrm>
            <a:off x="2487396" y="2605267"/>
            <a:ext cx="720080" cy="720080"/>
          </a:xfrm>
          <a:prstGeom prst="rect">
            <a:avLst/>
          </a:prstGeom>
          <a:no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dirty="0">
              <a:latin typeface="Arial" charset="0"/>
            </a:endParaRPr>
          </a:p>
        </p:txBody>
      </p:sp>
      <p:sp>
        <p:nvSpPr>
          <p:cNvPr id="100" name="Rectangle 99"/>
          <p:cNvSpPr/>
          <p:nvPr/>
        </p:nvSpPr>
        <p:spPr bwMode="auto">
          <a:xfrm>
            <a:off x="3207476" y="2605267"/>
            <a:ext cx="720080" cy="720080"/>
          </a:xfrm>
          <a:prstGeom prst="rect">
            <a:avLst/>
          </a:prstGeom>
          <a:no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dirty="0">
              <a:latin typeface="Arial" charset="0"/>
            </a:endParaRPr>
          </a:p>
        </p:txBody>
      </p:sp>
      <p:sp>
        <p:nvSpPr>
          <p:cNvPr id="101" name="Rectangle 100"/>
          <p:cNvSpPr/>
          <p:nvPr/>
        </p:nvSpPr>
        <p:spPr bwMode="auto">
          <a:xfrm>
            <a:off x="3207476" y="3328626"/>
            <a:ext cx="720080" cy="720080"/>
          </a:xfrm>
          <a:prstGeom prst="rect">
            <a:avLst/>
          </a:prstGeom>
          <a:no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dirty="0">
              <a:latin typeface="Arial" charset="0"/>
            </a:endParaRPr>
          </a:p>
        </p:txBody>
      </p:sp>
      <p:sp>
        <p:nvSpPr>
          <p:cNvPr id="102" name="Rectangle 101"/>
          <p:cNvSpPr/>
          <p:nvPr/>
        </p:nvSpPr>
        <p:spPr bwMode="auto">
          <a:xfrm>
            <a:off x="2487396" y="3328626"/>
            <a:ext cx="720080" cy="720080"/>
          </a:xfrm>
          <a:prstGeom prst="rect">
            <a:avLst/>
          </a:prstGeom>
          <a:no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dirty="0">
              <a:latin typeface="Arial" charset="0"/>
            </a:endParaRPr>
          </a:p>
        </p:txBody>
      </p:sp>
      <p:cxnSp>
        <p:nvCxnSpPr>
          <p:cNvPr id="5" name="Straight Connector 4"/>
          <p:cNvCxnSpPr/>
          <p:nvPr/>
        </p:nvCxnSpPr>
        <p:spPr>
          <a:xfrm flipH="1">
            <a:off x="2487397" y="1970927"/>
            <a:ext cx="2373049" cy="6343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3927557" y="2114944"/>
            <a:ext cx="932889" cy="19337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Content Placeholder 2"/>
          <p:cNvSpPr txBox="1">
            <a:spLocks/>
          </p:cNvSpPr>
          <p:nvPr/>
        </p:nvSpPr>
        <p:spPr bwMode="auto">
          <a:xfrm>
            <a:off x="2631413" y="4131168"/>
            <a:ext cx="2116867" cy="4427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9BBB59"/>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8064A2"/>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800" dirty="0"/>
              <a:t>64x64 pixel matrix</a:t>
            </a:r>
          </a:p>
          <a:p>
            <a:endParaRPr lang="en-US" sz="1800" dirty="0"/>
          </a:p>
        </p:txBody>
      </p:sp>
      <p:sp>
        <p:nvSpPr>
          <p:cNvPr id="104" name="Content Placeholder 2"/>
          <p:cNvSpPr txBox="1">
            <a:spLocks/>
          </p:cNvSpPr>
          <p:nvPr/>
        </p:nvSpPr>
        <p:spPr bwMode="auto">
          <a:xfrm>
            <a:off x="3020087" y="5128579"/>
            <a:ext cx="1656184" cy="4427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a:bodyPr>
          <a:lst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9BBB59"/>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8064A2"/>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800" dirty="0"/>
              <a:t>Chip periphery</a:t>
            </a:r>
          </a:p>
          <a:p>
            <a:endParaRPr lang="en-US" sz="1800" dirty="0"/>
          </a:p>
        </p:txBody>
      </p:sp>
      <p:sp>
        <p:nvSpPr>
          <p:cNvPr id="13" name="Slide Number Placeholder 12"/>
          <p:cNvSpPr>
            <a:spLocks noGrp="1"/>
          </p:cNvSpPr>
          <p:nvPr>
            <p:ph type="sldNum" sz="quarter" idx="12"/>
          </p:nvPr>
        </p:nvSpPr>
        <p:spPr/>
        <p:txBody>
          <a:bodyPr/>
          <a:lstStyle/>
          <a:p>
            <a:pPr eaLnBrk="1" latinLnBrk="0" hangingPunct="1"/>
            <a:fld id="{96652B35-718D-4E28-AFEB-B694A3B357E8}" type="slidenum">
              <a:rPr kumimoji="0" lang="en-US" smtClean="0"/>
              <a:pPr eaLnBrk="1" latinLnBrk="0" hangingPunct="1"/>
              <a:t>24</a:t>
            </a:fld>
            <a:endParaRPr kumimoji="0" lang="en-US" dirty="0"/>
          </a:p>
        </p:txBody>
      </p:sp>
      <p:grpSp>
        <p:nvGrpSpPr>
          <p:cNvPr id="4" name="Group 3"/>
          <p:cNvGrpSpPr/>
          <p:nvPr/>
        </p:nvGrpSpPr>
        <p:grpSpPr>
          <a:xfrm rot="5400000">
            <a:off x="7792624" y="2224627"/>
            <a:ext cx="3308241" cy="1344467"/>
            <a:chOff x="-899869" y="1115138"/>
            <a:chExt cx="9946015" cy="4042054"/>
          </a:xfrm>
        </p:grpSpPr>
        <p:pic>
          <p:nvPicPr>
            <p:cNvPr id="51" name="Content Placeholder 3" descr="cluster.png"/>
            <p:cNvPicPr>
              <a:picLocks noChangeAspect="1"/>
            </p:cNvPicPr>
            <p:nvPr/>
          </p:nvPicPr>
          <p:blipFill>
            <a:blip r:embed="rId2" cstate="print"/>
            <a:srcRect l="5376" t="34609" r="45625" b="26892"/>
            <a:stretch>
              <a:fillRect/>
            </a:stretch>
          </p:blipFill>
          <p:spPr>
            <a:xfrm>
              <a:off x="607910" y="2915652"/>
              <a:ext cx="8318174" cy="2228082"/>
            </a:xfrm>
            <a:prstGeom prst="rect">
              <a:avLst/>
            </a:prstGeom>
          </p:spPr>
        </p:pic>
        <p:cxnSp>
          <p:nvCxnSpPr>
            <p:cNvPr id="52" name="Straight Arrow Connector 51"/>
            <p:cNvCxnSpPr/>
            <p:nvPr/>
          </p:nvCxnSpPr>
          <p:spPr>
            <a:xfrm flipV="1">
              <a:off x="323528" y="2915652"/>
              <a:ext cx="0" cy="2241540"/>
            </a:xfrm>
            <a:prstGeom prst="straightConnector1">
              <a:avLst/>
            </a:prstGeom>
            <a:ln w="158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645169" y="2703940"/>
              <a:ext cx="8280920" cy="0"/>
            </a:xfrm>
            <a:prstGeom prst="straightConnector1">
              <a:avLst/>
            </a:prstGeom>
            <a:ln w="158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2734855" y="1593564"/>
              <a:ext cx="6311291" cy="1110374"/>
            </a:xfrm>
            <a:prstGeom prst="rect">
              <a:avLst/>
            </a:prstGeom>
            <a:noFill/>
          </p:spPr>
          <p:txBody>
            <a:bodyPr wrap="square" rtlCol="0">
              <a:spAutoFit/>
            </a:bodyPr>
            <a:lstStyle/>
            <a:p>
              <a:r>
                <a:rPr lang="en-GB" dirty="0"/>
                <a:t>200 </a:t>
              </a:r>
              <a:r>
                <a:rPr lang="el-GR" sz="1300" dirty="0"/>
                <a:t>μ</a:t>
              </a:r>
              <a:r>
                <a:rPr lang="en-GB" dirty="0"/>
                <a:t>m</a:t>
              </a:r>
            </a:p>
          </p:txBody>
        </p:sp>
        <p:sp>
          <p:nvSpPr>
            <p:cNvPr id="55" name="TextBox 54"/>
            <p:cNvSpPr txBox="1"/>
            <p:nvPr/>
          </p:nvSpPr>
          <p:spPr>
            <a:xfrm rot="16200000">
              <a:off x="-2358981" y="2574250"/>
              <a:ext cx="4028598" cy="1110373"/>
            </a:xfrm>
            <a:prstGeom prst="rect">
              <a:avLst/>
            </a:prstGeom>
            <a:noFill/>
          </p:spPr>
          <p:txBody>
            <a:bodyPr wrap="square" rtlCol="0">
              <a:spAutoFit/>
            </a:bodyPr>
            <a:lstStyle/>
            <a:p>
              <a:r>
                <a:rPr lang="en-GB" dirty="0"/>
                <a:t>50 </a:t>
              </a:r>
              <a:r>
                <a:rPr lang="el-GR" sz="1300" dirty="0"/>
                <a:t>μ</a:t>
              </a:r>
              <a:r>
                <a:rPr lang="en-GB" dirty="0"/>
                <a:t>m</a:t>
              </a:r>
            </a:p>
          </p:txBody>
        </p:sp>
      </p:grpSp>
      <p:cxnSp>
        <p:nvCxnSpPr>
          <p:cNvPr id="57" name="Straight Connector 56"/>
          <p:cNvCxnSpPr/>
          <p:nvPr/>
        </p:nvCxnSpPr>
        <p:spPr>
          <a:xfrm flipH="1">
            <a:off x="7964457" y="1769819"/>
            <a:ext cx="810055" cy="2011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flipV="1">
            <a:off x="7964457" y="2114943"/>
            <a:ext cx="810055" cy="23772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6485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204268" y="5301208"/>
            <a:ext cx="7931224" cy="1368128"/>
          </a:xfrm>
        </p:spPr>
        <p:txBody>
          <a:bodyPr>
            <a:normAutofit/>
          </a:bodyPr>
          <a:lstStyle/>
          <a:p>
            <a:r>
              <a:rPr lang="en-US" dirty="0" smtClean="0"/>
              <a:t>The analog front-end shapes photocurrent pulses and compares them to a fixed (configurable) threshold</a:t>
            </a:r>
          </a:p>
          <a:p>
            <a:r>
              <a:rPr lang="en-US" dirty="0" smtClean="0"/>
              <a:t>Digital circuits simultaneously measure </a:t>
            </a:r>
            <a:r>
              <a:rPr lang="en-US" dirty="0" smtClean="0">
                <a:solidFill>
                  <a:srgbClr val="FF0000"/>
                </a:solidFill>
              </a:rPr>
              <a:t>Time-over-Threshold</a:t>
            </a:r>
            <a:r>
              <a:rPr lang="en-US" dirty="0" smtClean="0"/>
              <a:t> and </a:t>
            </a:r>
            <a:r>
              <a:rPr lang="en-US" dirty="0" smtClean="0">
                <a:solidFill>
                  <a:srgbClr val="FF0000"/>
                </a:solidFill>
              </a:rPr>
              <a:t>Time-of-Arrival</a:t>
            </a:r>
            <a:r>
              <a:rPr lang="en-US" dirty="0" smtClean="0"/>
              <a:t> of events and allow zero-compressed readout</a:t>
            </a:r>
            <a:endParaRPr lang="en-US" dirty="0"/>
          </a:p>
        </p:txBody>
      </p:sp>
      <p:grpSp>
        <p:nvGrpSpPr>
          <p:cNvPr id="199" name="Group 198"/>
          <p:cNvGrpSpPr/>
          <p:nvPr/>
        </p:nvGrpSpPr>
        <p:grpSpPr>
          <a:xfrm>
            <a:off x="1981200" y="1575904"/>
            <a:ext cx="6942340" cy="3797313"/>
            <a:chOff x="323528" y="698067"/>
            <a:chExt cx="8152279" cy="4459125"/>
          </a:xfrm>
        </p:grpSpPr>
        <p:sp>
          <p:nvSpPr>
            <p:cNvPr id="67" name="Octagon 66"/>
            <p:cNvSpPr/>
            <p:nvPr/>
          </p:nvSpPr>
          <p:spPr>
            <a:xfrm>
              <a:off x="407465" y="2270973"/>
              <a:ext cx="755437" cy="762924"/>
            </a:xfrm>
            <a:prstGeom prst="octagon">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Input</a:t>
              </a:r>
            </a:p>
          </p:txBody>
        </p:sp>
        <p:cxnSp>
          <p:nvCxnSpPr>
            <p:cNvPr id="68" name="Straight Connector 67"/>
            <p:cNvCxnSpPr/>
            <p:nvPr/>
          </p:nvCxnSpPr>
          <p:spPr>
            <a:xfrm>
              <a:off x="1162902" y="2631015"/>
              <a:ext cx="75223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Isosceles Triangle 68"/>
            <p:cNvSpPr/>
            <p:nvPr/>
          </p:nvSpPr>
          <p:spPr>
            <a:xfrm rot="5400000">
              <a:off x="1915133" y="2270975"/>
              <a:ext cx="720080" cy="720080"/>
            </a:xfrm>
            <a:prstGeom prst="triangl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900" dirty="0">
                  <a:solidFill>
                    <a:schemeClr val="tx1"/>
                  </a:solidFill>
                </a:rPr>
                <a:t>CSA</a:t>
              </a:r>
            </a:p>
          </p:txBody>
        </p:sp>
        <p:cxnSp>
          <p:nvCxnSpPr>
            <p:cNvPr id="70" name="Straight Connector 69"/>
            <p:cNvCxnSpPr/>
            <p:nvPr/>
          </p:nvCxnSpPr>
          <p:spPr>
            <a:xfrm flipV="1">
              <a:off x="1542709" y="2063719"/>
              <a:ext cx="0" cy="567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1542709" y="1910935"/>
              <a:ext cx="1248904" cy="288032"/>
              <a:chOff x="1247248" y="620688"/>
              <a:chExt cx="1248904" cy="288032"/>
            </a:xfrm>
          </p:grpSpPr>
          <p:cxnSp>
            <p:nvCxnSpPr>
              <p:cNvPr id="72" name="Straight Connector 71"/>
              <p:cNvCxnSpPr/>
              <p:nvPr/>
            </p:nvCxnSpPr>
            <p:spPr>
              <a:xfrm>
                <a:off x="1247248" y="773472"/>
                <a:ext cx="58844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1835696" y="620688"/>
                <a:ext cx="0" cy="2880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1907704" y="620688"/>
                <a:ext cx="0" cy="2880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1907704" y="773472"/>
                <a:ext cx="58844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6" name="Straight Connector 75"/>
            <p:cNvCxnSpPr/>
            <p:nvPr/>
          </p:nvCxnSpPr>
          <p:spPr>
            <a:xfrm flipV="1">
              <a:off x="2791613" y="2063719"/>
              <a:ext cx="0" cy="567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635213" y="2631015"/>
              <a:ext cx="57606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1699109" y="2631015"/>
              <a:ext cx="0" cy="567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699109" y="3448163"/>
              <a:ext cx="0" cy="1800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526765" y="3628183"/>
              <a:ext cx="35127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526765" y="3700191"/>
              <a:ext cx="35127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699109" y="3700191"/>
              <a:ext cx="0" cy="1800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1555093" y="3198311"/>
              <a:ext cx="144016" cy="22479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Isosceles Triangle 83"/>
            <p:cNvSpPr/>
            <p:nvPr/>
          </p:nvSpPr>
          <p:spPr>
            <a:xfrm rot="5400000">
              <a:off x="3211277" y="2425654"/>
              <a:ext cx="720080" cy="720080"/>
            </a:xfrm>
            <a:prstGeom prst="triangl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sz="1200" dirty="0">
                <a:solidFill>
                  <a:schemeClr val="tx1"/>
                </a:solidFill>
              </a:endParaRPr>
            </a:p>
          </p:txBody>
        </p:sp>
        <p:cxnSp>
          <p:nvCxnSpPr>
            <p:cNvPr id="85" name="Straight Connector 84"/>
            <p:cNvCxnSpPr/>
            <p:nvPr/>
          </p:nvCxnSpPr>
          <p:spPr>
            <a:xfrm flipV="1">
              <a:off x="3383868" y="2637294"/>
              <a:ext cx="0" cy="28364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383868" y="2637294"/>
              <a:ext cx="7200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3311860" y="2920942"/>
              <a:ext cx="7200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3389437" y="3069342"/>
              <a:ext cx="0" cy="5672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3715333" y="2898090"/>
              <a:ext cx="0" cy="4549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a:off x="2699792" y="3636638"/>
              <a:ext cx="1368152" cy="49339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solidFill>
                    <a:schemeClr val="tx1"/>
                  </a:solidFill>
                </a:rPr>
                <a:t>4-bit Th.Adj DAC</a:t>
              </a:r>
            </a:p>
          </p:txBody>
        </p:sp>
        <p:sp>
          <p:nvSpPr>
            <p:cNvPr id="91" name="Rectangle 90"/>
            <p:cNvSpPr/>
            <p:nvPr/>
          </p:nvSpPr>
          <p:spPr>
            <a:xfrm>
              <a:off x="1447081" y="1268760"/>
              <a:ext cx="1368152" cy="49339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solidFill>
                    <a:schemeClr val="tx1"/>
                  </a:solidFill>
                </a:rPr>
                <a:t>Feedback network</a:t>
              </a:r>
            </a:p>
          </p:txBody>
        </p:sp>
        <p:cxnSp>
          <p:nvCxnSpPr>
            <p:cNvPr id="92" name="Straight Connector 91"/>
            <p:cNvCxnSpPr/>
            <p:nvPr/>
          </p:nvCxnSpPr>
          <p:spPr>
            <a:xfrm flipV="1">
              <a:off x="1274490" y="1515455"/>
              <a:ext cx="0" cy="111555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V="1">
              <a:off x="2987824" y="1507836"/>
              <a:ext cx="0" cy="112645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a:stCxn id="91" idx="3"/>
            </p:cNvCxnSpPr>
            <p:nvPr/>
          </p:nvCxnSpPr>
          <p:spPr>
            <a:xfrm flipV="1">
              <a:off x="2815233" y="1515456"/>
              <a:ext cx="172591" cy="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V="1">
              <a:off x="1274490" y="1515456"/>
              <a:ext cx="172591" cy="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Rectangle 95"/>
            <p:cNvSpPr/>
            <p:nvPr/>
          </p:nvSpPr>
          <p:spPr>
            <a:xfrm>
              <a:off x="3131840" y="3218689"/>
              <a:ext cx="1368152" cy="493393"/>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solidFill>
                    <a:schemeClr val="tx1"/>
                  </a:solidFill>
                </a:rPr>
                <a:t>Polarity</a:t>
              </a:r>
            </a:p>
          </p:txBody>
        </p:sp>
        <p:cxnSp>
          <p:nvCxnSpPr>
            <p:cNvPr id="97" name="Straight Connector 96"/>
            <p:cNvCxnSpPr/>
            <p:nvPr/>
          </p:nvCxnSpPr>
          <p:spPr>
            <a:xfrm>
              <a:off x="3931357" y="2785694"/>
              <a:ext cx="57606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Rectangle 97"/>
            <p:cNvSpPr/>
            <p:nvPr/>
          </p:nvSpPr>
          <p:spPr>
            <a:xfrm>
              <a:off x="4508577" y="2538997"/>
              <a:ext cx="1368152" cy="49339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TOA ASM</a:t>
              </a:r>
            </a:p>
          </p:txBody>
        </p:sp>
        <p:sp>
          <p:nvSpPr>
            <p:cNvPr id="99" name="Rectangle 98"/>
            <p:cNvSpPr/>
            <p:nvPr/>
          </p:nvSpPr>
          <p:spPr>
            <a:xfrm>
              <a:off x="4508577" y="1860253"/>
              <a:ext cx="1368152" cy="49339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TOT ASM</a:t>
              </a:r>
            </a:p>
          </p:txBody>
        </p:sp>
        <p:cxnSp>
          <p:nvCxnSpPr>
            <p:cNvPr id="100" name="Straight Connector 99"/>
            <p:cNvCxnSpPr/>
            <p:nvPr/>
          </p:nvCxnSpPr>
          <p:spPr>
            <a:xfrm flipV="1">
              <a:off x="4353176" y="2106950"/>
              <a:ext cx="0" cy="67874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endCxn id="99" idx="1"/>
            </p:cNvCxnSpPr>
            <p:nvPr/>
          </p:nvCxnSpPr>
          <p:spPr>
            <a:xfrm flipV="1">
              <a:off x="4353176" y="2106950"/>
              <a:ext cx="155401" cy="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Rectangle 101"/>
            <p:cNvSpPr/>
            <p:nvPr/>
          </p:nvSpPr>
          <p:spPr>
            <a:xfrm>
              <a:off x="6030220" y="1860253"/>
              <a:ext cx="1368152" cy="49339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solidFill>
                    <a:schemeClr val="tx1"/>
                  </a:solidFill>
                </a:rPr>
                <a:t>Clk divider</a:t>
              </a:r>
            </a:p>
          </p:txBody>
        </p:sp>
        <p:cxnSp>
          <p:nvCxnSpPr>
            <p:cNvPr id="103" name="Straight Connector 102"/>
            <p:cNvCxnSpPr/>
            <p:nvPr/>
          </p:nvCxnSpPr>
          <p:spPr>
            <a:xfrm flipV="1">
              <a:off x="5876729" y="2106948"/>
              <a:ext cx="155401" cy="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7399676" y="2106948"/>
              <a:ext cx="155401" cy="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5876729" y="2785693"/>
              <a:ext cx="1678348" cy="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06" name="Rectangle 105"/>
            <p:cNvSpPr/>
            <p:nvPr/>
          </p:nvSpPr>
          <p:spPr>
            <a:xfrm>
              <a:off x="7555077" y="1354816"/>
              <a:ext cx="473307" cy="1120168"/>
            </a:xfrm>
            <a:prstGeom prst="rect">
              <a:avLst/>
            </a:prstGeom>
            <a:no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it-IT" sz="1400" dirty="0">
                  <a:solidFill>
                    <a:schemeClr val="tx1"/>
                  </a:solidFill>
                </a:rPr>
                <a:t>4-bit TOT counter</a:t>
              </a:r>
            </a:p>
          </p:txBody>
        </p:sp>
        <p:sp>
          <p:nvSpPr>
            <p:cNvPr id="107" name="Rectangle 106"/>
            <p:cNvSpPr/>
            <p:nvPr/>
          </p:nvSpPr>
          <p:spPr>
            <a:xfrm>
              <a:off x="7555077" y="2472306"/>
              <a:ext cx="473307" cy="1120168"/>
            </a:xfrm>
            <a:prstGeom prst="rect">
              <a:avLst/>
            </a:prstGeom>
            <a:no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it-IT" sz="1400" dirty="0">
                  <a:solidFill>
                    <a:schemeClr val="tx1"/>
                  </a:solidFill>
                </a:rPr>
                <a:t>4-bit TOA counter</a:t>
              </a:r>
            </a:p>
          </p:txBody>
        </p:sp>
        <p:sp>
          <p:nvSpPr>
            <p:cNvPr id="108" name="Rectangle 107"/>
            <p:cNvSpPr/>
            <p:nvPr/>
          </p:nvSpPr>
          <p:spPr>
            <a:xfrm>
              <a:off x="7555077" y="4160904"/>
              <a:ext cx="473307" cy="502895"/>
            </a:xfrm>
            <a:prstGeom prst="rect">
              <a:avLst/>
            </a:prstGeom>
            <a:noFill/>
            <a:ln w="158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it-IT" sz="1400" dirty="0">
                  <a:solidFill>
                    <a:schemeClr val="tx1"/>
                  </a:solidFill>
                </a:rPr>
                <a:t>HF</a:t>
              </a:r>
            </a:p>
          </p:txBody>
        </p:sp>
        <p:sp>
          <p:nvSpPr>
            <p:cNvPr id="109" name="Trapezoid 108"/>
            <p:cNvSpPr/>
            <p:nvPr/>
          </p:nvSpPr>
          <p:spPr>
            <a:xfrm rot="10800000">
              <a:off x="7513683" y="3836868"/>
              <a:ext cx="556094" cy="232798"/>
            </a:xfrm>
            <a:prstGeom prst="trapezoid">
              <a:avLst/>
            </a:prstGeom>
            <a:noFill/>
            <a:ln w="158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10" name="Straight Connector 109"/>
            <p:cNvCxnSpPr>
              <a:stCxn id="108" idx="0"/>
              <a:endCxn id="109" idx="0"/>
            </p:cNvCxnSpPr>
            <p:nvPr/>
          </p:nvCxnSpPr>
          <p:spPr>
            <a:xfrm flipH="1" flipV="1">
              <a:off x="7791730" y="4069666"/>
              <a:ext cx="1" cy="9123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flipV="1">
              <a:off x="7668346" y="3592474"/>
              <a:ext cx="1" cy="24439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flipV="1">
              <a:off x="7884369" y="3692852"/>
              <a:ext cx="1" cy="1440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8172400" y="1207415"/>
              <a:ext cx="0" cy="248543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7884370" y="3692853"/>
              <a:ext cx="28803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7884370" y="1215634"/>
              <a:ext cx="28803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flipH="1" flipV="1">
              <a:off x="7884369" y="1075644"/>
              <a:ext cx="1" cy="1440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H="1" flipV="1">
              <a:off x="7789399" y="4663799"/>
              <a:ext cx="1" cy="1440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79" name="Rectangle 178"/>
            <p:cNvSpPr/>
            <p:nvPr/>
          </p:nvSpPr>
          <p:spPr>
            <a:xfrm>
              <a:off x="7107655" y="4663799"/>
              <a:ext cx="1368152" cy="493393"/>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solidFill>
                    <a:schemeClr val="tx1"/>
                  </a:solidFill>
                </a:rPr>
                <a:t>Bottom pixel</a:t>
              </a:r>
            </a:p>
          </p:txBody>
        </p:sp>
        <p:sp>
          <p:nvSpPr>
            <p:cNvPr id="180" name="Rectangle 179"/>
            <p:cNvSpPr/>
            <p:nvPr/>
          </p:nvSpPr>
          <p:spPr>
            <a:xfrm>
              <a:off x="7107655" y="698067"/>
              <a:ext cx="1368152" cy="493393"/>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solidFill>
                    <a:schemeClr val="tx1"/>
                  </a:solidFill>
                </a:rPr>
                <a:t>Top pixel</a:t>
              </a:r>
            </a:p>
          </p:txBody>
        </p:sp>
        <p:sp>
          <p:nvSpPr>
            <p:cNvPr id="181" name="Rectangle 180"/>
            <p:cNvSpPr/>
            <p:nvPr/>
          </p:nvSpPr>
          <p:spPr>
            <a:xfrm>
              <a:off x="4499992" y="3311959"/>
              <a:ext cx="2898379" cy="81807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solidFill>
                    <a:schemeClr val="tx1"/>
                  </a:solidFill>
                </a:rPr>
                <a:t>Configuration data:</a:t>
              </a:r>
            </a:p>
            <a:p>
              <a:pPr algn="ctr"/>
              <a:r>
                <a:rPr lang="it-IT" sz="1400" dirty="0">
                  <a:solidFill>
                    <a:schemeClr val="tx1"/>
                  </a:solidFill>
                </a:rPr>
                <a:t>Th.Adj, TpulseEnable, CountingMode, Mask</a:t>
              </a:r>
            </a:p>
          </p:txBody>
        </p:sp>
        <p:cxnSp>
          <p:nvCxnSpPr>
            <p:cNvPr id="182" name="Straight Connector 181"/>
            <p:cNvCxnSpPr/>
            <p:nvPr/>
          </p:nvCxnSpPr>
          <p:spPr>
            <a:xfrm>
              <a:off x="5949182" y="3145734"/>
              <a:ext cx="1605895" cy="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a:stCxn id="181" idx="0"/>
            </p:cNvCxnSpPr>
            <p:nvPr/>
          </p:nvCxnSpPr>
          <p:spPr>
            <a:xfrm flipV="1">
              <a:off x="5949182" y="3145734"/>
              <a:ext cx="0" cy="16622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84" name="Rectangle 183"/>
            <p:cNvSpPr/>
            <p:nvPr/>
          </p:nvSpPr>
          <p:spPr>
            <a:xfrm>
              <a:off x="4283967" y="698067"/>
              <a:ext cx="4191839" cy="4387117"/>
            </a:xfrm>
            <a:prstGeom prst="rect">
              <a:avLst/>
            </a:prstGeom>
            <a:noFill/>
            <a:ln>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5" name="Rectangle 184"/>
            <p:cNvSpPr/>
            <p:nvPr/>
          </p:nvSpPr>
          <p:spPr>
            <a:xfrm>
              <a:off x="323528" y="698067"/>
              <a:ext cx="3866028" cy="4387117"/>
            </a:xfrm>
            <a:prstGeom prst="rect">
              <a:avLst/>
            </a:prstGeom>
            <a:no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86" name="Straight Connector 185"/>
            <p:cNvCxnSpPr/>
            <p:nvPr/>
          </p:nvCxnSpPr>
          <p:spPr>
            <a:xfrm>
              <a:off x="2901528" y="2920942"/>
              <a:ext cx="30974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87" name="Rectangle 186"/>
            <p:cNvSpPr/>
            <p:nvPr/>
          </p:nvSpPr>
          <p:spPr>
            <a:xfrm>
              <a:off x="2049411" y="2800041"/>
              <a:ext cx="1368152" cy="493393"/>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a:solidFill>
                    <a:schemeClr val="tx1"/>
                  </a:solidFill>
                </a:rPr>
                <a:t>Threshold</a:t>
              </a:r>
              <a:endParaRPr lang="it-IT" sz="1200" dirty="0">
                <a:solidFill>
                  <a:schemeClr val="tx1"/>
                </a:solidFill>
              </a:endParaRPr>
            </a:p>
          </p:txBody>
        </p:sp>
        <p:sp>
          <p:nvSpPr>
            <p:cNvPr id="188" name="Rectangle 187"/>
            <p:cNvSpPr/>
            <p:nvPr/>
          </p:nvSpPr>
          <p:spPr>
            <a:xfrm>
              <a:off x="1015033" y="3740487"/>
              <a:ext cx="1368152" cy="493393"/>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a:solidFill>
                    <a:schemeClr val="tx1"/>
                  </a:solidFill>
                </a:rPr>
                <a:t>V</a:t>
              </a:r>
              <a:r>
                <a:rPr lang="it-IT" sz="1400" baseline="-25000">
                  <a:solidFill>
                    <a:schemeClr val="tx1"/>
                  </a:solidFill>
                </a:rPr>
                <a:t>test_pulse</a:t>
              </a:r>
              <a:endParaRPr lang="it-IT" sz="1400" baseline="-25000" dirty="0">
                <a:solidFill>
                  <a:schemeClr val="tx1"/>
                </a:solidFill>
              </a:endParaRPr>
            </a:p>
          </p:txBody>
        </p:sp>
        <p:cxnSp>
          <p:nvCxnSpPr>
            <p:cNvPr id="189" name="Straight Connector 188"/>
            <p:cNvCxnSpPr/>
            <p:nvPr/>
          </p:nvCxnSpPr>
          <p:spPr>
            <a:xfrm>
              <a:off x="4427984" y="1952270"/>
              <a:ext cx="7971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4427984" y="1412776"/>
              <a:ext cx="0" cy="121823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4427984" y="2631014"/>
              <a:ext cx="80593"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92" name="Rectangle 191"/>
            <p:cNvSpPr/>
            <p:nvPr/>
          </p:nvSpPr>
          <p:spPr>
            <a:xfrm>
              <a:off x="3836313" y="1014441"/>
              <a:ext cx="1368152" cy="493393"/>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a:solidFill>
                    <a:schemeClr val="tx1"/>
                  </a:solidFill>
                </a:rPr>
                <a:t>Clock</a:t>
              </a:r>
              <a:endParaRPr lang="it-IT" sz="1200" dirty="0">
                <a:solidFill>
                  <a:schemeClr val="tx1"/>
                </a:solidFill>
              </a:endParaRPr>
            </a:p>
          </p:txBody>
        </p:sp>
      </p:grpSp>
      <p:sp>
        <p:nvSpPr>
          <p:cNvPr id="10" name="Slide Number Placeholder 9"/>
          <p:cNvSpPr>
            <a:spLocks noGrp="1"/>
          </p:cNvSpPr>
          <p:nvPr>
            <p:ph type="sldNum" sz="quarter" idx="12"/>
          </p:nvPr>
        </p:nvSpPr>
        <p:spPr/>
        <p:txBody>
          <a:bodyPr/>
          <a:lstStyle/>
          <a:p>
            <a:pPr eaLnBrk="1" latinLnBrk="0" hangingPunct="1"/>
            <a:fld id="{96652B35-718D-4E28-AFEB-B694A3B357E8}" type="slidenum">
              <a:rPr kumimoji="0" lang="en-US" smtClean="0"/>
              <a:pPr eaLnBrk="1" latinLnBrk="0" hangingPunct="1"/>
              <a:t>25</a:t>
            </a:fld>
            <a:endParaRPr kumimoji="0" lang="en-US" dirty="0"/>
          </a:p>
        </p:txBody>
      </p:sp>
      <p:sp>
        <p:nvSpPr>
          <p:cNvPr id="2" name="Title 1"/>
          <p:cNvSpPr>
            <a:spLocks noGrp="1"/>
          </p:cNvSpPr>
          <p:nvPr>
            <p:ph type="title"/>
          </p:nvPr>
        </p:nvSpPr>
        <p:spPr/>
        <p:txBody>
          <a:bodyPr/>
          <a:lstStyle/>
          <a:p>
            <a:r>
              <a:rPr lang="en-US"/>
              <a:t>Pixel architecture</a:t>
            </a:r>
            <a:endParaRPr lang="en-GB"/>
          </a:p>
        </p:txBody>
      </p:sp>
    </p:spTree>
    <p:extLst>
      <p:ext uri="{BB962C8B-B14F-4D97-AF65-F5344CB8AC3E}">
        <p14:creationId xmlns:p14="http://schemas.microsoft.com/office/powerpoint/2010/main" val="3098077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Super-Pixel</a:t>
            </a:r>
          </a:p>
        </p:txBody>
      </p:sp>
      <p:sp>
        <p:nvSpPr>
          <p:cNvPr id="2422" name="Rectangle 374"/>
          <p:cNvSpPr>
            <a:spLocks noChangeArrowheads="1"/>
          </p:cNvSpPr>
          <p:nvPr/>
        </p:nvSpPr>
        <p:spPr bwMode="auto">
          <a:xfrm>
            <a:off x="6221729" y="1299805"/>
            <a:ext cx="725032" cy="72503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2421" name="Rectangle 373"/>
          <p:cNvSpPr>
            <a:spLocks noChangeArrowheads="1"/>
          </p:cNvSpPr>
          <p:nvPr/>
        </p:nvSpPr>
        <p:spPr bwMode="auto">
          <a:xfrm>
            <a:off x="6221729" y="2288176"/>
            <a:ext cx="725032" cy="72503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2420" name="Rectangle 372"/>
          <p:cNvSpPr>
            <a:spLocks noChangeArrowheads="1"/>
          </p:cNvSpPr>
          <p:nvPr/>
        </p:nvSpPr>
        <p:spPr bwMode="auto">
          <a:xfrm>
            <a:off x="6221729" y="3269704"/>
            <a:ext cx="725032" cy="72503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2419" name="Rectangle 371"/>
          <p:cNvSpPr>
            <a:spLocks noChangeArrowheads="1"/>
          </p:cNvSpPr>
          <p:nvPr/>
        </p:nvSpPr>
        <p:spPr bwMode="auto">
          <a:xfrm>
            <a:off x="6221729" y="4254654"/>
            <a:ext cx="725032" cy="72503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96" name="Rectangle 374"/>
          <p:cNvSpPr>
            <a:spLocks noChangeArrowheads="1"/>
          </p:cNvSpPr>
          <p:nvPr/>
        </p:nvSpPr>
        <p:spPr bwMode="auto">
          <a:xfrm>
            <a:off x="7203260" y="1299805"/>
            <a:ext cx="725032" cy="72503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97" name="Rectangle 373"/>
          <p:cNvSpPr>
            <a:spLocks noChangeArrowheads="1"/>
          </p:cNvSpPr>
          <p:nvPr/>
        </p:nvSpPr>
        <p:spPr bwMode="auto">
          <a:xfrm>
            <a:off x="7203260" y="2288176"/>
            <a:ext cx="725032" cy="72503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98" name="Rectangle 372"/>
          <p:cNvSpPr>
            <a:spLocks noChangeArrowheads="1"/>
          </p:cNvSpPr>
          <p:nvPr/>
        </p:nvSpPr>
        <p:spPr bwMode="auto">
          <a:xfrm>
            <a:off x="7203260" y="3269704"/>
            <a:ext cx="725032" cy="72503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99" name="Rectangle 371"/>
          <p:cNvSpPr>
            <a:spLocks noChangeArrowheads="1"/>
          </p:cNvSpPr>
          <p:nvPr/>
        </p:nvSpPr>
        <p:spPr bwMode="auto">
          <a:xfrm>
            <a:off x="7203260" y="4254654"/>
            <a:ext cx="725032" cy="72503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101" name="AutoShape 330"/>
          <p:cNvSpPr>
            <a:spLocks noChangeShapeType="1"/>
          </p:cNvSpPr>
          <p:nvPr/>
        </p:nvSpPr>
        <p:spPr bwMode="auto">
          <a:xfrm flipH="1">
            <a:off x="6469200" y="5364252"/>
            <a:ext cx="327025"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AutoShape 304"/>
          <p:cNvSpPr>
            <a:spLocks noChangeShapeType="1"/>
          </p:cNvSpPr>
          <p:nvPr/>
        </p:nvSpPr>
        <p:spPr bwMode="auto">
          <a:xfrm flipV="1">
            <a:off x="5984061" y="5188992"/>
            <a:ext cx="464185" cy="952"/>
          </a:xfrm>
          <a:prstGeom prst="straightConnector1">
            <a:avLst/>
          </a:pr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AutoShape 312"/>
          <p:cNvSpPr>
            <a:spLocks noChangeArrowheads="1"/>
          </p:cNvSpPr>
          <p:nvPr/>
        </p:nvSpPr>
        <p:spPr bwMode="auto">
          <a:xfrm flipH="1">
            <a:off x="6366646" y="5265192"/>
            <a:ext cx="325438" cy="1651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ln>
            <a:solidFill>
              <a:schemeClr val="accent4">
                <a:lumMod val="60000"/>
                <a:lumOff val="40000"/>
              </a:schemeClr>
            </a:solidFill>
            <a:headEnd/>
            <a:tailEn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105" name="AutoShape 329"/>
          <p:cNvSpPr>
            <a:spLocks noChangeShapeType="1"/>
          </p:cNvSpPr>
          <p:nvPr/>
        </p:nvSpPr>
        <p:spPr bwMode="auto">
          <a:xfrm flipH="1" flipV="1">
            <a:off x="6455864" y="5188992"/>
            <a:ext cx="0" cy="79375"/>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AutoShape 330"/>
          <p:cNvSpPr>
            <a:spLocks noChangeShapeType="1"/>
          </p:cNvSpPr>
          <p:nvPr/>
        </p:nvSpPr>
        <p:spPr bwMode="auto">
          <a:xfrm flipH="1">
            <a:off x="6469200" y="5684292"/>
            <a:ext cx="327025"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Rectangle 356"/>
          <p:cNvSpPr>
            <a:spLocks noChangeArrowheads="1"/>
          </p:cNvSpPr>
          <p:nvPr/>
        </p:nvSpPr>
        <p:spPr bwMode="auto">
          <a:xfrm flipH="1">
            <a:off x="6366647" y="5568404"/>
            <a:ext cx="322263" cy="292100"/>
          </a:xfrm>
          <a:prstGeom prst="rect">
            <a:avLst/>
          </a:prstGeom>
          <a:ln>
            <a:solidFill>
              <a:schemeClr val="accent4">
                <a:lumMod val="60000"/>
                <a:lumOff val="40000"/>
              </a:schemeClr>
            </a:solidFill>
            <a:headEnd/>
            <a:tailEn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108" name="Text Box 313"/>
          <p:cNvSpPr txBox="1">
            <a:spLocks noChangeArrowheads="1"/>
          </p:cNvSpPr>
          <p:nvPr/>
        </p:nvSpPr>
        <p:spPr bwMode="auto">
          <a:xfrm>
            <a:off x="6365061" y="5574754"/>
            <a:ext cx="714375" cy="285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r>
              <a:rPr lang="en-US" sz="1100" dirty="0">
                <a:latin typeface="Calibri" pitchFamily="34" charset="0"/>
                <a:ea typeface="Calibri" pitchFamily="34" charset="0"/>
                <a:cs typeface="Times New Roman" pitchFamily="18" charset="0"/>
              </a:rPr>
              <a:t>HF</a:t>
            </a:r>
            <a:endParaRPr lang="en-US" dirty="0">
              <a:latin typeface="Arial" pitchFamily="34" charset="0"/>
            </a:endParaRPr>
          </a:p>
        </p:txBody>
      </p:sp>
      <p:cxnSp>
        <p:nvCxnSpPr>
          <p:cNvPr id="110" name="Straight Arrow Connector 109"/>
          <p:cNvCxnSpPr>
            <a:stCxn id="2422" idx="3"/>
            <a:endCxn id="96" idx="1"/>
          </p:cNvCxnSpPr>
          <p:nvPr/>
        </p:nvCxnSpPr>
        <p:spPr>
          <a:xfrm>
            <a:off x="6946762" y="1662321"/>
            <a:ext cx="25649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a:stCxn id="96" idx="2"/>
            <a:endCxn id="97" idx="0"/>
          </p:cNvCxnSpPr>
          <p:nvPr/>
        </p:nvCxnSpPr>
        <p:spPr>
          <a:xfrm>
            <a:off x="7565776" y="2024838"/>
            <a:ext cx="0" cy="26333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a:stCxn id="97" idx="1"/>
            <a:endCxn id="2421" idx="3"/>
          </p:cNvCxnSpPr>
          <p:nvPr/>
        </p:nvCxnSpPr>
        <p:spPr>
          <a:xfrm flipH="1">
            <a:off x="6946762" y="2650692"/>
            <a:ext cx="25649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a:stCxn id="2421" idx="2"/>
            <a:endCxn id="2420" idx="0"/>
          </p:cNvCxnSpPr>
          <p:nvPr/>
        </p:nvCxnSpPr>
        <p:spPr>
          <a:xfrm>
            <a:off x="6584245" y="3013208"/>
            <a:ext cx="0" cy="25649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a:stCxn id="2420" idx="3"/>
            <a:endCxn id="98" idx="1"/>
          </p:cNvCxnSpPr>
          <p:nvPr/>
        </p:nvCxnSpPr>
        <p:spPr>
          <a:xfrm>
            <a:off x="6946762" y="3632220"/>
            <a:ext cx="25649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a:stCxn id="98" idx="2"/>
            <a:endCxn id="99" idx="0"/>
          </p:cNvCxnSpPr>
          <p:nvPr/>
        </p:nvCxnSpPr>
        <p:spPr>
          <a:xfrm>
            <a:off x="7565776" y="3994736"/>
            <a:ext cx="0" cy="25991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a:stCxn id="99" idx="1"/>
            <a:endCxn id="2419" idx="3"/>
          </p:cNvCxnSpPr>
          <p:nvPr/>
        </p:nvCxnSpPr>
        <p:spPr>
          <a:xfrm flipH="1">
            <a:off x="6946762" y="4617170"/>
            <a:ext cx="25649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6" name="AutoShape 329"/>
          <p:cNvSpPr>
            <a:spLocks noChangeShapeType="1"/>
          </p:cNvSpPr>
          <p:nvPr/>
        </p:nvSpPr>
        <p:spPr bwMode="auto">
          <a:xfrm flipV="1">
            <a:off x="6608264" y="4976584"/>
            <a:ext cx="636" cy="27432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Moon 127"/>
          <p:cNvSpPr/>
          <p:nvPr/>
        </p:nvSpPr>
        <p:spPr>
          <a:xfrm>
            <a:off x="6814640" y="5418544"/>
            <a:ext cx="464820" cy="533400"/>
          </a:xfrm>
          <a:prstGeom prst="moon">
            <a:avLst>
              <a:gd name="adj" fmla="val 80833"/>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0" name="Straight Connector 129"/>
          <p:cNvCxnSpPr>
            <a:stCxn id="103" idx="1"/>
            <a:endCxn id="107" idx="0"/>
          </p:cNvCxnSpPr>
          <p:nvPr/>
        </p:nvCxnSpPr>
        <p:spPr>
          <a:xfrm flipH="1">
            <a:off x="6527777" y="5430292"/>
            <a:ext cx="1588"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p:nvPr/>
        </p:nvCxnSpPr>
        <p:spPr>
          <a:xfrm>
            <a:off x="6593660" y="983704"/>
            <a:ext cx="0" cy="30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6" name="AutoShape 306"/>
          <p:cNvSpPr>
            <a:spLocks noChangeShapeType="1"/>
          </p:cNvSpPr>
          <p:nvPr/>
        </p:nvSpPr>
        <p:spPr bwMode="auto">
          <a:xfrm flipV="1">
            <a:off x="5984060" y="1136104"/>
            <a:ext cx="60960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AutoShape 305"/>
          <p:cNvSpPr>
            <a:spLocks noChangeShapeType="1"/>
          </p:cNvSpPr>
          <p:nvPr/>
        </p:nvSpPr>
        <p:spPr bwMode="auto">
          <a:xfrm>
            <a:off x="5984058" y="1136104"/>
            <a:ext cx="2" cy="4052888"/>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AutoShape 330"/>
          <p:cNvSpPr>
            <a:spLocks noChangeShapeType="1"/>
          </p:cNvSpPr>
          <p:nvPr/>
        </p:nvSpPr>
        <p:spPr bwMode="auto">
          <a:xfrm flipH="1">
            <a:off x="7203261" y="5631904"/>
            <a:ext cx="327025"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AutoShape 330"/>
          <p:cNvSpPr>
            <a:spLocks noChangeShapeType="1"/>
          </p:cNvSpPr>
          <p:nvPr/>
        </p:nvSpPr>
        <p:spPr bwMode="auto">
          <a:xfrm flipH="1">
            <a:off x="7203261" y="5784304"/>
            <a:ext cx="327025"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AutoShape 330"/>
          <p:cNvSpPr>
            <a:spLocks noChangeShapeType="1"/>
          </p:cNvSpPr>
          <p:nvPr/>
        </p:nvSpPr>
        <p:spPr bwMode="auto">
          <a:xfrm flipH="1">
            <a:off x="7203261" y="5555704"/>
            <a:ext cx="327025"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AutoShape 330"/>
          <p:cNvSpPr>
            <a:spLocks noChangeShapeType="1"/>
          </p:cNvSpPr>
          <p:nvPr/>
        </p:nvSpPr>
        <p:spPr bwMode="auto">
          <a:xfrm flipH="1">
            <a:off x="7203261" y="5708104"/>
            <a:ext cx="327025"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Text Box 313"/>
          <p:cNvSpPr txBox="1">
            <a:spLocks noChangeArrowheads="1"/>
          </p:cNvSpPr>
          <p:nvPr/>
        </p:nvSpPr>
        <p:spPr bwMode="auto">
          <a:xfrm>
            <a:off x="7508060" y="5555704"/>
            <a:ext cx="1143000" cy="285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r>
              <a:rPr lang="en-US" sz="1100" dirty="0">
                <a:latin typeface="Calibri" pitchFamily="34" charset="0"/>
                <a:ea typeface="Calibri" pitchFamily="34" charset="0"/>
                <a:cs typeface="Times New Roman" pitchFamily="18" charset="0"/>
              </a:rPr>
              <a:t>Pixel Hit Flags</a:t>
            </a:r>
            <a:endParaRPr lang="en-US" dirty="0">
              <a:latin typeface="Arial" pitchFamily="34" charset="0"/>
            </a:endParaRPr>
          </a:p>
        </p:txBody>
      </p:sp>
      <p:cxnSp>
        <p:nvCxnSpPr>
          <p:cNvPr id="143" name="Straight Arrow Connector 142"/>
          <p:cNvCxnSpPr/>
          <p:nvPr/>
        </p:nvCxnSpPr>
        <p:spPr>
          <a:xfrm>
            <a:off x="6517458" y="5860504"/>
            <a:ext cx="0" cy="30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4" name="Content Placeholder 2"/>
          <p:cNvSpPr>
            <a:spLocks noGrp="1"/>
          </p:cNvSpPr>
          <p:nvPr>
            <p:ph idx="1"/>
          </p:nvPr>
        </p:nvSpPr>
        <p:spPr>
          <a:xfrm>
            <a:off x="1241596" y="1628800"/>
            <a:ext cx="3701988" cy="3950568"/>
          </a:xfrm>
        </p:spPr>
        <p:txBody>
          <a:bodyPr>
            <a:normAutofit/>
          </a:bodyPr>
          <a:lstStyle/>
          <a:p>
            <a:r>
              <a:rPr lang="en-US" sz="2000" dirty="0"/>
              <a:t>In </a:t>
            </a:r>
            <a:r>
              <a:rPr lang="en-US" sz="2000" dirty="0" err="1" smtClean="0"/>
              <a:t>ClicPix</a:t>
            </a:r>
            <a:r>
              <a:rPr lang="en-US" sz="2000" dirty="0" smtClean="0"/>
              <a:t>, </a:t>
            </a:r>
            <a:r>
              <a:rPr lang="en-US" sz="2000" dirty="0"/>
              <a:t>pixel clustering in 2x8 arrays allows to further compress the data for </a:t>
            </a:r>
            <a:r>
              <a:rPr lang="en-US" sz="2000">
                <a:solidFill>
                  <a:srgbClr val="FF0000"/>
                </a:solidFill>
              </a:rPr>
              <a:t>low </a:t>
            </a:r>
            <a:r>
              <a:rPr lang="en-US" sz="2000" smtClean="0">
                <a:solidFill>
                  <a:srgbClr val="FF0000"/>
                </a:solidFill>
              </a:rPr>
              <a:t>occupancies </a:t>
            </a:r>
            <a:r>
              <a:rPr lang="en-US" sz="2000" smtClean="0"/>
              <a:t>(more in a few slides)</a:t>
            </a:r>
            <a:endParaRPr lang="en-US" sz="2000" dirty="0"/>
          </a:p>
          <a:p>
            <a:endParaRPr lang="en-US" sz="2000" dirty="0"/>
          </a:p>
          <a:p>
            <a:r>
              <a:rPr lang="en-US" sz="2000" dirty="0"/>
              <a:t>It also reduces the area because some of the electronics can be shared (clock distribution tree, biasing lines)</a:t>
            </a:r>
          </a:p>
        </p:txBody>
      </p:sp>
      <p:sp>
        <p:nvSpPr>
          <p:cNvPr id="145" name="Rectangle 144"/>
          <p:cNvSpPr/>
          <p:nvPr/>
        </p:nvSpPr>
        <p:spPr>
          <a:xfrm>
            <a:off x="5907860" y="1059904"/>
            <a:ext cx="2590800" cy="4953000"/>
          </a:xfrm>
          <a:prstGeom prst="rect">
            <a:avLst/>
          </a:prstGeom>
          <a:noFill/>
          <a:ln>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519954A3-9DFD-4C44-94BA-B95130A3BA1C}" type="slidenum">
              <a:rPr lang="en-US" smtClean="0"/>
              <a:t>26</a:t>
            </a:fld>
            <a:endParaRPr lang="en-US" dirty="0"/>
          </a:p>
        </p:txBody>
      </p:sp>
    </p:spTree>
    <p:extLst>
      <p:ext uri="{BB962C8B-B14F-4D97-AF65-F5344CB8AC3E}">
        <p14:creationId xmlns:p14="http://schemas.microsoft.com/office/powerpoint/2010/main" val="2321065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Clock distribution tree</a:t>
            </a:r>
            <a:endParaRPr lang="en-US" dirty="0"/>
          </a:p>
        </p:txBody>
      </p:sp>
      <p:sp>
        <p:nvSpPr>
          <p:cNvPr id="10" name="Rectangle 9"/>
          <p:cNvSpPr/>
          <p:nvPr/>
        </p:nvSpPr>
        <p:spPr bwMode="auto">
          <a:xfrm>
            <a:off x="1962235" y="3013773"/>
            <a:ext cx="720080" cy="720080"/>
          </a:xfrm>
          <a:prstGeom prst="rect">
            <a:avLst/>
          </a:prstGeom>
          <a:no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latin typeface="Arial" charset="0"/>
            </a:endParaRPr>
          </a:p>
        </p:txBody>
      </p:sp>
      <p:sp>
        <p:nvSpPr>
          <p:cNvPr id="11" name="Rectangle 10"/>
          <p:cNvSpPr/>
          <p:nvPr/>
        </p:nvSpPr>
        <p:spPr bwMode="auto">
          <a:xfrm>
            <a:off x="2682315" y="3013773"/>
            <a:ext cx="720080" cy="720080"/>
          </a:xfrm>
          <a:prstGeom prst="rect">
            <a:avLst/>
          </a:prstGeom>
          <a:no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latin typeface="Arial" charset="0"/>
            </a:endParaRPr>
          </a:p>
        </p:txBody>
      </p:sp>
      <p:sp>
        <p:nvSpPr>
          <p:cNvPr id="12" name="Rectangle 11"/>
          <p:cNvSpPr/>
          <p:nvPr/>
        </p:nvSpPr>
        <p:spPr bwMode="auto">
          <a:xfrm>
            <a:off x="1962235" y="3733853"/>
            <a:ext cx="720080" cy="720080"/>
          </a:xfrm>
          <a:prstGeom prst="rect">
            <a:avLst/>
          </a:prstGeom>
          <a:no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latin typeface="Arial" charset="0"/>
            </a:endParaRPr>
          </a:p>
        </p:txBody>
      </p:sp>
      <p:sp>
        <p:nvSpPr>
          <p:cNvPr id="13" name="Rectangle 12"/>
          <p:cNvSpPr/>
          <p:nvPr/>
        </p:nvSpPr>
        <p:spPr bwMode="auto">
          <a:xfrm>
            <a:off x="2682315" y="3733853"/>
            <a:ext cx="720080" cy="720080"/>
          </a:xfrm>
          <a:prstGeom prst="rect">
            <a:avLst/>
          </a:prstGeom>
          <a:no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latin typeface="Arial" charset="0"/>
            </a:endParaRPr>
          </a:p>
        </p:txBody>
      </p:sp>
      <p:sp>
        <p:nvSpPr>
          <p:cNvPr id="14" name="Rectangle 13"/>
          <p:cNvSpPr/>
          <p:nvPr/>
        </p:nvSpPr>
        <p:spPr bwMode="auto">
          <a:xfrm>
            <a:off x="1962235" y="4453933"/>
            <a:ext cx="720080" cy="720080"/>
          </a:xfrm>
          <a:prstGeom prst="rect">
            <a:avLst/>
          </a:prstGeom>
          <a:no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latin typeface="Arial" charset="0"/>
            </a:endParaRPr>
          </a:p>
        </p:txBody>
      </p:sp>
      <p:sp>
        <p:nvSpPr>
          <p:cNvPr id="15" name="Rectangle 14"/>
          <p:cNvSpPr/>
          <p:nvPr/>
        </p:nvSpPr>
        <p:spPr bwMode="auto">
          <a:xfrm>
            <a:off x="2682315" y="4453933"/>
            <a:ext cx="720080" cy="720080"/>
          </a:xfrm>
          <a:prstGeom prst="rect">
            <a:avLst/>
          </a:prstGeom>
          <a:no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latin typeface="Arial" charset="0"/>
            </a:endParaRPr>
          </a:p>
        </p:txBody>
      </p:sp>
      <p:sp>
        <p:nvSpPr>
          <p:cNvPr id="16" name="Rectangle 15"/>
          <p:cNvSpPr/>
          <p:nvPr/>
        </p:nvSpPr>
        <p:spPr bwMode="auto">
          <a:xfrm>
            <a:off x="3402395" y="3013773"/>
            <a:ext cx="720080" cy="720080"/>
          </a:xfrm>
          <a:prstGeom prst="rect">
            <a:avLst/>
          </a:prstGeom>
          <a:no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latin typeface="Arial" charset="0"/>
            </a:endParaRPr>
          </a:p>
        </p:txBody>
      </p:sp>
      <p:sp>
        <p:nvSpPr>
          <p:cNvPr id="17" name="Rectangle 16"/>
          <p:cNvSpPr/>
          <p:nvPr/>
        </p:nvSpPr>
        <p:spPr bwMode="auto">
          <a:xfrm>
            <a:off x="4122475" y="3013773"/>
            <a:ext cx="720080" cy="720080"/>
          </a:xfrm>
          <a:prstGeom prst="rect">
            <a:avLst/>
          </a:prstGeom>
          <a:no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latin typeface="Arial" charset="0"/>
            </a:endParaRPr>
          </a:p>
        </p:txBody>
      </p:sp>
      <p:sp>
        <p:nvSpPr>
          <p:cNvPr id="18" name="Rectangle 17"/>
          <p:cNvSpPr/>
          <p:nvPr/>
        </p:nvSpPr>
        <p:spPr bwMode="auto">
          <a:xfrm>
            <a:off x="3402395" y="3733853"/>
            <a:ext cx="720080" cy="720080"/>
          </a:xfrm>
          <a:prstGeom prst="rect">
            <a:avLst/>
          </a:prstGeom>
          <a:no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latin typeface="Arial" charset="0"/>
            </a:endParaRPr>
          </a:p>
        </p:txBody>
      </p:sp>
      <p:sp>
        <p:nvSpPr>
          <p:cNvPr id="19" name="Rectangle 18"/>
          <p:cNvSpPr/>
          <p:nvPr/>
        </p:nvSpPr>
        <p:spPr bwMode="auto">
          <a:xfrm>
            <a:off x="4122475" y="3733853"/>
            <a:ext cx="720080" cy="720080"/>
          </a:xfrm>
          <a:prstGeom prst="rect">
            <a:avLst/>
          </a:prstGeom>
          <a:no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latin typeface="Arial" charset="0"/>
            </a:endParaRPr>
          </a:p>
        </p:txBody>
      </p:sp>
      <p:sp>
        <p:nvSpPr>
          <p:cNvPr id="20" name="Rectangle 19"/>
          <p:cNvSpPr/>
          <p:nvPr/>
        </p:nvSpPr>
        <p:spPr bwMode="auto">
          <a:xfrm>
            <a:off x="3402395" y="4453933"/>
            <a:ext cx="720080" cy="720080"/>
          </a:xfrm>
          <a:prstGeom prst="rect">
            <a:avLst/>
          </a:prstGeom>
          <a:no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latin typeface="Arial" charset="0"/>
            </a:endParaRPr>
          </a:p>
        </p:txBody>
      </p:sp>
      <p:sp>
        <p:nvSpPr>
          <p:cNvPr id="21" name="Rectangle 20"/>
          <p:cNvSpPr/>
          <p:nvPr/>
        </p:nvSpPr>
        <p:spPr bwMode="auto">
          <a:xfrm>
            <a:off x="4122475" y="4453933"/>
            <a:ext cx="720080" cy="720080"/>
          </a:xfrm>
          <a:prstGeom prst="rect">
            <a:avLst/>
          </a:prstGeom>
          <a:no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latin typeface="Arial" charset="0"/>
            </a:endParaRPr>
          </a:p>
        </p:txBody>
      </p:sp>
      <p:sp>
        <p:nvSpPr>
          <p:cNvPr id="22" name="Rectangle 21"/>
          <p:cNvSpPr/>
          <p:nvPr/>
        </p:nvSpPr>
        <p:spPr bwMode="auto">
          <a:xfrm>
            <a:off x="1962235" y="1573613"/>
            <a:ext cx="720080" cy="720080"/>
          </a:xfrm>
          <a:prstGeom prst="rect">
            <a:avLst/>
          </a:prstGeom>
          <a:no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latin typeface="Arial" charset="0"/>
            </a:endParaRPr>
          </a:p>
        </p:txBody>
      </p:sp>
      <p:sp>
        <p:nvSpPr>
          <p:cNvPr id="23" name="Rectangle 22"/>
          <p:cNvSpPr/>
          <p:nvPr/>
        </p:nvSpPr>
        <p:spPr bwMode="auto">
          <a:xfrm>
            <a:off x="2682315" y="1573613"/>
            <a:ext cx="720080" cy="720080"/>
          </a:xfrm>
          <a:prstGeom prst="rect">
            <a:avLst/>
          </a:prstGeom>
          <a:no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latin typeface="Arial" charset="0"/>
            </a:endParaRPr>
          </a:p>
        </p:txBody>
      </p:sp>
      <p:sp>
        <p:nvSpPr>
          <p:cNvPr id="24" name="Rectangle 23"/>
          <p:cNvSpPr/>
          <p:nvPr/>
        </p:nvSpPr>
        <p:spPr bwMode="auto">
          <a:xfrm>
            <a:off x="1962235" y="2293693"/>
            <a:ext cx="720080" cy="720080"/>
          </a:xfrm>
          <a:prstGeom prst="rect">
            <a:avLst/>
          </a:prstGeom>
          <a:no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latin typeface="Arial" charset="0"/>
            </a:endParaRPr>
          </a:p>
        </p:txBody>
      </p:sp>
      <p:sp>
        <p:nvSpPr>
          <p:cNvPr id="25" name="Rectangle 24"/>
          <p:cNvSpPr/>
          <p:nvPr/>
        </p:nvSpPr>
        <p:spPr bwMode="auto">
          <a:xfrm>
            <a:off x="2682315" y="2293693"/>
            <a:ext cx="720080" cy="720080"/>
          </a:xfrm>
          <a:prstGeom prst="rect">
            <a:avLst/>
          </a:prstGeom>
          <a:no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latin typeface="Arial" charset="0"/>
            </a:endParaRPr>
          </a:p>
        </p:txBody>
      </p:sp>
      <p:sp>
        <p:nvSpPr>
          <p:cNvPr id="26" name="Rectangle 25"/>
          <p:cNvSpPr/>
          <p:nvPr/>
        </p:nvSpPr>
        <p:spPr bwMode="auto">
          <a:xfrm>
            <a:off x="3402395" y="1573613"/>
            <a:ext cx="720080" cy="720080"/>
          </a:xfrm>
          <a:prstGeom prst="rect">
            <a:avLst/>
          </a:prstGeom>
          <a:no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latin typeface="Arial" charset="0"/>
            </a:endParaRPr>
          </a:p>
        </p:txBody>
      </p:sp>
      <p:sp>
        <p:nvSpPr>
          <p:cNvPr id="27" name="Rectangle 26"/>
          <p:cNvSpPr/>
          <p:nvPr/>
        </p:nvSpPr>
        <p:spPr bwMode="auto">
          <a:xfrm>
            <a:off x="4122475" y="1573613"/>
            <a:ext cx="720080" cy="720080"/>
          </a:xfrm>
          <a:prstGeom prst="rect">
            <a:avLst/>
          </a:prstGeom>
          <a:no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latin typeface="Arial" charset="0"/>
            </a:endParaRPr>
          </a:p>
        </p:txBody>
      </p:sp>
      <p:sp>
        <p:nvSpPr>
          <p:cNvPr id="28" name="Rectangle 27"/>
          <p:cNvSpPr/>
          <p:nvPr/>
        </p:nvSpPr>
        <p:spPr bwMode="auto">
          <a:xfrm>
            <a:off x="3402395" y="2293693"/>
            <a:ext cx="720080" cy="720080"/>
          </a:xfrm>
          <a:prstGeom prst="rect">
            <a:avLst/>
          </a:prstGeom>
          <a:no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latin typeface="Arial" charset="0"/>
            </a:endParaRPr>
          </a:p>
        </p:txBody>
      </p:sp>
      <p:sp>
        <p:nvSpPr>
          <p:cNvPr id="29" name="Rectangle 28"/>
          <p:cNvSpPr/>
          <p:nvPr/>
        </p:nvSpPr>
        <p:spPr bwMode="auto">
          <a:xfrm>
            <a:off x="4122475" y="2293693"/>
            <a:ext cx="720080" cy="720080"/>
          </a:xfrm>
          <a:prstGeom prst="rect">
            <a:avLst/>
          </a:prstGeom>
          <a:no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latin typeface="Arial" charset="0"/>
            </a:endParaRPr>
          </a:p>
        </p:txBody>
      </p:sp>
      <p:sp>
        <p:nvSpPr>
          <p:cNvPr id="30" name="AutoShape 13"/>
          <p:cNvSpPr>
            <a:spLocks noChangeArrowheads="1"/>
          </p:cNvSpPr>
          <p:nvPr/>
        </p:nvSpPr>
        <p:spPr bwMode="auto">
          <a:xfrm>
            <a:off x="2178259" y="4668804"/>
            <a:ext cx="295448" cy="312714"/>
          </a:xfrm>
          <a:prstGeom prst="triangle">
            <a:avLst>
              <a:gd name="adj" fmla="val 50000"/>
            </a:avLst>
          </a:prstGeom>
          <a:solidFill>
            <a:sysClr val="window" lastClr="FFFFFF"/>
          </a:solidFill>
          <a:ln w="25400" cap="flat" cmpd="sng" algn="ctr">
            <a:solidFill>
              <a:srgbClr val="F79646"/>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sp>
        <p:nvSpPr>
          <p:cNvPr id="31" name="AutoShape 12"/>
          <p:cNvSpPr>
            <a:spLocks noChangeShapeType="1"/>
          </p:cNvSpPr>
          <p:nvPr/>
        </p:nvSpPr>
        <p:spPr bwMode="auto">
          <a:xfrm flipV="1">
            <a:off x="2326942" y="4453933"/>
            <a:ext cx="0" cy="218708"/>
          </a:xfrm>
          <a:prstGeom prst="straightConnector1">
            <a:avLst/>
          </a:prstGeom>
          <a:noFill/>
          <a:ln w="22225" cap="flat" cmpd="sng" algn="ctr">
            <a:solidFill>
              <a:srgbClr val="F79646">
                <a:shade val="95000"/>
                <a:satMod val="105000"/>
              </a:srgbClr>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sp>
        <p:nvSpPr>
          <p:cNvPr id="32" name="AutoShape 9"/>
          <p:cNvSpPr>
            <a:spLocks noChangeShapeType="1"/>
          </p:cNvSpPr>
          <p:nvPr/>
        </p:nvSpPr>
        <p:spPr bwMode="auto">
          <a:xfrm flipV="1">
            <a:off x="2322276" y="4982478"/>
            <a:ext cx="4667" cy="551575"/>
          </a:xfrm>
          <a:prstGeom prst="straightConnector1">
            <a:avLst/>
          </a:prstGeom>
          <a:noFill/>
          <a:ln w="22225" cap="flat" cmpd="sng" algn="ctr">
            <a:solidFill>
              <a:srgbClr val="F79646">
                <a:shade val="95000"/>
                <a:satMod val="105000"/>
              </a:srgbClr>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grpSp>
        <p:nvGrpSpPr>
          <p:cNvPr id="4" name="Group 34"/>
          <p:cNvGrpSpPr/>
          <p:nvPr/>
        </p:nvGrpSpPr>
        <p:grpSpPr>
          <a:xfrm>
            <a:off x="2178259" y="3733853"/>
            <a:ext cx="295448" cy="749172"/>
            <a:chOff x="5500688" y="1558255"/>
            <a:chExt cx="488950" cy="1239838"/>
          </a:xfrm>
        </p:grpSpPr>
        <p:sp>
          <p:nvSpPr>
            <p:cNvPr id="36" name="AutoShape 13"/>
            <p:cNvSpPr>
              <a:spLocks noChangeArrowheads="1"/>
            </p:cNvSpPr>
            <p:nvPr/>
          </p:nvSpPr>
          <p:spPr bwMode="auto">
            <a:xfrm>
              <a:off x="5500688" y="1913855"/>
              <a:ext cx="488950" cy="517525"/>
            </a:xfrm>
            <a:prstGeom prst="triangle">
              <a:avLst>
                <a:gd name="adj" fmla="val 50000"/>
              </a:avLst>
            </a:prstGeom>
            <a:solidFill>
              <a:sysClr val="window" lastClr="FFFFFF"/>
            </a:solidFill>
            <a:ln w="25400" cap="flat" cmpd="sng" algn="ctr">
              <a:solidFill>
                <a:srgbClr val="F79646"/>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sp>
          <p:nvSpPr>
            <p:cNvPr id="37" name="AutoShape 12"/>
            <p:cNvSpPr>
              <a:spLocks noChangeShapeType="1"/>
            </p:cNvSpPr>
            <p:nvPr/>
          </p:nvSpPr>
          <p:spPr bwMode="auto">
            <a:xfrm flipV="1">
              <a:off x="5746750" y="1558255"/>
              <a:ext cx="0" cy="361950"/>
            </a:xfrm>
            <a:prstGeom prst="straightConnector1">
              <a:avLst/>
            </a:prstGeom>
            <a:noFill/>
            <a:ln w="22225" cap="flat" cmpd="sng" algn="ctr">
              <a:solidFill>
                <a:srgbClr val="F79646">
                  <a:shade val="95000"/>
                  <a:satMod val="105000"/>
                </a:srgbClr>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sp>
          <p:nvSpPr>
            <p:cNvPr id="38" name="AutoShape 9"/>
            <p:cNvSpPr>
              <a:spLocks noChangeShapeType="1"/>
            </p:cNvSpPr>
            <p:nvPr/>
          </p:nvSpPr>
          <p:spPr bwMode="auto">
            <a:xfrm flipV="1">
              <a:off x="5746750" y="2432968"/>
              <a:ext cx="0" cy="365125"/>
            </a:xfrm>
            <a:prstGeom prst="straightConnector1">
              <a:avLst/>
            </a:prstGeom>
            <a:noFill/>
            <a:ln w="22225" cap="flat" cmpd="sng" algn="ctr">
              <a:solidFill>
                <a:srgbClr val="F79646">
                  <a:shade val="95000"/>
                  <a:satMod val="105000"/>
                </a:srgbClr>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grpSp>
      <p:grpSp>
        <p:nvGrpSpPr>
          <p:cNvPr id="5" name="Group 38"/>
          <p:cNvGrpSpPr/>
          <p:nvPr/>
        </p:nvGrpSpPr>
        <p:grpSpPr>
          <a:xfrm>
            <a:off x="2178259" y="3013773"/>
            <a:ext cx="295448" cy="749172"/>
            <a:chOff x="5500688" y="1558255"/>
            <a:chExt cx="488950" cy="1239838"/>
          </a:xfrm>
        </p:grpSpPr>
        <p:sp>
          <p:nvSpPr>
            <p:cNvPr id="40" name="AutoShape 13"/>
            <p:cNvSpPr>
              <a:spLocks noChangeArrowheads="1"/>
            </p:cNvSpPr>
            <p:nvPr/>
          </p:nvSpPr>
          <p:spPr bwMode="auto">
            <a:xfrm>
              <a:off x="5500688" y="1913855"/>
              <a:ext cx="488950" cy="517525"/>
            </a:xfrm>
            <a:prstGeom prst="triangle">
              <a:avLst>
                <a:gd name="adj" fmla="val 50000"/>
              </a:avLst>
            </a:prstGeom>
            <a:solidFill>
              <a:sysClr val="window" lastClr="FFFFFF"/>
            </a:solidFill>
            <a:ln w="25400" cap="flat" cmpd="sng" algn="ctr">
              <a:solidFill>
                <a:srgbClr val="F79646"/>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sp>
          <p:nvSpPr>
            <p:cNvPr id="41" name="AutoShape 12"/>
            <p:cNvSpPr>
              <a:spLocks noChangeShapeType="1"/>
            </p:cNvSpPr>
            <p:nvPr/>
          </p:nvSpPr>
          <p:spPr bwMode="auto">
            <a:xfrm flipV="1">
              <a:off x="5746750" y="1558255"/>
              <a:ext cx="0" cy="361950"/>
            </a:xfrm>
            <a:prstGeom prst="straightConnector1">
              <a:avLst/>
            </a:prstGeom>
            <a:noFill/>
            <a:ln w="22225" cap="flat" cmpd="sng" algn="ctr">
              <a:solidFill>
                <a:srgbClr val="F79646">
                  <a:shade val="95000"/>
                  <a:satMod val="105000"/>
                </a:srgbClr>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sp>
          <p:nvSpPr>
            <p:cNvPr id="42" name="AutoShape 9"/>
            <p:cNvSpPr>
              <a:spLocks noChangeShapeType="1"/>
            </p:cNvSpPr>
            <p:nvPr/>
          </p:nvSpPr>
          <p:spPr bwMode="auto">
            <a:xfrm flipV="1">
              <a:off x="5746750" y="2432968"/>
              <a:ext cx="0" cy="365125"/>
            </a:xfrm>
            <a:prstGeom prst="straightConnector1">
              <a:avLst/>
            </a:prstGeom>
            <a:noFill/>
            <a:ln w="22225" cap="flat" cmpd="sng" algn="ctr">
              <a:solidFill>
                <a:srgbClr val="F79646">
                  <a:shade val="95000"/>
                  <a:satMod val="105000"/>
                </a:srgbClr>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grpSp>
      <p:grpSp>
        <p:nvGrpSpPr>
          <p:cNvPr id="6" name="Group 42"/>
          <p:cNvGrpSpPr/>
          <p:nvPr/>
        </p:nvGrpSpPr>
        <p:grpSpPr>
          <a:xfrm>
            <a:off x="2178259" y="2293693"/>
            <a:ext cx="295448" cy="749172"/>
            <a:chOff x="5500688" y="1558255"/>
            <a:chExt cx="488950" cy="1239838"/>
          </a:xfrm>
        </p:grpSpPr>
        <p:sp>
          <p:nvSpPr>
            <p:cNvPr id="44" name="AutoShape 13"/>
            <p:cNvSpPr>
              <a:spLocks noChangeArrowheads="1"/>
            </p:cNvSpPr>
            <p:nvPr/>
          </p:nvSpPr>
          <p:spPr bwMode="auto">
            <a:xfrm>
              <a:off x="5500688" y="1913855"/>
              <a:ext cx="488950" cy="517525"/>
            </a:xfrm>
            <a:prstGeom prst="triangle">
              <a:avLst>
                <a:gd name="adj" fmla="val 50000"/>
              </a:avLst>
            </a:prstGeom>
            <a:solidFill>
              <a:sysClr val="window" lastClr="FFFFFF"/>
            </a:solidFill>
            <a:ln w="25400" cap="flat" cmpd="sng" algn="ctr">
              <a:solidFill>
                <a:srgbClr val="F79646"/>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sp>
          <p:nvSpPr>
            <p:cNvPr id="45" name="AutoShape 12"/>
            <p:cNvSpPr>
              <a:spLocks noChangeShapeType="1"/>
            </p:cNvSpPr>
            <p:nvPr/>
          </p:nvSpPr>
          <p:spPr bwMode="auto">
            <a:xfrm flipV="1">
              <a:off x="5746750" y="1558255"/>
              <a:ext cx="0" cy="361950"/>
            </a:xfrm>
            <a:prstGeom prst="straightConnector1">
              <a:avLst/>
            </a:prstGeom>
            <a:noFill/>
            <a:ln w="22225" cap="flat" cmpd="sng" algn="ctr">
              <a:solidFill>
                <a:srgbClr val="F79646">
                  <a:shade val="95000"/>
                  <a:satMod val="105000"/>
                </a:srgbClr>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sp>
          <p:nvSpPr>
            <p:cNvPr id="46" name="AutoShape 9"/>
            <p:cNvSpPr>
              <a:spLocks noChangeShapeType="1"/>
            </p:cNvSpPr>
            <p:nvPr/>
          </p:nvSpPr>
          <p:spPr bwMode="auto">
            <a:xfrm flipV="1">
              <a:off x="5746750" y="2432968"/>
              <a:ext cx="0" cy="365125"/>
            </a:xfrm>
            <a:prstGeom prst="straightConnector1">
              <a:avLst/>
            </a:prstGeom>
            <a:noFill/>
            <a:ln w="22225" cap="flat" cmpd="sng" algn="ctr">
              <a:solidFill>
                <a:srgbClr val="F79646">
                  <a:shade val="95000"/>
                  <a:satMod val="105000"/>
                </a:srgbClr>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grpSp>
      <p:grpSp>
        <p:nvGrpSpPr>
          <p:cNvPr id="7" name="Group 46"/>
          <p:cNvGrpSpPr/>
          <p:nvPr/>
        </p:nvGrpSpPr>
        <p:grpSpPr>
          <a:xfrm>
            <a:off x="2178259" y="1573613"/>
            <a:ext cx="295448" cy="749172"/>
            <a:chOff x="5500688" y="1558255"/>
            <a:chExt cx="488950" cy="1239838"/>
          </a:xfrm>
        </p:grpSpPr>
        <p:sp>
          <p:nvSpPr>
            <p:cNvPr id="48" name="AutoShape 13"/>
            <p:cNvSpPr>
              <a:spLocks noChangeArrowheads="1"/>
            </p:cNvSpPr>
            <p:nvPr/>
          </p:nvSpPr>
          <p:spPr bwMode="auto">
            <a:xfrm>
              <a:off x="5500688" y="1913855"/>
              <a:ext cx="488950" cy="517525"/>
            </a:xfrm>
            <a:prstGeom prst="triangle">
              <a:avLst>
                <a:gd name="adj" fmla="val 50000"/>
              </a:avLst>
            </a:prstGeom>
            <a:solidFill>
              <a:sysClr val="window" lastClr="FFFFFF"/>
            </a:solidFill>
            <a:ln w="25400" cap="flat" cmpd="sng" algn="ctr">
              <a:solidFill>
                <a:srgbClr val="F79646"/>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sp>
          <p:nvSpPr>
            <p:cNvPr id="49" name="AutoShape 12"/>
            <p:cNvSpPr>
              <a:spLocks noChangeShapeType="1"/>
            </p:cNvSpPr>
            <p:nvPr/>
          </p:nvSpPr>
          <p:spPr bwMode="auto">
            <a:xfrm flipV="1">
              <a:off x="5746750" y="1558255"/>
              <a:ext cx="0" cy="361950"/>
            </a:xfrm>
            <a:prstGeom prst="straightConnector1">
              <a:avLst/>
            </a:prstGeom>
            <a:noFill/>
            <a:ln w="22225" cap="flat" cmpd="sng" algn="ctr">
              <a:solidFill>
                <a:srgbClr val="F79646">
                  <a:shade val="95000"/>
                  <a:satMod val="105000"/>
                </a:srgbClr>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sp>
          <p:nvSpPr>
            <p:cNvPr id="50" name="AutoShape 9"/>
            <p:cNvSpPr>
              <a:spLocks noChangeShapeType="1"/>
            </p:cNvSpPr>
            <p:nvPr/>
          </p:nvSpPr>
          <p:spPr bwMode="auto">
            <a:xfrm flipV="1">
              <a:off x="5746750" y="2432968"/>
              <a:ext cx="0" cy="365125"/>
            </a:xfrm>
            <a:prstGeom prst="straightConnector1">
              <a:avLst/>
            </a:prstGeom>
            <a:noFill/>
            <a:ln w="22225" cap="flat" cmpd="sng" algn="ctr">
              <a:solidFill>
                <a:srgbClr val="F79646">
                  <a:shade val="95000"/>
                  <a:satMod val="105000"/>
                </a:srgbClr>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grpSp>
      <p:sp>
        <p:nvSpPr>
          <p:cNvPr id="52" name="AutoShape 13"/>
          <p:cNvSpPr>
            <a:spLocks noChangeArrowheads="1"/>
          </p:cNvSpPr>
          <p:nvPr/>
        </p:nvSpPr>
        <p:spPr bwMode="auto">
          <a:xfrm>
            <a:off x="2898339" y="4668804"/>
            <a:ext cx="295448" cy="312714"/>
          </a:xfrm>
          <a:prstGeom prst="triangle">
            <a:avLst>
              <a:gd name="adj" fmla="val 50000"/>
            </a:avLst>
          </a:prstGeom>
          <a:solidFill>
            <a:sysClr val="window" lastClr="FFFFFF"/>
          </a:solidFill>
          <a:ln w="25400" cap="flat" cmpd="sng" algn="ctr">
            <a:solidFill>
              <a:srgbClr val="F79646"/>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sp>
        <p:nvSpPr>
          <p:cNvPr id="53" name="AutoShape 12"/>
          <p:cNvSpPr>
            <a:spLocks noChangeShapeType="1"/>
          </p:cNvSpPr>
          <p:nvPr/>
        </p:nvSpPr>
        <p:spPr bwMode="auto">
          <a:xfrm flipV="1">
            <a:off x="3047022" y="4453933"/>
            <a:ext cx="0" cy="218708"/>
          </a:xfrm>
          <a:prstGeom prst="straightConnector1">
            <a:avLst/>
          </a:prstGeom>
          <a:noFill/>
          <a:ln w="22225" cap="flat" cmpd="sng" algn="ctr">
            <a:solidFill>
              <a:srgbClr val="F79646">
                <a:shade val="95000"/>
                <a:satMod val="105000"/>
              </a:srgbClr>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sp>
        <p:nvSpPr>
          <p:cNvPr id="54" name="AutoShape 9"/>
          <p:cNvSpPr>
            <a:spLocks noChangeShapeType="1"/>
          </p:cNvSpPr>
          <p:nvPr/>
        </p:nvSpPr>
        <p:spPr bwMode="auto">
          <a:xfrm flipV="1">
            <a:off x="3042356" y="4982478"/>
            <a:ext cx="4667" cy="551575"/>
          </a:xfrm>
          <a:prstGeom prst="straightConnector1">
            <a:avLst/>
          </a:prstGeom>
          <a:noFill/>
          <a:ln w="22225" cap="flat" cmpd="sng" algn="ctr">
            <a:solidFill>
              <a:srgbClr val="F79646">
                <a:shade val="95000"/>
                <a:satMod val="105000"/>
              </a:srgbClr>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grpSp>
        <p:nvGrpSpPr>
          <p:cNvPr id="8" name="Group 54"/>
          <p:cNvGrpSpPr/>
          <p:nvPr/>
        </p:nvGrpSpPr>
        <p:grpSpPr>
          <a:xfrm>
            <a:off x="2898339" y="3733853"/>
            <a:ext cx="295448" cy="749172"/>
            <a:chOff x="5500688" y="1558255"/>
            <a:chExt cx="488950" cy="1239838"/>
          </a:xfrm>
        </p:grpSpPr>
        <p:sp>
          <p:nvSpPr>
            <p:cNvPr id="56" name="AutoShape 13"/>
            <p:cNvSpPr>
              <a:spLocks noChangeArrowheads="1"/>
            </p:cNvSpPr>
            <p:nvPr/>
          </p:nvSpPr>
          <p:spPr bwMode="auto">
            <a:xfrm>
              <a:off x="5500688" y="1913855"/>
              <a:ext cx="488950" cy="517525"/>
            </a:xfrm>
            <a:prstGeom prst="triangle">
              <a:avLst>
                <a:gd name="adj" fmla="val 50000"/>
              </a:avLst>
            </a:prstGeom>
            <a:solidFill>
              <a:sysClr val="window" lastClr="FFFFFF"/>
            </a:solidFill>
            <a:ln w="25400" cap="flat" cmpd="sng" algn="ctr">
              <a:solidFill>
                <a:srgbClr val="F79646"/>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sp>
          <p:nvSpPr>
            <p:cNvPr id="57" name="AutoShape 12"/>
            <p:cNvSpPr>
              <a:spLocks noChangeShapeType="1"/>
            </p:cNvSpPr>
            <p:nvPr/>
          </p:nvSpPr>
          <p:spPr bwMode="auto">
            <a:xfrm flipV="1">
              <a:off x="5746750" y="1558255"/>
              <a:ext cx="0" cy="361950"/>
            </a:xfrm>
            <a:prstGeom prst="straightConnector1">
              <a:avLst/>
            </a:prstGeom>
            <a:noFill/>
            <a:ln w="22225" cap="flat" cmpd="sng" algn="ctr">
              <a:solidFill>
                <a:srgbClr val="F79646">
                  <a:shade val="95000"/>
                  <a:satMod val="105000"/>
                </a:srgbClr>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sp>
          <p:nvSpPr>
            <p:cNvPr id="58" name="AutoShape 9"/>
            <p:cNvSpPr>
              <a:spLocks noChangeShapeType="1"/>
            </p:cNvSpPr>
            <p:nvPr/>
          </p:nvSpPr>
          <p:spPr bwMode="auto">
            <a:xfrm flipV="1">
              <a:off x="5746750" y="2432968"/>
              <a:ext cx="0" cy="365125"/>
            </a:xfrm>
            <a:prstGeom prst="straightConnector1">
              <a:avLst/>
            </a:prstGeom>
            <a:noFill/>
            <a:ln w="22225" cap="flat" cmpd="sng" algn="ctr">
              <a:solidFill>
                <a:srgbClr val="F79646">
                  <a:shade val="95000"/>
                  <a:satMod val="105000"/>
                </a:srgbClr>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grpSp>
      <p:grpSp>
        <p:nvGrpSpPr>
          <p:cNvPr id="33" name="Group 58"/>
          <p:cNvGrpSpPr/>
          <p:nvPr/>
        </p:nvGrpSpPr>
        <p:grpSpPr>
          <a:xfrm>
            <a:off x="2898339" y="3013773"/>
            <a:ext cx="295448" cy="749172"/>
            <a:chOff x="5500688" y="1558255"/>
            <a:chExt cx="488950" cy="1239838"/>
          </a:xfrm>
        </p:grpSpPr>
        <p:sp>
          <p:nvSpPr>
            <p:cNvPr id="60" name="AutoShape 13"/>
            <p:cNvSpPr>
              <a:spLocks noChangeArrowheads="1"/>
            </p:cNvSpPr>
            <p:nvPr/>
          </p:nvSpPr>
          <p:spPr bwMode="auto">
            <a:xfrm>
              <a:off x="5500688" y="1913855"/>
              <a:ext cx="488950" cy="517525"/>
            </a:xfrm>
            <a:prstGeom prst="triangle">
              <a:avLst>
                <a:gd name="adj" fmla="val 50000"/>
              </a:avLst>
            </a:prstGeom>
            <a:solidFill>
              <a:sysClr val="window" lastClr="FFFFFF"/>
            </a:solidFill>
            <a:ln w="25400" cap="flat" cmpd="sng" algn="ctr">
              <a:solidFill>
                <a:srgbClr val="F79646"/>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sp>
          <p:nvSpPr>
            <p:cNvPr id="61" name="AutoShape 12"/>
            <p:cNvSpPr>
              <a:spLocks noChangeShapeType="1"/>
            </p:cNvSpPr>
            <p:nvPr/>
          </p:nvSpPr>
          <p:spPr bwMode="auto">
            <a:xfrm flipV="1">
              <a:off x="5746750" y="1558255"/>
              <a:ext cx="0" cy="361950"/>
            </a:xfrm>
            <a:prstGeom prst="straightConnector1">
              <a:avLst/>
            </a:prstGeom>
            <a:noFill/>
            <a:ln w="22225" cap="flat" cmpd="sng" algn="ctr">
              <a:solidFill>
                <a:srgbClr val="F79646">
                  <a:shade val="95000"/>
                  <a:satMod val="105000"/>
                </a:srgbClr>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sp>
          <p:nvSpPr>
            <p:cNvPr id="62" name="AutoShape 9"/>
            <p:cNvSpPr>
              <a:spLocks noChangeShapeType="1"/>
            </p:cNvSpPr>
            <p:nvPr/>
          </p:nvSpPr>
          <p:spPr bwMode="auto">
            <a:xfrm flipV="1">
              <a:off x="5746750" y="2432968"/>
              <a:ext cx="0" cy="365125"/>
            </a:xfrm>
            <a:prstGeom prst="straightConnector1">
              <a:avLst/>
            </a:prstGeom>
            <a:noFill/>
            <a:ln w="22225" cap="flat" cmpd="sng" algn="ctr">
              <a:solidFill>
                <a:srgbClr val="F79646">
                  <a:shade val="95000"/>
                  <a:satMod val="105000"/>
                </a:srgbClr>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grpSp>
      <p:grpSp>
        <p:nvGrpSpPr>
          <p:cNvPr id="34" name="Group 62"/>
          <p:cNvGrpSpPr/>
          <p:nvPr/>
        </p:nvGrpSpPr>
        <p:grpSpPr>
          <a:xfrm>
            <a:off x="2898339" y="2293693"/>
            <a:ext cx="295448" cy="749172"/>
            <a:chOff x="5500688" y="1558255"/>
            <a:chExt cx="488950" cy="1239838"/>
          </a:xfrm>
        </p:grpSpPr>
        <p:sp>
          <p:nvSpPr>
            <p:cNvPr id="64" name="AutoShape 13"/>
            <p:cNvSpPr>
              <a:spLocks noChangeArrowheads="1"/>
            </p:cNvSpPr>
            <p:nvPr/>
          </p:nvSpPr>
          <p:spPr bwMode="auto">
            <a:xfrm>
              <a:off x="5500688" y="1913855"/>
              <a:ext cx="488950" cy="517525"/>
            </a:xfrm>
            <a:prstGeom prst="triangle">
              <a:avLst>
                <a:gd name="adj" fmla="val 50000"/>
              </a:avLst>
            </a:prstGeom>
            <a:solidFill>
              <a:sysClr val="window" lastClr="FFFFFF"/>
            </a:solidFill>
            <a:ln w="25400" cap="flat" cmpd="sng" algn="ctr">
              <a:solidFill>
                <a:srgbClr val="F79646"/>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sp>
          <p:nvSpPr>
            <p:cNvPr id="65" name="AutoShape 12"/>
            <p:cNvSpPr>
              <a:spLocks noChangeShapeType="1"/>
            </p:cNvSpPr>
            <p:nvPr/>
          </p:nvSpPr>
          <p:spPr bwMode="auto">
            <a:xfrm flipV="1">
              <a:off x="5746750" y="1558255"/>
              <a:ext cx="0" cy="361950"/>
            </a:xfrm>
            <a:prstGeom prst="straightConnector1">
              <a:avLst/>
            </a:prstGeom>
            <a:noFill/>
            <a:ln w="22225" cap="flat" cmpd="sng" algn="ctr">
              <a:solidFill>
                <a:srgbClr val="F79646">
                  <a:shade val="95000"/>
                  <a:satMod val="105000"/>
                </a:srgbClr>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sp>
          <p:nvSpPr>
            <p:cNvPr id="66" name="AutoShape 9"/>
            <p:cNvSpPr>
              <a:spLocks noChangeShapeType="1"/>
            </p:cNvSpPr>
            <p:nvPr/>
          </p:nvSpPr>
          <p:spPr bwMode="auto">
            <a:xfrm flipV="1">
              <a:off x="5746750" y="2432968"/>
              <a:ext cx="0" cy="365125"/>
            </a:xfrm>
            <a:prstGeom prst="straightConnector1">
              <a:avLst/>
            </a:prstGeom>
            <a:noFill/>
            <a:ln w="22225" cap="flat" cmpd="sng" algn="ctr">
              <a:solidFill>
                <a:srgbClr val="F79646">
                  <a:shade val="95000"/>
                  <a:satMod val="105000"/>
                </a:srgbClr>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grpSp>
      <p:grpSp>
        <p:nvGrpSpPr>
          <p:cNvPr id="35" name="Group 66"/>
          <p:cNvGrpSpPr/>
          <p:nvPr/>
        </p:nvGrpSpPr>
        <p:grpSpPr>
          <a:xfrm>
            <a:off x="2898339" y="1573613"/>
            <a:ext cx="295448" cy="749172"/>
            <a:chOff x="5500688" y="1558255"/>
            <a:chExt cx="488950" cy="1239838"/>
          </a:xfrm>
        </p:grpSpPr>
        <p:sp>
          <p:nvSpPr>
            <p:cNvPr id="68" name="AutoShape 13"/>
            <p:cNvSpPr>
              <a:spLocks noChangeArrowheads="1"/>
            </p:cNvSpPr>
            <p:nvPr/>
          </p:nvSpPr>
          <p:spPr bwMode="auto">
            <a:xfrm>
              <a:off x="5500688" y="1913855"/>
              <a:ext cx="488950" cy="517525"/>
            </a:xfrm>
            <a:prstGeom prst="triangle">
              <a:avLst>
                <a:gd name="adj" fmla="val 50000"/>
              </a:avLst>
            </a:prstGeom>
            <a:solidFill>
              <a:sysClr val="window" lastClr="FFFFFF"/>
            </a:solidFill>
            <a:ln w="25400" cap="flat" cmpd="sng" algn="ctr">
              <a:solidFill>
                <a:srgbClr val="F79646"/>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sp>
          <p:nvSpPr>
            <p:cNvPr id="69" name="AutoShape 12"/>
            <p:cNvSpPr>
              <a:spLocks noChangeShapeType="1"/>
            </p:cNvSpPr>
            <p:nvPr/>
          </p:nvSpPr>
          <p:spPr bwMode="auto">
            <a:xfrm flipV="1">
              <a:off x="5746750" y="1558255"/>
              <a:ext cx="0" cy="361950"/>
            </a:xfrm>
            <a:prstGeom prst="straightConnector1">
              <a:avLst/>
            </a:prstGeom>
            <a:noFill/>
            <a:ln w="22225" cap="flat" cmpd="sng" algn="ctr">
              <a:solidFill>
                <a:srgbClr val="F79646">
                  <a:shade val="95000"/>
                  <a:satMod val="105000"/>
                </a:srgbClr>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sp>
          <p:nvSpPr>
            <p:cNvPr id="70" name="AutoShape 9"/>
            <p:cNvSpPr>
              <a:spLocks noChangeShapeType="1"/>
            </p:cNvSpPr>
            <p:nvPr/>
          </p:nvSpPr>
          <p:spPr bwMode="auto">
            <a:xfrm flipV="1">
              <a:off x="5746750" y="2432968"/>
              <a:ext cx="0" cy="365125"/>
            </a:xfrm>
            <a:prstGeom prst="straightConnector1">
              <a:avLst/>
            </a:prstGeom>
            <a:noFill/>
            <a:ln w="22225" cap="flat" cmpd="sng" algn="ctr">
              <a:solidFill>
                <a:srgbClr val="F79646">
                  <a:shade val="95000"/>
                  <a:satMod val="105000"/>
                </a:srgbClr>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grpSp>
      <p:sp>
        <p:nvSpPr>
          <p:cNvPr id="72" name="AutoShape 13"/>
          <p:cNvSpPr>
            <a:spLocks noChangeArrowheads="1"/>
          </p:cNvSpPr>
          <p:nvPr/>
        </p:nvSpPr>
        <p:spPr bwMode="auto">
          <a:xfrm>
            <a:off x="3618419" y="4668804"/>
            <a:ext cx="295448" cy="312714"/>
          </a:xfrm>
          <a:prstGeom prst="triangle">
            <a:avLst>
              <a:gd name="adj" fmla="val 50000"/>
            </a:avLst>
          </a:prstGeom>
          <a:solidFill>
            <a:sysClr val="window" lastClr="FFFFFF"/>
          </a:solidFill>
          <a:ln w="25400" cap="flat" cmpd="sng" algn="ctr">
            <a:solidFill>
              <a:srgbClr val="F79646"/>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sp>
        <p:nvSpPr>
          <p:cNvPr id="73" name="AutoShape 12"/>
          <p:cNvSpPr>
            <a:spLocks noChangeShapeType="1"/>
          </p:cNvSpPr>
          <p:nvPr/>
        </p:nvSpPr>
        <p:spPr bwMode="auto">
          <a:xfrm flipV="1">
            <a:off x="3767102" y="4453933"/>
            <a:ext cx="0" cy="218708"/>
          </a:xfrm>
          <a:prstGeom prst="straightConnector1">
            <a:avLst/>
          </a:prstGeom>
          <a:noFill/>
          <a:ln w="22225" cap="flat" cmpd="sng" algn="ctr">
            <a:solidFill>
              <a:srgbClr val="F79646">
                <a:shade val="95000"/>
                <a:satMod val="105000"/>
              </a:srgbClr>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sp>
        <p:nvSpPr>
          <p:cNvPr id="74" name="AutoShape 9"/>
          <p:cNvSpPr>
            <a:spLocks noChangeShapeType="1"/>
          </p:cNvSpPr>
          <p:nvPr/>
        </p:nvSpPr>
        <p:spPr bwMode="auto">
          <a:xfrm flipV="1">
            <a:off x="3765896" y="4982477"/>
            <a:ext cx="1207" cy="571378"/>
          </a:xfrm>
          <a:prstGeom prst="straightConnector1">
            <a:avLst/>
          </a:prstGeom>
          <a:noFill/>
          <a:ln w="22225" cap="flat" cmpd="sng" algn="ctr">
            <a:solidFill>
              <a:srgbClr val="F79646">
                <a:shade val="95000"/>
                <a:satMod val="105000"/>
              </a:srgbClr>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grpSp>
        <p:nvGrpSpPr>
          <p:cNvPr id="39" name="Group 74"/>
          <p:cNvGrpSpPr/>
          <p:nvPr/>
        </p:nvGrpSpPr>
        <p:grpSpPr>
          <a:xfrm>
            <a:off x="3618419" y="3733853"/>
            <a:ext cx="295448" cy="749172"/>
            <a:chOff x="5500688" y="1558255"/>
            <a:chExt cx="488950" cy="1239838"/>
          </a:xfrm>
        </p:grpSpPr>
        <p:sp>
          <p:nvSpPr>
            <p:cNvPr id="76" name="AutoShape 13"/>
            <p:cNvSpPr>
              <a:spLocks noChangeArrowheads="1"/>
            </p:cNvSpPr>
            <p:nvPr/>
          </p:nvSpPr>
          <p:spPr bwMode="auto">
            <a:xfrm>
              <a:off x="5500688" y="1913855"/>
              <a:ext cx="488950" cy="517525"/>
            </a:xfrm>
            <a:prstGeom prst="triangle">
              <a:avLst>
                <a:gd name="adj" fmla="val 50000"/>
              </a:avLst>
            </a:prstGeom>
            <a:solidFill>
              <a:sysClr val="window" lastClr="FFFFFF"/>
            </a:solidFill>
            <a:ln w="25400" cap="flat" cmpd="sng" algn="ctr">
              <a:solidFill>
                <a:srgbClr val="F79646"/>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sp>
          <p:nvSpPr>
            <p:cNvPr id="77" name="AutoShape 12"/>
            <p:cNvSpPr>
              <a:spLocks noChangeShapeType="1"/>
            </p:cNvSpPr>
            <p:nvPr/>
          </p:nvSpPr>
          <p:spPr bwMode="auto">
            <a:xfrm flipV="1">
              <a:off x="5746750" y="1558255"/>
              <a:ext cx="0" cy="361950"/>
            </a:xfrm>
            <a:prstGeom prst="straightConnector1">
              <a:avLst/>
            </a:prstGeom>
            <a:noFill/>
            <a:ln w="22225" cap="flat" cmpd="sng" algn="ctr">
              <a:solidFill>
                <a:srgbClr val="F79646">
                  <a:shade val="95000"/>
                  <a:satMod val="105000"/>
                </a:srgbClr>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sp>
          <p:nvSpPr>
            <p:cNvPr id="78" name="AutoShape 9"/>
            <p:cNvSpPr>
              <a:spLocks noChangeShapeType="1"/>
            </p:cNvSpPr>
            <p:nvPr/>
          </p:nvSpPr>
          <p:spPr bwMode="auto">
            <a:xfrm flipV="1">
              <a:off x="5746750" y="2432968"/>
              <a:ext cx="0" cy="365125"/>
            </a:xfrm>
            <a:prstGeom prst="straightConnector1">
              <a:avLst/>
            </a:prstGeom>
            <a:noFill/>
            <a:ln w="22225" cap="flat" cmpd="sng" algn="ctr">
              <a:solidFill>
                <a:srgbClr val="F79646">
                  <a:shade val="95000"/>
                  <a:satMod val="105000"/>
                </a:srgbClr>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grpSp>
      <p:grpSp>
        <p:nvGrpSpPr>
          <p:cNvPr id="43" name="Group 78"/>
          <p:cNvGrpSpPr/>
          <p:nvPr/>
        </p:nvGrpSpPr>
        <p:grpSpPr>
          <a:xfrm>
            <a:off x="3618419" y="3013773"/>
            <a:ext cx="295448" cy="749172"/>
            <a:chOff x="5500688" y="1558255"/>
            <a:chExt cx="488950" cy="1239838"/>
          </a:xfrm>
        </p:grpSpPr>
        <p:sp>
          <p:nvSpPr>
            <p:cNvPr id="80" name="AutoShape 13"/>
            <p:cNvSpPr>
              <a:spLocks noChangeArrowheads="1"/>
            </p:cNvSpPr>
            <p:nvPr/>
          </p:nvSpPr>
          <p:spPr bwMode="auto">
            <a:xfrm>
              <a:off x="5500688" y="1913855"/>
              <a:ext cx="488950" cy="517525"/>
            </a:xfrm>
            <a:prstGeom prst="triangle">
              <a:avLst>
                <a:gd name="adj" fmla="val 50000"/>
              </a:avLst>
            </a:prstGeom>
            <a:solidFill>
              <a:sysClr val="window" lastClr="FFFFFF"/>
            </a:solidFill>
            <a:ln w="25400" cap="flat" cmpd="sng" algn="ctr">
              <a:solidFill>
                <a:srgbClr val="F79646"/>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sp>
          <p:nvSpPr>
            <p:cNvPr id="81" name="AutoShape 12"/>
            <p:cNvSpPr>
              <a:spLocks noChangeShapeType="1"/>
            </p:cNvSpPr>
            <p:nvPr/>
          </p:nvSpPr>
          <p:spPr bwMode="auto">
            <a:xfrm flipV="1">
              <a:off x="5746750" y="1558255"/>
              <a:ext cx="0" cy="361950"/>
            </a:xfrm>
            <a:prstGeom prst="straightConnector1">
              <a:avLst/>
            </a:prstGeom>
            <a:noFill/>
            <a:ln w="22225" cap="flat" cmpd="sng" algn="ctr">
              <a:solidFill>
                <a:srgbClr val="F79646">
                  <a:shade val="95000"/>
                  <a:satMod val="105000"/>
                </a:srgbClr>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sp>
          <p:nvSpPr>
            <p:cNvPr id="82" name="AutoShape 9"/>
            <p:cNvSpPr>
              <a:spLocks noChangeShapeType="1"/>
            </p:cNvSpPr>
            <p:nvPr/>
          </p:nvSpPr>
          <p:spPr bwMode="auto">
            <a:xfrm flipV="1">
              <a:off x="5746750" y="2432968"/>
              <a:ext cx="0" cy="365125"/>
            </a:xfrm>
            <a:prstGeom prst="straightConnector1">
              <a:avLst/>
            </a:prstGeom>
            <a:noFill/>
            <a:ln w="22225" cap="flat" cmpd="sng" algn="ctr">
              <a:solidFill>
                <a:srgbClr val="F79646">
                  <a:shade val="95000"/>
                  <a:satMod val="105000"/>
                </a:srgbClr>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grpSp>
      <p:grpSp>
        <p:nvGrpSpPr>
          <p:cNvPr id="47" name="Group 82"/>
          <p:cNvGrpSpPr/>
          <p:nvPr/>
        </p:nvGrpSpPr>
        <p:grpSpPr>
          <a:xfrm>
            <a:off x="3618419" y="2293693"/>
            <a:ext cx="295448" cy="749172"/>
            <a:chOff x="5500688" y="1558255"/>
            <a:chExt cx="488950" cy="1239838"/>
          </a:xfrm>
        </p:grpSpPr>
        <p:sp>
          <p:nvSpPr>
            <p:cNvPr id="84" name="AutoShape 13"/>
            <p:cNvSpPr>
              <a:spLocks noChangeArrowheads="1"/>
            </p:cNvSpPr>
            <p:nvPr/>
          </p:nvSpPr>
          <p:spPr bwMode="auto">
            <a:xfrm>
              <a:off x="5500688" y="1913855"/>
              <a:ext cx="488950" cy="517525"/>
            </a:xfrm>
            <a:prstGeom prst="triangle">
              <a:avLst>
                <a:gd name="adj" fmla="val 50000"/>
              </a:avLst>
            </a:prstGeom>
            <a:solidFill>
              <a:sysClr val="window" lastClr="FFFFFF"/>
            </a:solidFill>
            <a:ln w="25400" cap="flat" cmpd="sng" algn="ctr">
              <a:solidFill>
                <a:srgbClr val="F79646"/>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sp>
          <p:nvSpPr>
            <p:cNvPr id="85" name="AutoShape 12"/>
            <p:cNvSpPr>
              <a:spLocks noChangeShapeType="1"/>
            </p:cNvSpPr>
            <p:nvPr/>
          </p:nvSpPr>
          <p:spPr bwMode="auto">
            <a:xfrm flipV="1">
              <a:off x="5746750" y="1558255"/>
              <a:ext cx="0" cy="361950"/>
            </a:xfrm>
            <a:prstGeom prst="straightConnector1">
              <a:avLst/>
            </a:prstGeom>
            <a:noFill/>
            <a:ln w="22225" cap="flat" cmpd="sng" algn="ctr">
              <a:solidFill>
                <a:srgbClr val="F79646">
                  <a:shade val="95000"/>
                  <a:satMod val="105000"/>
                </a:srgbClr>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sp>
          <p:nvSpPr>
            <p:cNvPr id="86" name="AutoShape 9"/>
            <p:cNvSpPr>
              <a:spLocks noChangeShapeType="1"/>
            </p:cNvSpPr>
            <p:nvPr/>
          </p:nvSpPr>
          <p:spPr bwMode="auto">
            <a:xfrm flipV="1">
              <a:off x="5746750" y="2432968"/>
              <a:ext cx="0" cy="365125"/>
            </a:xfrm>
            <a:prstGeom prst="straightConnector1">
              <a:avLst/>
            </a:prstGeom>
            <a:noFill/>
            <a:ln w="22225" cap="flat" cmpd="sng" algn="ctr">
              <a:solidFill>
                <a:srgbClr val="F79646">
                  <a:shade val="95000"/>
                  <a:satMod val="105000"/>
                </a:srgbClr>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grpSp>
      <p:grpSp>
        <p:nvGrpSpPr>
          <p:cNvPr id="51" name="Group 86"/>
          <p:cNvGrpSpPr/>
          <p:nvPr/>
        </p:nvGrpSpPr>
        <p:grpSpPr>
          <a:xfrm>
            <a:off x="3618419" y="1573613"/>
            <a:ext cx="295448" cy="749172"/>
            <a:chOff x="5500688" y="1558255"/>
            <a:chExt cx="488950" cy="1239838"/>
          </a:xfrm>
        </p:grpSpPr>
        <p:sp>
          <p:nvSpPr>
            <p:cNvPr id="88" name="AutoShape 13"/>
            <p:cNvSpPr>
              <a:spLocks noChangeArrowheads="1"/>
            </p:cNvSpPr>
            <p:nvPr/>
          </p:nvSpPr>
          <p:spPr bwMode="auto">
            <a:xfrm>
              <a:off x="5500688" y="1913855"/>
              <a:ext cx="488950" cy="517525"/>
            </a:xfrm>
            <a:prstGeom prst="triangle">
              <a:avLst>
                <a:gd name="adj" fmla="val 50000"/>
              </a:avLst>
            </a:prstGeom>
            <a:solidFill>
              <a:sysClr val="window" lastClr="FFFFFF"/>
            </a:solidFill>
            <a:ln w="25400" cap="flat" cmpd="sng" algn="ctr">
              <a:solidFill>
                <a:srgbClr val="F79646"/>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sp>
          <p:nvSpPr>
            <p:cNvPr id="89" name="AutoShape 12"/>
            <p:cNvSpPr>
              <a:spLocks noChangeShapeType="1"/>
            </p:cNvSpPr>
            <p:nvPr/>
          </p:nvSpPr>
          <p:spPr bwMode="auto">
            <a:xfrm flipV="1">
              <a:off x="5746750" y="1558255"/>
              <a:ext cx="0" cy="361950"/>
            </a:xfrm>
            <a:prstGeom prst="straightConnector1">
              <a:avLst/>
            </a:prstGeom>
            <a:noFill/>
            <a:ln w="22225" cap="flat" cmpd="sng" algn="ctr">
              <a:solidFill>
                <a:srgbClr val="F79646">
                  <a:shade val="95000"/>
                  <a:satMod val="105000"/>
                </a:srgbClr>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sp>
          <p:nvSpPr>
            <p:cNvPr id="90" name="AutoShape 9"/>
            <p:cNvSpPr>
              <a:spLocks noChangeShapeType="1"/>
            </p:cNvSpPr>
            <p:nvPr/>
          </p:nvSpPr>
          <p:spPr bwMode="auto">
            <a:xfrm flipV="1">
              <a:off x="5746750" y="2432968"/>
              <a:ext cx="0" cy="365125"/>
            </a:xfrm>
            <a:prstGeom prst="straightConnector1">
              <a:avLst/>
            </a:prstGeom>
            <a:noFill/>
            <a:ln w="22225" cap="flat" cmpd="sng" algn="ctr">
              <a:solidFill>
                <a:srgbClr val="F79646">
                  <a:shade val="95000"/>
                  <a:satMod val="105000"/>
                </a:srgbClr>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grpSp>
      <p:sp>
        <p:nvSpPr>
          <p:cNvPr id="92" name="AutoShape 13"/>
          <p:cNvSpPr>
            <a:spLocks noChangeArrowheads="1"/>
          </p:cNvSpPr>
          <p:nvPr/>
        </p:nvSpPr>
        <p:spPr bwMode="auto">
          <a:xfrm>
            <a:off x="4338499" y="4668804"/>
            <a:ext cx="295448" cy="312714"/>
          </a:xfrm>
          <a:prstGeom prst="triangle">
            <a:avLst>
              <a:gd name="adj" fmla="val 50000"/>
            </a:avLst>
          </a:prstGeom>
          <a:solidFill>
            <a:sysClr val="window" lastClr="FFFFFF"/>
          </a:solidFill>
          <a:ln w="25400" cap="flat" cmpd="sng" algn="ctr">
            <a:solidFill>
              <a:srgbClr val="F79646"/>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sp>
        <p:nvSpPr>
          <p:cNvPr id="93" name="AutoShape 12"/>
          <p:cNvSpPr>
            <a:spLocks noChangeShapeType="1"/>
          </p:cNvSpPr>
          <p:nvPr/>
        </p:nvSpPr>
        <p:spPr bwMode="auto">
          <a:xfrm flipV="1">
            <a:off x="4487182" y="4453933"/>
            <a:ext cx="0" cy="218708"/>
          </a:xfrm>
          <a:prstGeom prst="straightConnector1">
            <a:avLst/>
          </a:prstGeom>
          <a:noFill/>
          <a:ln w="22225" cap="flat" cmpd="sng" algn="ctr">
            <a:solidFill>
              <a:srgbClr val="F79646">
                <a:shade val="95000"/>
                <a:satMod val="105000"/>
              </a:srgbClr>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sp>
        <p:nvSpPr>
          <p:cNvPr id="94" name="AutoShape 9"/>
          <p:cNvSpPr>
            <a:spLocks noChangeShapeType="1"/>
          </p:cNvSpPr>
          <p:nvPr/>
        </p:nvSpPr>
        <p:spPr bwMode="auto">
          <a:xfrm flipV="1">
            <a:off x="4482516" y="4982478"/>
            <a:ext cx="4667" cy="551575"/>
          </a:xfrm>
          <a:prstGeom prst="straightConnector1">
            <a:avLst/>
          </a:prstGeom>
          <a:noFill/>
          <a:ln w="22225" cap="flat" cmpd="sng" algn="ctr">
            <a:solidFill>
              <a:srgbClr val="F79646">
                <a:shade val="95000"/>
                <a:satMod val="105000"/>
              </a:srgbClr>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grpSp>
        <p:nvGrpSpPr>
          <p:cNvPr id="55" name="Group 94"/>
          <p:cNvGrpSpPr/>
          <p:nvPr/>
        </p:nvGrpSpPr>
        <p:grpSpPr>
          <a:xfrm>
            <a:off x="4338499" y="3733853"/>
            <a:ext cx="295448" cy="749172"/>
            <a:chOff x="5500688" y="1558255"/>
            <a:chExt cx="488950" cy="1239838"/>
          </a:xfrm>
        </p:grpSpPr>
        <p:sp>
          <p:nvSpPr>
            <p:cNvPr id="96" name="AutoShape 13"/>
            <p:cNvSpPr>
              <a:spLocks noChangeArrowheads="1"/>
            </p:cNvSpPr>
            <p:nvPr/>
          </p:nvSpPr>
          <p:spPr bwMode="auto">
            <a:xfrm>
              <a:off x="5500688" y="1913855"/>
              <a:ext cx="488950" cy="517525"/>
            </a:xfrm>
            <a:prstGeom prst="triangle">
              <a:avLst>
                <a:gd name="adj" fmla="val 50000"/>
              </a:avLst>
            </a:prstGeom>
            <a:solidFill>
              <a:sysClr val="window" lastClr="FFFFFF"/>
            </a:solidFill>
            <a:ln w="25400" cap="flat" cmpd="sng" algn="ctr">
              <a:solidFill>
                <a:srgbClr val="F79646"/>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sp>
          <p:nvSpPr>
            <p:cNvPr id="97" name="AutoShape 12"/>
            <p:cNvSpPr>
              <a:spLocks noChangeShapeType="1"/>
            </p:cNvSpPr>
            <p:nvPr/>
          </p:nvSpPr>
          <p:spPr bwMode="auto">
            <a:xfrm flipV="1">
              <a:off x="5746750" y="1558255"/>
              <a:ext cx="0" cy="361950"/>
            </a:xfrm>
            <a:prstGeom prst="straightConnector1">
              <a:avLst/>
            </a:prstGeom>
            <a:noFill/>
            <a:ln w="22225" cap="flat" cmpd="sng" algn="ctr">
              <a:solidFill>
                <a:srgbClr val="F79646">
                  <a:shade val="95000"/>
                  <a:satMod val="105000"/>
                </a:srgbClr>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sp>
          <p:nvSpPr>
            <p:cNvPr id="98" name="AutoShape 9"/>
            <p:cNvSpPr>
              <a:spLocks noChangeShapeType="1"/>
            </p:cNvSpPr>
            <p:nvPr/>
          </p:nvSpPr>
          <p:spPr bwMode="auto">
            <a:xfrm flipV="1">
              <a:off x="5746750" y="2432968"/>
              <a:ext cx="0" cy="365125"/>
            </a:xfrm>
            <a:prstGeom prst="straightConnector1">
              <a:avLst/>
            </a:prstGeom>
            <a:noFill/>
            <a:ln w="22225" cap="flat" cmpd="sng" algn="ctr">
              <a:solidFill>
                <a:srgbClr val="F79646">
                  <a:shade val="95000"/>
                  <a:satMod val="105000"/>
                </a:srgbClr>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grpSp>
      <p:grpSp>
        <p:nvGrpSpPr>
          <p:cNvPr id="59" name="Group 98"/>
          <p:cNvGrpSpPr/>
          <p:nvPr/>
        </p:nvGrpSpPr>
        <p:grpSpPr>
          <a:xfrm>
            <a:off x="4338499" y="3013773"/>
            <a:ext cx="295448" cy="749172"/>
            <a:chOff x="5500688" y="1558255"/>
            <a:chExt cx="488950" cy="1239838"/>
          </a:xfrm>
        </p:grpSpPr>
        <p:sp>
          <p:nvSpPr>
            <p:cNvPr id="100" name="AutoShape 13"/>
            <p:cNvSpPr>
              <a:spLocks noChangeArrowheads="1"/>
            </p:cNvSpPr>
            <p:nvPr/>
          </p:nvSpPr>
          <p:spPr bwMode="auto">
            <a:xfrm>
              <a:off x="5500688" y="1913855"/>
              <a:ext cx="488950" cy="517525"/>
            </a:xfrm>
            <a:prstGeom prst="triangle">
              <a:avLst>
                <a:gd name="adj" fmla="val 50000"/>
              </a:avLst>
            </a:prstGeom>
            <a:solidFill>
              <a:sysClr val="window" lastClr="FFFFFF"/>
            </a:solidFill>
            <a:ln w="25400" cap="flat" cmpd="sng" algn="ctr">
              <a:solidFill>
                <a:srgbClr val="F79646"/>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sp>
          <p:nvSpPr>
            <p:cNvPr id="101" name="AutoShape 12"/>
            <p:cNvSpPr>
              <a:spLocks noChangeShapeType="1"/>
            </p:cNvSpPr>
            <p:nvPr/>
          </p:nvSpPr>
          <p:spPr bwMode="auto">
            <a:xfrm flipV="1">
              <a:off x="5746750" y="1558255"/>
              <a:ext cx="0" cy="361950"/>
            </a:xfrm>
            <a:prstGeom prst="straightConnector1">
              <a:avLst/>
            </a:prstGeom>
            <a:noFill/>
            <a:ln w="22225" cap="flat" cmpd="sng" algn="ctr">
              <a:solidFill>
                <a:srgbClr val="F79646">
                  <a:shade val="95000"/>
                  <a:satMod val="105000"/>
                </a:srgbClr>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sp>
          <p:nvSpPr>
            <p:cNvPr id="102" name="AutoShape 9"/>
            <p:cNvSpPr>
              <a:spLocks noChangeShapeType="1"/>
            </p:cNvSpPr>
            <p:nvPr/>
          </p:nvSpPr>
          <p:spPr bwMode="auto">
            <a:xfrm flipV="1">
              <a:off x="5746750" y="2432968"/>
              <a:ext cx="0" cy="365125"/>
            </a:xfrm>
            <a:prstGeom prst="straightConnector1">
              <a:avLst/>
            </a:prstGeom>
            <a:noFill/>
            <a:ln w="22225" cap="flat" cmpd="sng" algn="ctr">
              <a:solidFill>
                <a:srgbClr val="F79646">
                  <a:shade val="95000"/>
                  <a:satMod val="105000"/>
                </a:srgbClr>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grpSp>
      <p:grpSp>
        <p:nvGrpSpPr>
          <p:cNvPr id="63" name="Group 102"/>
          <p:cNvGrpSpPr/>
          <p:nvPr/>
        </p:nvGrpSpPr>
        <p:grpSpPr>
          <a:xfrm>
            <a:off x="4338499" y="2293693"/>
            <a:ext cx="295448" cy="749172"/>
            <a:chOff x="5500688" y="1558255"/>
            <a:chExt cx="488950" cy="1239838"/>
          </a:xfrm>
        </p:grpSpPr>
        <p:sp>
          <p:nvSpPr>
            <p:cNvPr id="104" name="AutoShape 13"/>
            <p:cNvSpPr>
              <a:spLocks noChangeArrowheads="1"/>
            </p:cNvSpPr>
            <p:nvPr/>
          </p:nvSpPr>
          <p:spPr bwMode="auto">
            <a:xfrm>
              <a:off x="5500688" y="1913855"/>
              <a:ext cx="488950" cy="517525"/>
            </a:xfrm>
            <a:prstGeom prst="triangle">
              <a:avLst>
                <a:gd name="adj" fmla="val 50000"/>
              </a:avLst>
            </a:prstGeom>
            <a:solidFill>
              <a:sysClr val="window" lastClr="FFFFFF"/>
            </a:solidFill>
            <a:ln w="25400" cap="flat" cmpd="sng" algn="ctr">
              <a:solidFill>
                <a:srgbClr val="F79646"/>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sp>
          <p:nvSpPr>
            <p:cNvPr id="105" name="AutoShape 12"/>
            <p:cNvSpPr>
              <a:spLocks noChangeShapeType="1"/>
            </p:cNvSpPr>
            <p:nvPr/>
          </p:nvSpPr>
          <p:spPr bwMode="auto">
            <a:xfrm flipV="1">
              <a:off x="5746750" y="1558255"/>
              <a:ext cx="0" cy="361950"/>
            </a:xfrm>
            <a:prstGeom prst="straightConnector1">
              <a:avLst/>
            </a:prstGeom>
            <a:noFill/>
            <a:ln w="22225" cap="flat" cmpd="sng" algn="ctr">
              <a:solidFill>
                <a:srgbClr val="F79646">
                  <a:shade val="95000"/>
                  <a:satMod val="105000"/>
                </a:srgbClr>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sp>
          <p:nvSpPr>
            <p:cNvPr id="106" name="AutoShape 9"/>
            <p:cNvSpPr>
              <a:spLocks noChangeShapeType="1"/>
            </p:cNvSpPr>
            <p:nvPr/>
          </p:nvSpPr>
          <p:spPr bwMode="auto">
            <a:xfrm flipV="1">
              <a:off x="5746750" y="2432968"/>
              <a:ext cx="0" cy="365125"/>
            </a:xfrm>
            <a:prstGeom prst="straightConnector1">
              <a:avLst/>
            </a:prstGeom>
            <a:noFill/>
            <a:ln w="22225" cap="flat" cmpd="sng" algn="ctr">
              <a:solidFill>
                <a:srgbClr val="F79646">
                  <a:shade val="95000"/>
                  <a:satMod val="105000"/>
                </a:srgbClr>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grpSp>
      <p:grpSp>
        <p:nvGrpSpPr>
          <p:cNvPr id="67" name="Group 106"/>
          <p:cNvGrpSpPr/>
          <p:nvPr/>
        </p:nvGrpSpPr>
        <p:grpSpPr>
          <a:xfrm>
            <a:off x="4338499" y="1573613"/>
            <a:ext cx="295448" cy="749172"/>
            <a:chOff x="5500688" y="1558255"/>
            <a:chExt cx="488950" cy="1239838"/>
          </a:xfrm>
        </p:grpSpPr>
        <p:sp>
          <p:nvSpPr>
            <p:cNvPr id="108" name="AutoShape 13"/>
            <p:cNvSpPr>
              <a:spLocks noChangeArrowheads="1"/>
            </p:cNvSpPr>
            <p:nvPr/>
          </p:nvSpPr>
          <p:spPr bwMode="auto">
            <a:xfrm>
              <a:off x="5500688" y="1913855"/>
              <a:ext cx="488950" cy="517525"/>
            </a:xfrm>
            <a:prstGeom prst="triangle">
              <a:avLst>
                <a:gd name="adj" fmla="val 50000"/>
              </a:avLst>
            </a:prstGeom>
            <a:solidFill>
              <a:sysClr val="window" lastClr="FFFFFF"/>
            </a:solidFill>
            <a:ln w="25400" cap="flat" cmpd="sng" algn="ctr">
              <a:solidFill>
                <a:srgbClr val="F79646"/>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sp>
          <p:nvSpPr>
            <p:cNvPr id="109" name="AutoShape 12"/>
            <p:cNvSpPr>
              <a:spLocks noChangeShapeType="1"/>
            </p:cNvSpPr>
            <p:nvPr/>
          </p:nvSpPr>
          <p:spPr bwMode="auto">
            <a:xfrm flipV="1">
              <a:off x="5746750" y="1558255"/>
              <a:ext cx="0" cy="361950"/>
            </a:xfrm>
            <a:prstGeom prst="straightConnector1">
              <a:avLst/>
            </a:prstGeom>
            <a:noFill/>
            <a:ln w="22225" cap="flat" cmpd="sng" algn="ctr">
              <a:solidFill>
                <a:srgbClr val="F79646">
                  <a:shade val="95000"/>
                  <a:satMod val="105000"/>
                </a:srgbClr>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sp>
          <p:nvSpPr>
            <p:cNvPr id="110" name="AutoShape 9"/>
            <p:cNvSpPr>
              <a:spLocks noChangeShapeType="1"/>
            </p:cNvSpPr>
            <p:nvPr/>
          </p:nvSpPr>
          <p:spPr bwMode="auto">
            <a:xfrm flipV="1">
              <a:off x="5746750" y="2432968"/>
              <a:ext cx="0" cy="365125"/>
            </a:xfrm>
            <a:prstGeom prst="straightConnector1">
              <a:avLst/>
            </a:prstGeom>
            <a:noFill/>
            <a:ln w="22225" cap="flat" cmpd="sng" algn="ctr">
              <a:solidFill>
                <a:srgbClr val="F79646">
                  <a:shade val="95000"/>
                  <a:satMod val="105000"/>
                </a:srgbClr>
              </a:solidFill>
              <a:prstDash val="solid"/>
              <a:headEnd/>
              <a:tailEnd/>
            </a:ln>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latin typeface="Calibri"/>
              </a:endParaRPr>
            </a:p>
          </p:txBody>
        </p:sp>
      </p:grpSp>
      <p:sp>
        <p:nvSpPr>
          <p:cNvPr id="9" name="Rectangle 8"/>
          <p:cNvSpPr/>
          <p:nvPr/>
        </p:nvSpPr>
        <p:spPr bwMode="auto">
          <a:xfrm>
            <a:off x="1818219" y="5534053"/>
            <a:ext cx="3384376" cy="864096"/>
          </a:xfrm>
          <a:prstGeom prst="rect">
            <a:avLst/>
          </a:prstGeom>
          <a:solidFill>
            <a:schemeClr val="bg1"/>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en-US" dirty="0">
                <a:latin typeface="Arial" charset="0"/>
              </a:rPr>
              <a:t>Periphery </a:t>
            </a:r>
          </a:p>
          <a:p>
            <a:pPr algn="ctr" defTabSz="914400" eaLnBrk="0" fontAlgn="base" hangingPunct="0">
              <a:spcBef>
                <a:spcPct val="0"/>
              </a:spcBef>
              <a:spcAft>
                <a:spcPct val="0"/>
              </a:spcAft>
            </a:pPr>
            <a:r>
              <a:rPr lang="en-US" dirty="0">
                <a:latin typeface="Arial" charset="0"/>
              </a:rPr>
              <a:t>(synchronous clock tree)</a:t>
            </a:r>
          </a:p>
        </p:txBody>
      </p:sp>
      <p:sp>
        <p:nvSpPr>
          <p:cNvPr id="71" name="Slide Number Placeholder 70"/>
          <p:cNvSpPr>
            <a:spLocks noGrp="1"/>
          </p:cNvSpPr>
          <p:nvPr>
            <p:ph type="sldNum" sz="quarter" idx="12"/>
          </p:nvPr>
        </p:nvSpPr>
        <p:spPr/>
        <p:txBody>
          <a:bodyPr/>
          <a:lstStyle/>
          <a:p>
            <a:fld id="{519954A3-9DFD-4C44-94BA-B95130A3BA1C}" type="slidenum">
              <a:rPr lang="en-US" smtClean="0"/>
              <a:t>27</a:t>
            </a:fld>
            <a:endParaRPr lang="en-US" dirty="0"/>
          </a:p>
        </p:txBody>
      </p:sp>
      <p:sp>
        <p:nvSpPr>
          <p:cNvPr id="75" name="Content Placeholder 74"/>
          <p:cNvSpPr>
            <a:spLocks noGrp="1"/>
          </p:cNvSpPr>
          <p:nvPr>
            <p:ph idx="1"/>
          </p:nvPr>
        </p:nvSpPr>
        <p:spPr>
          <a:xfrm>
            <a:off x="5411202" y="1930401"/>
            <a:ext cx="3862799" cy="4110962"/>
          </a:xfrm>
        </p:spPr>
        <p:txBody>
          <a:bodyPr/>
          <a:lstStyle/>
          <a:p>
            <a:r>
              <a:rPr lang="en-GB"/>
              <a:t>The clock is distributed along each column exploiting the delays of buffers to give each pixel a clock signal with a different phase, in order to simplify the clock distribution tree and to avoid a synchronous switch of every pixel in the matrix (which would affect the stability of the power supply). The readout was simulated with a 320MHz </a:t>
            </a:r>
            <a:r>
              <a:rPr lang="en-GB" smtClean="0"/>
              <a:t>clock</a:t>
            </a:r>
            <a:endParaRPr lang="en-GB"/>
          </a:p>
        </p:txBody>
      </p:sp>
    </p:spTree>
    <p:extLst>
      <p:ext uri="{BB962C8B-B14F-4D97-AF65-F5344CB8AC3E}">
        <p14:creationId xmlns:p14="http://schemas.microsoft.com/office/powerpoint/2010/main" val="3455828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Pixel logic summary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48859425"/>
              </p:ext>
            </p:extLst>
          </p:nvPr>
        </p:nvGraphicFramePr>
        <p:xfrm>
          <a:off x="2568317" y="1620562"/>
          <a:ext cx="5832648" cy="4704080"/>
        </p:xfrm>
        <a:graphic>
          <a:graphicData uri="http://schemas.openxmlformats.org/drawingml/2006/table">
            <a:tbl>
              <a:tblPr firstRow="1" bandRow="1">
                <a:tableStyleId>{69CF1AB2-1976-4502-BF36-3FF5EA218861}</a:tableStyleId>
              </a:tblPr>
              <a:tblGrid>
                <a:gridCol w="2666353"/>
                <a:gridCol w="3166295"/>
              </a:tblGrid>
              <a:tr h="370840">
                <a:tc>
                  <a:txBody>
                    <a:bodyPr/>
                    <a:lstStyle/>
                    <a:p>
                      <a:r>
                        <a:rPr lang="it-IT" sz="1600" b="0" dirty="0" smtClean="0"/>
                        <a:t>Technology</a:t>
                      </a:r>
                      <a:endParaRPr lang="it-IT" sz="1600" b="0" dirty="0"/>
                    </a:p>
                  </a:txBody>
                  <a:tcPr/>
                </a:tc>
                <a:tc>
                  <a:txBody>
                    <a:bodyPr/>
                    <a:lstStyle/>
                    <a:p>
                      <a:r>
                        <a:rPr lang="it-IT" sz="1600" b="0" dirty="0" smtClean="0"/>
                        <a:t>65 nm (High-Vt</a:t>
                      </a:r>
                      <a:r>
                        <a:rPr lang="it-IT" sz="1600" b="0" baseline="0" dirty="0" smtClean="0"/>
                        <a:t> </a:t>
                      </a:r>
                      <a:r>
                        <a:rPr lang="it-IT" sz="1600" b="0" dirty="0" smtClean="0"/>
                        <a:t>Standard </a:t>
                      </a:r>
                      <a:r>
                        <a:rPr lang="it-IT" sz="1600" b="0" dirty="0" err="1" smtClean="0"/>
                        <a:t>Cells</a:t>
                      </a:r>
                      <a:r>
                        <a:rPr lang="it-IT" sz="1600" b="0" dirty="0" smtClean="0"/>
                        <a:t>), </a:t>
                      </a:r>
                      <a:r>
                        <a:rPr lang="it-IT" sz="1600" b="0" dirty="0" err="1" smtClean="0"/>
                        <a:t>Asynchronous</a:t>
                      </a:r>
                      <a:r>
                        <a:rPr lang="it-IT" sz="1600" b="0" dirty="0" smtClean="0"/>
                        <a:t> State </a:t>
                      </a:r>
                      <a:r>
                        <a:rPr lang="it-IT" sz="1600" b="0" dirty="0" err="1" smtClean="0"/>
                        <a:t>Machines</a:t>
                      </a:r>
                      <a:endParaRPr lang="it-IT" sz="1600" b="0" dirty="0"/>
                    </a:p>
                  </a:txBody>
                  <a:tcPr/>
                </a:tc>
              </a:tr>
              <a:tr h="370840">
                <a:tc>
                  <a:txBody>
                    <a:bodyPr/>
                    <a:lstStyle/>
                    <a:p>
                      <a:r>
                        <a:rPr lang="it-IT" sz="1600" dirty="0" smtClean="0"/>
                        <a:t>Pixel size</a:t>
                      </a:r>
                      <a:endParaRPr lang="it-IT" sz="1600" dirty="0"/>
                    </a:p>
                  </a:txBody>
                  <a:tcPr/>
                </a:tc>
                <a:tc>
                  <a:txBody>
                    <a:bodyPr/>
                    <a:lstStyle/>
                    <a:p>
                      <a:r>
                        <a:rPr lang="it-IT" sz="1600" dirty="0" smtClean="0"/>
                        <a:t>25x25 µm</a:t>
                      </a:r>
                      <a:endParaRPr lang="it-IT" sz="1600" baseline="30000" dirty="0"/>
                    </a:p>
                    <a:p>
                      <a:pPr marL="0" marR="0" indent="0" algn="l" defTabSz="914400" rtl="0" eaLnBrk="1" fontAlgn="auto" latinLnBrk="0" hangingPunct="1">
                        <a:lnSpc>
                          <a:spcPct val="100000"/>
                        </a:lnSpc>
                        <a:spcBef>
                          <a:spcPts val="0"/>
                        </a:spcBef>
                        <a:spcAft>
                          <a:spcPts val="0"/>
                        </a:spcAft>
                        <a:buClrTx/>
                        <a:buSzTx/>
                        <a:buFontTx/>
                        <a:buNone/>
                        <a:tabLst/>
                        <a:defRPr/>
                      </a:pPr>
                      <a:r>
                        <a:rPr lang="it-IT" sz="1600" dirty="0" smtClean="0"/>
                        <a:t>25x14 µm (Analog)</a:t>
                      </a:r>
                      <a:endParaRPr lang="it-IT" sz="1600" baseline="30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t-IT" sz="1600" dirty="0" smtClean="0"/>
                        <a:t>25x11 µm (Digital)</a:t>
                      </a:r>
                      <a:endParaRPr lang="it-IT" sz="1600" baseline="30000" dirty="0" smtClean="0"/>
                    </a:p>
                  </a:txBody>
                  <a:tcPr/>
                </a:tc>
              </a:tr>
              <a:tr h="370840">
                <a:tc>
                  <a:txBody>
                    <a:bodyPr/>
                    <a:lstStyle/>
                    <a:p>
                      <a:r>
                        <a:rPr lang="it-IT" sz="1600" dirty="0" smtClean="0"/>
                        <a:t>Acquired</a:t>
                      </a:r>
                      <a:r>
                        <a:rPr lang="it-IT" sz="1600" baseline="0" dirty="0" smtClean="0"/>
                        <a:t> Data</a:t>
                      </a:r>
                      <a:endParaRPr lang="it-IT" sz="1600" dirty="0"/>
                    </a:p>
                  </a:txBody>
                  <a:tcPr/>
                </a:tc>
                <a:tc>
                  <a:txBody>
                    <a:bodyPr/>
                    <a:lstStyle/>
                    <a:p>
                      <a:r>
                        <a:rPr lang="it-IT" sz="1600" dirty="0" smtClean="0"/>
                        <a:t>TOT and TOA</a:t>
                      </a:r>
                      <a:endParaRPr lang="it-IT" sz="1600" dirty="0"/>
                    </a:p>
                  </a:txBody>
                  <a:tcPr/>
                </a:tc>
              </a:tr>
              <a:tr h="370840">
                <a:tc>
                  <a:txBody>
                    <a:bodyPr/>
                    <a:lstStyle/>
                    <a:p>
                      <a:r>
                        <a:rPr lang="it-IT" sz="1600" dirty="0" smtClean="0"/>
                        <a:t>Counter</a:t>
                      </a:r>
                      <a:r>
                        <a:rPr lang="it-IT" sz="1600" baseline="0" dirty="0" smtClean="0"/>
                        <a:t> Depth (LFSR)</a:t>
                      </a:r>
                      <a:endParaRPr lang="it-IT" sz="1600" dirty="0"/>
                    </a:p>
                  </a:txBody>
                  <a:tcPr/>
                </a:tc>
                <a:tc>
                  <a:txBody>
                    <a:bodyPr/>
                    <a:lstStyle/>
                    <a:p>
                      <a:r>
                        <a:rPr lang="it-IT" sz="1600" dirty="0" smtClean="0"/>
                        <a:t>4 bits TOT + 4 bits TOA (or counting, for calibration)</a:t>
                      </a:r>
                      <a:endParaRPr lang="it-IT" sz="1600" dirty="0"/>
                    </a:p>
                  </a:txBody>
                  <a:tcPr/>
                </a:tc>
              </a:tr>
              <a:tr h="370840">
                <a:tc>
                  <a:txBody>
                    <a:bodyPr/>
                    <a:lstStyle/>
                    <a:p>
                      <a:r>
                        <a:rPr lang="it-IT" sz="1600" dirty="0" smtClean="0"/>
                        <a:t>Target</a:t>
                      </a:r>
                      <a:r>
                        <a:rPr lang="it-IT" sz="1600" baseline="0" dirty="0" smtClean="0"/>
                        <a:t> Clock Speed</a:t>
                      </a:r>
                      <a:endParaRPr lang="it-IT" sz="1600" dirty="0"/>
                    </a:p>
                  </a:txBody>
                  <a:tcPr/>
                </a:tc>
                <a:tc>
                  <a:txBody>
                    <a:bodyPr/>
                    <a:lstStyle/>
                    <a:p>
                      <a:r>
                        <a:rPr lang="it-IT" sz="1600" dirty="0" smtClean="0"/>
                        <a:t>100 MHz (acquisition)</a:t>
                      </a:r>
                    </a:p>
                    <a:p>
                      <a:r>
                        <a:rPr lang="it-IT" sz="1600" dirty="0" smtClean="0"/>
                        <a:t>320 MHz (readout)</a:t>
                      </a:r>
                      <a:endParaRPr lang="it-IT" sz="1600" dirty="0"/>
                    </a:p>
                  </a:txBody>
                  <a:tcPr/>
                </a:tc>
              </a:tr>
              <a:tr h="370840">
                <a:tc>
                  <a:txBody>
                    <a:bodyPr/>
                    <a:lstStyle/>
                    <a:p>
                      <a:r>
                        <a:rPr lang="it-IT" sz="1600" dirty="0" smtClean="0"/>
                        <a:t>Data type</a:t>
                      </a:r>
                      <a:endParaRPr lang="it-IT" sz="1600" dirty="0"/>
                    </a:p>
                  </a:txBody>
                  <a:tcPr/>
                </a:tc>
                <a:tc>
                  <a:txBody>
                    <a:bodyPr/>
                    <a:lstStyle/>
                    <a:p>
                      <a:r>
                        <a:rPr lang="it-IT" sz="1600" dirty="0" smtClean="0"/>
                        <a:t>Full Frame</a:t>
                      </a:r>
                    </a:p>
                    <a:p>
                      <a:r>
                        <a:rPr lang="it-IT" sz="1600" dirty="0" smtClean="0"/>
                        <a:t>Zero compression (pixel, super-pixel and column</a:t>
                      </a:r>
                      <a:r>
                        <a:rPr lang="it-IT" sz="1600" baseline="0" dirty="0" smtClean="0"/>
                        <a:t> skipping)</a:t>
                      </a:r>
                      <a:endParaRPr lang="it-IT" sz="1600" dirty="0"/>
                    </a:p>
                  </a:txBody>
                  <a:tcPr/>
                </a:tc>
              </a:tr>
              <a:tr h="370840">
                <a:tc>
                  <a:txBody>
                    <a:bodyPr/>
                    <a:lstStyle/>
                    <a:p>
                      <a:r>
                        <a:rPr lang="it-IT" sz="1600" dirty="0" smtClean="0"/>
                        <a:t>Acquisition Type</a:t>
                      </a:r>
                      <a:endParaRPr lang="it-IT" sz="1600" dirty="0"/>
                    </a:p>
                  </a:txBody>
                  <a:tcPr/>
                </a:tc>
                <a:tc>
                  <a:txBody>
                    <a:bodyPr/>
                    <a:lstStyle/>
                    <a:p>
                      <a:r>
                        <a:rPr lang="it-IT" sz="1600" dirty="0" smtClean="0"/>
                        <a:t>Non-continuous</a:t>
                      </a:r>
                      <a:endParaRPr lang="it-IT" sz="1600" dirty="0"/>
                    </a:p>
                  </a:txBody>
                  <a:tcPr/>
                </a:tc>
              </a:tr>
              <a:tr h="370840">
                <a:tc>
                  <a:txBody>
                    <a:bodyPr/>
                    <a:lstStyle/>
                    <a:p>
                      <a:r>
                        <a:rPr lang="it-IT" sz="1600" dirty="0" smtClean="0"/>
                        <a:t>Power Saving</a:t>
                      </a:r>
                      <a:endParaRPr lang="it-IT" sz="1600" dirty="0"/>
                    </a:p>
                  </a:txBody>
                  <a:tcPr/>
                </a:tc>
                <a:tc>
                  <a:txBody>
                    <a:bodyPr/>
                    <a:lstStyle/>
                    <a:p>
                      <a:r>
                        <a:rPr lang="it-IT" sz="1600" dirty="0" smtClean="0"/>
                        <a:t>Clock gating</a:t>
                      </a:r>
                      <a:r>
                        <a:rPr lang="it-IT" sz="1600" baseline="0" dirty="0" smtClean="0"/>
                        <a:t> (digital part), Power gating (analog part)</a:t>
                      </a:r>
                      <a:endParaRPr lang="it-IT" sz="1600" dirty="0"/>
                    </a:p>
                  </a:txBody>
                  <a:tcPr/>
                </a:tc>
              </a:tr>
            </a:tbl>
          </a:graphicData>
        </a:graphic>
      </p:graphicFrame>
      <p:sp>
        <p:nvSpPr>
          <p:cNvPr id="8" name="Slide Number Placeholder 7"/>
          <p:cNvSpPr>
            <a:spLocks noGrp="1"/>
          </p:cNvSpPr>
          <p:nvPr>
            <p:ph type="sldNum" sz="quarter" idx="12"/>
          </p:nvPr>
        </p:nvSpPr>
        <p:spPr/>
        <p:txBody>
          <a:bodyPr/>
          <a:lstStyle/>
          <a:p>
            <a:pPr eaLnBrk="1" latinLnBrk="0" hangingPunct="1"/>
            <a:fld id="{96652B35-718D-4E28-AFEB-B694A3B357E8}" type="slidenum">
              <a:rPr kumimoji="0" lang="en-US" smtClean="0"/>
              <a:pPr eaLnBrk="1" latinLnBrk="0" hangingPunct="1"/>
              <a:t>28</a:t>
            </a:fld>
            <a:endParaRPr kumimoji="0" lang="en-US" dirty="0"/>
          </a:p>
        </p:txBody>
      </p:sp>
    </p:spTree>
    <p:extLst>
      <p:ext uri="{BB962C8B-B14F-4D97-AF65-F5344CB8AC3E}">
        <p14:creationId xmlns:p14="http://schemas.microsoft.com/office/powerpoint/2010/main" val="1884159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vert="horz" wrap="square" lIns="91440" tIns="45720" rIns="91440" bIns="45720" numCol="1" rtlCol="0" anchor="t" anchorCtr="0" compatLnSpc="1">
            <a:prstTxWarp prst="textNoShape">
              <a:avLst/>
            </a:prstTxWarp>
            <a:normAutofit/>
          </a:bodyPr>
          <a:lstStyle/>
          <a:p>
            <a:pPr>
              <a:defRPr/>
            </a:pPr>
            <a:r>
              <a:rPr lang="en-GB" altLang="en-US" sz="4000" smtClean="0"/>
              <a:t>Readout Algorithm</a:t>
            </a:r>
            <a:endParaRPr lang="en-GB" altLang="en-US" sz="4000" dirty="0"/>
          </a:p>
        </p:txBody>
      </p:sp>
      <p:sp>
        <p:nvSpPr>
          <p:cNvPr id="13315" name="Slide Number Placeholder 3"/>
          <p:cNvSpPr txBox="1">
            <a:spLocks noGrp="1"/>
          </p:cNvSpPr>
          <p:nvPr/>
        </p:nvSpPr>
        <p:spPr bwMode="auto">
          <a:xfrm>
            <a:off x="10137775" y="6305550"/>
            <a:ext cx="457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ctr" eaLnBrk="1" hangingPunct="1"/>
            <a:fld id="{5D7201DB-8944-40DC-8A29-0A81FD6092CF}" type="slidenum">
              <a:rPr lang="en-GB" altLang="en-US" sz="1200">
                <a:solidFill>
                  <a:srgbClr val="BBBA99"/>
                </a:solidFill>
              </a:rPr>
              <a:pPr algn="ctr" eaLnBrk="1" hangingPunct="1"/>
              <a:t>29</a:t>
            </a:fld>
            <a:endParaRPr lang="en-GB" altLang="en-US" sz="1200">
              <a:solidFill>
                <a:srgbClr val="BBBA99"/>
              </a:solidFill>
            </a:endParaRPr>
          </a:p>
        </p:txBody>
      </p:sp>
      <p:grpSp>
        <p:nvGrpSpPr>
          <p:cNvPr id="13316" name="Group 165"/>
          <p:cNvGrpSpPr>
            <a:grpSpLocks/>
          </p:cNvGrpSpPr>
          <p:nvPr/>
        </p:nvGrpSpPr>
        <p:grpSpPr bwMode="auto">
          <a:xfrm>
            <a:off x="2371923" y="1627188"/>
            <a:ext cx="3457575" cy="4322762"/>
            <a:chOff x="3059832" y="1267356"/>
            <a:chExt cx="3456384" cy="4321884"/>
          </a:xfrm>
        </p:grpSpPr>
        <p:sp>
          <p:nvSpPr>
            <p:cNvPr id="94" name="Rectangle 93"/>
            <p:cNvSpPr/>
            <p:nvPr/>
          </p:nvSpPr>
          <p:spPr>
            <a:xfrm>
              <a:off x="3059832" y="1267356"/>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5" name="Rectangle 94"/>
            <p:cNvSpPr/>
            <p:nvPr/>
          </p:nvSpPr>
          <p:spPr>
            <a:xfrm>
              <a:off x="3059832" y="1700655"/>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6" name="Rectangle 95"/>
            <p:cNvSpPr/>
            <p:nvPr/>
          </p:nvSpPr>
          <p:spPr>
            <a:xfrm>
              <a:off x="3491483" y="1267356"/>
              <a:ext cx="433239"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7" name="Rectangle 96"/>
            <p:cNvSpPr/>
            <p:nvPr/>
          </p:nvSpPr>
          <p:spPr>
            <a:xfrm>
              <a:off x="3491483" y="1700655"/>
              <a:ext cx="433239"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8" name="Rectangle 97"/>
            <p:cNvSpPr/>
            <p:nvPr/>
          </p:nvSpPr>
          <p:spPr>
            <a:xfrm>
              <a:off x="3059832" y="2132367"/>
              <a:ext cx="431651" cy="433300"/>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9" name="Rectangle 98"/>
            <p:cNvSpPr/>
            <p:nvPr/>
          </p:nvSpPr>
          <p:spPr>
            <a:xfrm>
              <a:off x="3059832" y="2565667"/>
              <a:ext cx="431651" cy="433299"/>
            </a:xfrm>
            <a:prstGeom prst="rect">
              <a:avLst/>
            </a:prstGeom>
            <a:solidFill>
              <a:srgbClr val="FFC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0" name="Rectangle 99"/>
            <p:cNvSpPr/>
            <p:nvPr/>
          </p:nvSpPr>
          <p:spPr>
            <a:xfrm>
              <a:off x="3491483" y="2132367"/>
              <a:ext cx="433239" cy="433300"/>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1" name="Rectangle 100"/>
            <p:cNvSpPr/>
            <p:nvPr/>
          </p:nvSpPr>
          <p:spPr>
            <a:xfrm>
              <a:off x="3491483" y="2565667"/>
              <a:ext cx="433239" cy="433299"/>
            </a:xfrm>
            <a:prstGeom prst="rect">
              <a:avLst/>
            </a:prstGeom>
            <a:solidFill>
              <a:srgbClr val="FFC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2" name="Rectangle 101"/>
            <p:cNvSpPr/>
            <p:nvPr/>
          </p:nvSpPr>
          <p:spPr>
            <a:xfrm>
              <a:off x="3059832" y="2998966"/>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3" name="Rectangle 102"/>
            <p:cNvSpPr/>
            <p:nvPr/>
          </p:nvSpPr>
          <p:spPr>
            <a:xfrm>
              <a:off x="3059832" y="3432266"/>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4" name="Rectangle 103"/>
            <p:cNvSpPr/>
            <p:nvPr/>
          </p:nvSpPr>
          <p:spPr>
            <a:xfrm>
              <a:off x="3491483" y="2998966"/>
              <a:ext cx="433239"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5" name="Rectangle 104"/>
            <p:cNvSpPr/>
            <p:nvPr/>
          </p:nvSpPr>
          <p:spPr>
            <a:xfrm>
              <a:off x="3491483" y="3432266"/>
              <a:ext cx="433239"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6" name="Rectangle 105"/>
            <p:cNvSpPr/>
            <p:nvPr/>
          </p:nvSpPr>
          <p:spPr>
            <a:xfrm>
              <a:off x="3059832" y="3863978"/>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7" name="Rectangle 106"/>
            <p:cNvSpPr/>
            <p:nvPr/>
          </p:nvSpPr>
          <p:spPr>
            <a:xfrm>
              <a:off x="3059832" y="4297277"/>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8" name="Rectangle 107"/>
            <p:cNvSpPr/>
            <p:nvPr/>
          </p:nvSpPr>
          <p:spPr>
            <a:xfrm>
              <a:off x="3491483" y="3863978"/>
              <a:ext cx="433239"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9" name="Rectangle 108"/>
            <p:cNvSpPr/>
            <p:nvPr/>
          </p:nvSpPr>
          <p:spPr>
            <a:xfrm>
              <a:off x="3491483" y="4297277"/>
              <a:ext cx="433239"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0" name="Rectangle 109"/>
            <p:cNvSpPr/>
            <p:nvPr/>
          </p:nvSpPr>
          <p:spPr>
            <a:xfrm>
              <a:off x="3924722" y="1267356"/>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1" name="Rectangle 110"/>
            <p:cNvSpPr/>
            <p:nvPr/>
          </p:nvSpPr>
          <p:spPr>
            <a:xfrm>
              <a:off x="3924722" y="1700655"/>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2" name="Rectangle 111"/>
            <p:cNvSpPr/>
            <p:nvPr/>
          </p:nvSpPr>
          <p:spPr>
            <a:xfrm>
              <a:off x="4356373" y="1267356"/>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3" name="Rectangle 112"/>
            <p:cNvSpPr/>
            <p:nvPr/>
          </p:nvSpPr>
          <p:spPr>
            <a:xfrm>
              <a:off x="4356373" y="1700655"/>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4" name="Rectangle 113"/>
            <p:cNvSpPr/>
            <p:nvPr/>
          </p:nvSpPr>
          <p:spPr>
            <a:xfrm>
              <a:off x="3924722" y="2132367"/>
              <a:ext cx="431651" cy="433300"/>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5" name="Rectangle 114"/>
            <p:cNvSpPr/>
            <p:nvPr/>
          </p:nvSpPr>
          <p:spPr>
            <a:xfrm>
              <a:off x="3924722" y="2565667"/>
              <a:ext cx="431651" cy="433299"/>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6" name="Rectangle 115"/>
            <p:cNvSpPr/>
            <p:nvPr/>
          </p:nvSpPr>
          <p:spPr>
            <a:xfrm>
              <a:off x="4356373" y="2132367"/>
              <a:ext cx="431651" cy="433300"/>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7" name="Rectangle 116"/>
            <p:cNvSpPr/>
            <p:nvPr/>
          </p:nvSpPr>
          <p:spPr>
            <a:xfrm>
              <a:off x="4356373" y="2565667"/>
              <a:ext cx="431651" cy="433299"/>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8" name="Rectangle 117"/>
            <p:cNvSpPr/>
            <p:nvPr/>
          </p:nvSpPr>
          <p:spPr>
            <a:xfrm>
              <a:off x="3924722" y="2998966"/>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9" name="Rectangle 118"/>
            <p:cNvSpPr/>
            <p:nvPr/>
          </p:nvSpPr>
          <p:spPr>
            <a:xfrm>
              <a:off x="3924722" y="3432266"/>
              <a:ext cx="431651" cy="431712"/>
            </a:xfrm>
            <a:prstGeom prst="rect">
              <a:avLst/>
            </a:prstGeom>
            <a:solidFill>
              <a:srgbClr val="FFC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0" name="Rectangle 119"/>
            <p:cNvSpPr/>
            <p:nvPr/>
          </p:nvSpPr>
          <p:spPr>
            <a:xfrm>
              <a:off x="4356373" y="2998966"/>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1" name="Rectangle 120"/>
            <p:cNvSpPr/>
            <p:nvPr/>
          </p:nvSpPr>
          <p:spPr>
            <a:xfrm>
              <a:off x="4356373" y="3432266"/>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2" name="Rectangle 121"/>
            <p:cNvSpPr/>
            <p:nvPr/>
          </p:nvSpPr>
          <p:spPr>
            <a:xfrm>
              <a:off x="3924722" y="3863978"/>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3" name="Rectangle 122"/>
            <p:cNvSpPr/>
            <p:nvPr/>
          </p:nvSpPr>
          <p:spPr>
            <a:xfrm>
              <a:off x="3924722" y="4297277"/>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4" name="Rectangle 123"/>
            <p:cNvSpPr/>
            <p:nvPr/>
          </p:nvSpPr>
          <p:spPr>
            <a:xfrm>
              <a:off x="4356373" y="3863978"/>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5" name="Rectangle 124"/>
            <p:cNvSpPr/>
            <p:nvPr/>
          </p:nvSpPr>
          <p:spPr>
            <a:xfrm>
              <a:off x="4356373" y="4297277"/>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6" name="Rectangle 125"/>
            <p:cNvSpPr/>
            <p:nvPr/>
          </p:nvSpPr>
          <p:spPr>
            <a:xfrm>
              <a:off x="4788024" y="1267356"/>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7" name="Rectangle 126"/>
            <p:cNvSpPr/>
            <p:nvPr/>
          </p:nvSpPr>
          <p:spPr>
            <a:xfrm>
              <a:off x="4788024" y="1700655"/>
              <a:ext cx="431651" cy="431712"/>
            </a:xfrm>
            <a:prstGeom prst="rect">
              <a:avLst/>
            </a:prstGeom>
            <a:solidFill>
              <a:srgbClr val="FFC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8" name="Rectangle 127"/>
            <p:cNvSpPr/>
            <p:nvPr/>
          </p:nvSpPr>
          <p:spPr>
            <a:xfrm>
              <a:off x="5219676" y="1267356"/>
              <a:ext cx="433238"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9" name="Rectangle 128"/>
            <p:cNvSpPr/>
            <p:nvPr/>
          </p:nvSpPr>
          <p:spPr>
            <a:xfrm>
              <a:off x="5219676" y="1700655"/>
              <a:ext cx="433238"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0" name="Rectangle 129"/>
            <p:cNvSpPr/>
            <p:nvPr/>
          </p:nvSpPr>
          <p:spPr>
            <a:xfrm>
              <a:off x="4788024" y="2132367"/>
              <a:ext cx="431651" cy="433300"/>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1" name="Rectangle 130"/>
            <p:cNvSpPr/>
            <p:nvPr/>
          </p:nvSpPr>
          <p:spPr>
            <a:xfrm>
              <a:off x="4788024" y="2565667"/>
              <a:ext cx="431651" cy="433299"/>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2" name="Rectangle 131"/>
            <p:cNvSpPr/>
            <p:nvPr/>
          </p:nvSpPr>
          <p:spPr>
            <a:xfrm>
              <a:off x="5219676" y="2132367"/>
              <a:ext cx="433238" cy="433300"/>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3" name="Rectangle 132"/>
            <p:cNvSpPr/>
            <p:nvPr/>
          </p:nvSpPr>
          <p:spPr>
            <a:xfrm>
              <a:off x="5219676" y="2565667"/>
              <a:ext cx="433238" cy="433299"/>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4" name="Rectangle 133"/>
            <p:cNvSpPr/>
            <p:nvPr/>
          </p:nvSpPr>
          <p:spPr>
            <a:xfrm>
              <a:off x="4788024" y="2998966"/>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5" name="Rectangle 134"/>
            <p:cNvSpPr/>
            <p:nvPr/>
          </p:nvSpPr>
          <p:spPr>
            <a:xfrm>
              <a:off x="4788024" y="3432266"/>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6" name="Rectangle 135"/>
            <p:cNvSpPr/>
            <p:nvPr/>
          </p:nvSpPr>
          <p:spPr>
            <a:xfrm>
              <a:off x="5219676" y="2998966"/>
              <a:ext cx="433238"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7" name="Rectangle 136"/>
            <p:cNvSpPr/>
            <p:nvPr/>
          </p:nvSpPr>
          <p:spPr>
            <a:xfrm>
              <a:off x="5219676" y="3432266"/>
              <a:ext cx="433238"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8" name="Rectangle 137"/>
            <p:cNvSpPr/>
            <p:nvPr/>
          </p:nvSpPr>
          <p:spPr>
            <a:xfrm>
              <a:off x="4788024" y="3863978"/>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9" name="Rectangle 138"/>
            <p:cNvSpPr/>
            <p:nvPr/>
          </p:nvSpPr>
          <p:spPr>
            <a:xfrm>
              <a:off x="4788024" y="4297277"/>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0" name="Rectangle 139"/>
            <p:cNvSpPr/>
            <p:nvPr/>
          </p:nvSpPr>
          <p:spPr>
            <a:xfrm>
              <a:off x="5219676" y="3863978"/>
              <a:ext cx="433238"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1" name="Rectangle 140"/>
            <p:cNvSpPr/>
            <p:nvPr/>
          </p:nvSpPr>
          <p:spPr>
            <a:xfrm>
              <a:off x="5219676" y="4297277"/>
              <a:ext cx="433238"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2" name="Rectangle 141"/>
            <p:cNvSpPr/>
            <p:nvPr/>
          </p:nvSpPr>
          <p:spPr>
            <a:xfrm>
              <a:off x="5652913" y="1267356"/>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3" name="Rectangle 142"/>
            <p:cNvSpPr/>
            <p:nvPr/>
          </p:nvSpPr>
          <p:spPr>
            <a:xfrm>
              <a:off x="5652913" y="1700655"/>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4" name="Rectangle 143"/>
            <p:cNvSpPr/>
            <p:nvPr/>
          </p:nvSpPr>
          <p:spPr>
            <a:xfrm>
              <a:off x="6084565" y="1267356"/>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5" name="Rectangle 144"/>
            <p:cNvSpPr/>
            <p:nvPr/>
          </p:nvSpPr>
          <p:spPr>
            <a:xfrm>
              <a:off x="6084565" y="1700655"/>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6" name="Rectangle 145"/>
            <p:cNvSpPr/>
            <p:nvPr/>
          </p:nvSpPr>
          <p:spPr>
            <a:xfrm>
              <a:off x="5652913" y="2132367"/>
              <a:ext cx="431651" cy="433300"/>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7" name="Rectangle 146"/>
            <p:cNvSpPr/>
            <p:nvPr/>
          </p:nvSpPr>
          <p:spPr>
            <a:xfrm>
              <a:off x="5652913" y="2565667"/>
              <a:ext cx="431651" cy="433299"/>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8" name="Rectangle 147"/>
            <p:cNvSpPr/>
            <p:nvPr/>
          </p:nvSpPr>
          <p:spPr>
            <a:xfrm>
              <a:off x="6084565" y="2132367"/>
              <a:ext cx="431651" cy="433300"/>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9" name="Rectangle 148"/>
            <p:cNvSpPr/>
            <p:nvPr/>
          </p:nvSpPr>
          <p:spPr>
            <a:xfrm>
              <a:off x="6084565" y="2565667"/>
              <a:ext cx="431651" cy="433299"/>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0" name="Rectangle 149"/>
            <p:cNvSpPr/>
            <p:nvPr/>
          </p:nvSpPr>
          <p:spPr>
            <a:xfrm>
              <a:off x="5652913" y="2998966"/>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1" name="Rectangle 150"/>
            <p:cNvSpPr/>
            <p:nvPr/>
          </p:nvSpPr>
          <p:spPr>
            <a:xfrm>
              <a:off x="5652913" y="3432266"/>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2" name="Rectangle 151"/>
            <p:cNvSpPr/>
            <p:nvPr/>
          </p:nvSpPr>
          <p:spPr>
            <a:xfrm>
              <a:off x="6084565" y="2998966"/>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3" name="Rectangle 152"/>
            <p:cNvSpPr/>
            <p:nvPr/>
          </p:nvSpPr>
          <p:spPr>
            <a:xfrm>
              <a:off x="6084565" y="3432266"/>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4" name="Rectangle 153"/>
            <p:cNvSpPr/>
            <p:nvPr/>
          </p:nvSpPr>
          <p:spPr>
            <a:xfrm>
              <a:off x="5652913" y="3863978"/>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5" name="Rectangle 154"/>
            <p:cNvSpPr/>
            <p:nvPr/>
          </p:nvSpPr>
          <p:spPr>
            <a:xfrm>
              <a:off x="5652913" y="4297277"/>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6" name="Rectangle 155"/>
            <p:cNvSpPr/>
            <p:nvPr/>
          </p:nvSpPr>
          <p:spPr>
            <a:xfrm>
              <a:off x="6084565" y="3863978"/>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7" name="Rectangle 156"/>
            <p:cNvSpPr/>
            <p:nvPr/>
          </p:nvSpPr>
          <p:spPr>
            <a:xfrm>
              <a:off x="6084565" y="4297277"/>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8" name="Rectangle 157"/>
            <p:cNvSpPr/>
            <p:nvPr/>
          </p:nvSpPr>
          <p:spPr>
            <a:xfrm>
              <a:off x="3059832" y="5157528"/>
              <a:ext cx="3456384" cy="431712"/>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cxnSp>
        <p:nvCxnSpPr>
          <p:cNvPr id="167" name="Straight Arrow Connector 166"/>
          <p:cNvCxnSpPr/>
          <p:nvPr/>
        </p:nvCxnSpPr>
        <p:spPr>
          <a:xfrm>
            <a:off x="2587822" y="3359151"/>
            <a:ext cx="0" cy="2157413"/>
          </a:xfrm>
          <a:prstGeom prst="straightConnector1">
            <a:avLst/>
          </a:prstGeom>
          <a:ln w="28575">
            <a:solidFill>
              <a:srgbClr val="FF000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p:nvPr/>
        </p:nvCxnSpPr>
        <p:spPr>
          <a:xfrm>
            <a:off x="5829498" y="5732463"/>
            <a:ext cx="790575" cy="0"/>
          </a:xfrm>
          <a:prstGeom prst="straightConnector1">
            <a:avLst/>
          </a:prstGeom>
          <a:ln w="28575">
            <a:solidFill>
              <a:srgbClr val="FF0000"/>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72" name="Rectangle 171"/>
          <p:cNvSpPr/>
          <p:nvPr/>
        </p:nvSpPr>
        <p:spPr>
          <a:xfrm>
            <a:off x="2371922" y="2925764"/>
            <a:ext cx="433388" cy="433387"/>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3" name="Rectangle 172"/>
          <p:cNvSpPr/>
          <p:nvPr/>
        </p:nvSpPr>
        <p:spPr>
          <a:xfrm>
            <a:off x="2371923" y="5516564"/>
            <a:ext cx="3457575" cy="433387"/>
          </a:xfrm>
          <a:prstGeom prst="rect">
            <a:avLst/>
          </a:pr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175" name="Straight Arrow Connector 174"/>
          <p:cNvCxnSpPr/>
          <p:nvPr/>
        </p:nvCxnSpPr>
        <p:spPr>
          <a:xfrm>
            <a:off x="3018035" y="3360738"/>
            <a:ext cx="0" cy="2159000"/>
          </a:xfrm>
          <a:prstGeom prst="straightConnector1">
            <a:avLst/>
          </a:prstGeom>
          <a:ln w="28575">
            <a:solidFill>
              <a:srgbClr val="FF0000"/>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77" name="Rectangle 176"/>
          <p:cNvSpPr/>
          <p:nvPr/>
        </p:nvSpPr>
        <p:spPr>
          <a:xfrm>
            <a:off x="2805310" y="2925764"/>
            <a:ext cx="431800" cy="433387"/>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8" name="Content Placeholder 2"/>
          <p:cNvSpPr txBox="1">
            <a:spLocks/>
          </p:cNvSpPr>
          <p:nvPr/>
        </p:nvSpPr>
        <p:spPr bwMode="auto">
          <a:xfrm>
            <a:off x="6259710" y="1807244"/>
            <a:ext cx="3507377" cy="370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726056"/>
              </a:buClr>
              <a:buFont typeface="Wingdings 2"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4C5A6A"/>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342900" indent="-342900">
              <a:spcBef>
                <a:spcPct val="20000"/>
              </a:spcBef>
              <a:buSzPct val="65000"/>
              <a:buFont typeface="Wingdings" pitchFamily="2" charset="2"/>
              <a:buChar char="n"/>
              <a:defRPr/>
            </a:pPr>
            <a:r>
              <a:rPr lang="en-US" altLang="en-US" sz="2000" smtClean="0">
                <a:solidFill>
                  <a:srgbClr val="003366"/>
                </a:solidFill>
              </a:rPr>
              <a:t>Every column is read serially, sending the undivided clock to one column at a time</a:t>
            </a:r>
          </a:p>
          <a:p>
            <a:pPr marL="342900" indent="-342900">
              <a:spcBef>
                <a:spcPct val="20000"/>
              </a:spcBef>
              <a:buSzPct val="65000"/>
              <a:buFont typeface="Wingdings" pitchFamily="2" charset="2"/>
              <a:buChar char="n"/>
              <a:defRPr/>
            </a:pPr>
            <a:r>
              <a:rPr lang="en-US" altLang="en-US" sz="2000" smtClean="0">
                <a:solidFill>
                  <a:srgbClr val="003366"/>
                </a:solidFill>
              </a:rPr>
              <a:t>This solution works, but it is not very scalable for high clock speeds</a:t>
            </a:r>
            <a:endParaRPr lang="en-US" altLang="en-US" sz="2000">
              <a:solidFill>
                <a:srgbClr val="003366"/>
              </a:solidFill>
            </a:endParaRPr>
          </a:p>
        </p:txBody>
      </p:sp>
      <p:sp>
        <p:nvSpPr>
          <p:cNvPr id="3" name="Slide Number Placeholder 2"/>
          <p:cNvSpPr>
            <a:spLocks noGrp="1"/>
          </p:cNvSpPr>
          <p:nvPr>
            <p:ph type="sldNum" sz="quarter" idx="12"/>
          </p:nvPr>
        </p:nvSpPr>
        <p:spPr/>
        <p:txBody>
          <a:bodyPr/>
          <a:lstStyle/>
          <a:p>
            <a:fld id="{D57F1E4F-1CFF-5643-939E-217C01CDF565}" type="slidenum">
              <a:rPr lang="en-US" smtClean="0"/>
              <a:pPr/>
              <a:t>29</a:t>
            </a:fld>
            <a:endParaRPr lang="en-US" dirty="0"/>
          </a:p>
        </p:txBody>
      </p:sp>
    </p:spTree>
    <p:extLst>
      <p:ext uri="{BB962C8B-B14F-4D97-AF65-F5344CB8AC3E}">
        <p14:creationId xmlns:p14="http://schemas.microsoft.com/office/powerpoint/2010/main" val="1560964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3"/>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67"/>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73"/>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nodeType="clickEffect">
                                  <p:stCondLst>
                                    <p:cond delay="0"/>
                                  </p:stCondLst>
                                  <p:childTnLst>
                                    <p:set>
                                      <p:cBhvr>
                                        <p:cTn id="26" dur="1" fill="hold">
                                          <p:stCondLst>
                                            <p:cond delay="0"/>
                                          </p:stCondLst>
                                        </p:cTn>
                                        <p:tgtEl>
                                          <p:spTgt spid="170"/>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7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7"/>
                                        </p:tgtEl>
                                        <p:attrNameLst>
                                          <p:attrName>style.visibility</p:attrName>
                                        </p:attrNameLst>
                                      </p:cBhvr>
                                      <p:to>
                                        <p:strVal val="visible"/>
                                      </p:to>
                                    </p:set>
                                  </p:childTnLst>
                                </p:cTn>
                              </p:par>
                              <p:par>
                                <p:cTn id="33" presetID="1" presetClass="entr" presetSubtype="0" fill="hold" grpId="2" nodeType="withEffect">
                                  <p:stCondLst>
                                    <p:cond delay="0"/>
                                  </p:stCondLst>
                                  <p:childTnLst>
                                    <p:set>
                                      <p:cBhvr>
                                        <p:cTn id="34" dur="1" fill="hold">
                                          <p:stCondLst>
                                            <p:cond delay="0"/>
                                          </p:stCondLst>
                                        </p:cTn>
                                        <p:tgtEl>
                                          <p:spTgt spid="17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7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grpId="3" nodeType="clickEffect">
                                  <p:stCondLst>
                                    <p:cond delay="0"/>
                                  </p:stCondLst>
                                  <p:childTnLst>
                                    <p:set>
                                      <p:cBhvr>
                                        <p:cTn id="42" dur="1" fill="hold">
                                          <p:stCondLst>
                                            <p:cond delay="0"/>
                                          </p:stCondLst>
                                        </p:cTn>
                                        <p:tgtEl>
                                          <p:spTgt spid="1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animBg="1"/>
      <p:bldP spid="173" grpId="0" animBg="1"/>
      <p:bldP spid="173" grpId="1" animBg="1"/>
      <p:bldP spid="173" grpId="2" animBg="1"/>
      <p:bldP spid="173" grpId="3" animBg="1"/>
      <p:bldP spid="17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Outline</a:t>
            </a:r>
            <a:endParaRPr lang="en-GB" dirty="0"/>
          </a:p>
        </p:txBody>
      </p:sp>
      <p:sp>
        <p:nvSpPr>
          <p:cNvPr id="3" name="Content Placeholder 2"/>
          <p:cNvSpPr>
            <a:spLocks noGrp="1"/>
          </p:cNvSpPr>
          <p:nvPr>
            <p:ph idx="1"/>
          </p:nvPr>
        </p:nvSpPr>
        <p:spPr/>
        <p:txBody>
          <a:bodyPr/>
          <a:lstStyle/>
          <a:p>
            <a:r>
              <a:rPr lang="en-GB" dirty="0" smtClean="0"/>
              <a:t>The role of CMOS technology in High Energy Physics</a:t>
            </a:r>
          </a:p>
          <a:p>
            <a:r>
              <a:rPr lang="en-GB" dirty="0" smtClean="0">
                <a:solidFill>
                  <a:schemeClr val="bg2"/>
                </a:solidFill>
              </a:rPr>
              <a:t>The push for a more downscaled technology</a:t>
            </a:r>
          </a:p>
          <a:p>
            <a:r>
              <a:rPr lang="en-GB" dirty="0" smtClean="0">
                <a:solidFill>
                  <a:schemeClr val="bg2"/>
                </a:solidFill>
              </a:rPr>
              <a:t>Applications to modern experiments</a:t>
            </a:r>
          </a:p>
          <a:p>
            <a:r>
              <a:rPr lang="en-GB" dirty="0" smtClean="0">
                <a:solidFill>
                  <a:schemeClr val="bg2"/>
                </a:solidFill>
              </a:rPr>
              <a:t>New developments and challenges</a:t>
            </a:r>
          </a:p>
          <a:p>
            <a:r>
              <a:rPr lang="en-GB" dirty="0" smtClean="0">
                <a:solidFill>
                  <a:schemeClr val="bg2"/>
                </a:solidFill>
              </a:rPr>
              <a:t>A </a:t>
            </a:r>
            <a:r>
              <a:rPr lang="en-GB" dirty="0">
                <a:solidFill>
                  <a:schemeClr val="bg2"/>
                </a:solidFill>
              </a:rPr>
              <a:t>design case</a:t>
            </a:r>
            <a:r>
              <a:rPr lang="en-GB" dirty="0" smtClean="0">
                <a:solidFill>
                  <a:schemeClr val="bg2"/>
                </a:solidFill>
              </a:rPr>
              <a:t>: </a:t>
            </a:r>
            <a:r>
              <a:rPr lang="en-GB" dirty="0" err="1" smtClean="0">
                <a:solidFill>
                  <a:schemeClr val="bg2"/>
                </a:solidFill>
              </a:rPr>
              <a:t>CLICpix</a:t>
            </a:r>
            <a:r>
              <a:rPr lang="en-GB" dirty="0" smtClean="0">
                <a:solidFill>
                  <a:schemeClr val="bg2"/>
                </a:solidFill>
              </a:rPr>
              <a:t> and CLICpix2</a:t>
            </a:r>
          </a:p>
          <a:p>
            <a:r>
              <a:rPr lang="en-GB" dirty="0" smtClean="0">
                <a:solidFill>
                  <a:schemeClr val="bg2"/>
                </a:solidFill>
              </a:rPr>
              <a:t>Other projects</a:t>
            </a:r>
          </a:p>
          <a:p>
            <a:r>
              <a:rPr lang="en-GB" dirty="0" smtClean="0">
                <a:solidFill>
                  <a:schemeClr val="bg2"/>
                </a:solidFill>
              </a:rPr>
              <a:t>Conclusions</a:t>
            </a:r>
            <a:endParaRPr lang="en-GB" dirty="0">
              <a:solidFill>
                <a:schemeClr val="bg2"/>
              </a:solidFill>
            </a:endParaRPr>
          </a:p>
        </p:txBody>
      </p:sp>
      <p:sp>
        <p:nvSpPr>
          <p:cNvPr id="8" name="Slide Number Placeholder 7"/>
          <p:cNvSpPr>
            <a:spLocks noGrp="1"/>
          </p:cNvSpPr>
          <p:nvPr>
            <p:ph type="sldNum" sz="quarter" idx="12"/>
          </p:nvPr>
        </p:nvSpPr>
        <p:spPr/>
        <p:txBody>
          <a:bodyPr/>
          <a:lstStyle/>
          <a:p>
            <a:pPr eaLnBrk="1" latinLnBrk="0" hangingPunct="1"/>
            <a:fld id="{96652B35-718D-4E28-AFEB-B694A3B357E8}" type="slidenum">
              <a:rPr kumimoji="0" lang="en-US" smtClean="0"/>
              <a:pPr eaLnBrk="1" latinLnBrk="0" hangingPunct="1"/>
              <a:t>3</a:t>
            </a:fld>
            <a:endParaRPr kumimoji="0" lang="en-US" dirty="0"/>
          </a:p>
        </p:txBody>
      </p:sp>
    </p:spTree>
    <p:extLst>
      <p:ext uri="{BB962C8B-B14F-4D97-AF65-F5344CB8AC3E}">
        <p14:creationId xmlns:p14="http://schemas.microsoft.com/office/powerpoint/2010/main" val="1477433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Compression logic</a:t>
            </a:r>
            <a:endParaRPr lang="en-US" dirty="0"/>
          </a:p>
        </p:txBody>
      </p:sp>
      <p:sp>
        <p:nvSpPr>
          <p:cNvPr id="3" name="Slide Number Placeholder 2"/>
          <p:cNvSpPr>
            <a:spLocks noGrp="1"/>
          </p:cNvSpPr>
          <p:nvPr>
            <p:ph type="sldNum" sz="quarter" idx="12"/>
          </p:nvPr>
        </p:nvSpPr>
        <p:spPr/>
        <p:txBody>
          <a:bodyPr/>
          <a:lstStyle/>
          <a:p>
            <a:fld id="{519954A3-9DFD-4C44-94BA-B95130A3BA1C}" type="slidenum">
              <a:rPr lang="en-US" smtClean="0"/>
              <a:t>30</a:t>
            </a:fld>
            <a:endParaRPr lang="en-US" dirty="0"/>
          </a:p>
        </p:txBody>
      </p:sp>
      <p:sp>
        <p:nvSpPr>
          <p:cNvPr id="4" name="Content Placeholder 3"/>
          <p:cNvSpPr>
            <a:spLocks noGrp="1"/>
          </p:cNvSpPr>
          <p:nvPr>
            <p:ph idx="1"/>
          </p:nvPr>
        </p:nvSpPr>
        <p:spPr/>
        <p:txBody>
          <a:bodyPr>
            <a:normAutofit/>
          </a:bodyPr>
          <a:lstStyle/>
          <a:p>
            <a:r>
              <a:rPr lang="en-GB"/>
              <a:t>Each pixel has an additional data bit used as a “flag”. It is implemented as a set Flip-Flop which is set to 1 as soon as either the ToA or the ToT registers start </a:t>
            </a:r>
            <a:r>
              <a:rPr lang="en-GB" smtClean="0"/>
              <a:t>counting</a:t>
            </a:r>
          </a:p>
          <a:p>
            <a:endParaRPr lang="en-GB"/>
          </a:p>
          <a:p>
            <a:r>
              <a:rPr lang="en-GB"/>
              <a:t>The value of this </a:t>
            </a:r>
            <a:r>
              <a:rPr lang="en-GB" smtClean="0"/>
              <a:t>bit </a:t>
            </a:r>
            <a:r>
              <a:rPr lang="en-GB"/>
              <a:t>is latched before the readout and it is used to control a MUX that allows readout of </a:t>
            </a:r>
            <a:r>
              <a:rPr lang="en-GB">
                <a:solidFill>
                  <a:srgbClr val="FF0000"/>
                </a:solidFill>
              </a:rPr>
              <a:t>pixels to be skipped </a:t>
            </a:r>
            <a:r>
              <a:rPr lang="en-GB"/>
              <a:t>if they don’t contain valid </a:t>
            </a:r>
            <a:r>
              <a:rPr lang="en-GB" smtClean="0"/>
              <a:t>data</a:t>
            </a:r>
          </a:p>
          <a:p>
            <a:endParaRPr lang="en-GB"/>
          </a:p>
          <a:p>
            <a:r>
              <a:rPr lang="en-GB"/>
              <a:t>The flags of all the pixels in a superpixel are used to generate a </a:t>
            </a:r>
            <a:r>
              <a:rPr lang="en-GB" smtClean="0"/>
              <a:t>“superpixel flag</a:t>
            </a:r>
            <a:r>
              <a:rPr lang="en-GB"/>
              <a:t>”. This signal controls a MUX that allows entire superpixels to be skipped during </a:t>
            </a:r>
            <a:r>
              <a:rPr lang="en-GB" smtClean="0"/>
              <a:t>readout</a:t>
            </a:r>
          </a:p>
          <a:p>
            <a:pPr lvl="1"/>
            <a:r>
              <a:rPr lang="en-GB" smtClean="0"/>
              <a:t>The same is done with entire columns</a:t>
            </a:r>
            <a:endParaRPr lang="en-GB"/>
          </a:p>
        </p:txBody>
      </p:sp>
    </p:spTree>
    <p:extLst>
      <p:ext uri="{BB962C8B-B14F-4D97-AF65-F5344CB8AC3E}">
        <p14:creationId xmlns:p14="http://schemas.microsoft.com/office/powerpoint/2010/main" val="3083886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Readout Architecture Comparison</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24502" y="1672036"/>
            <a:ext cx="5740627" cy="4369326"/>
          </a:xfrm>
        </p:spPr>
      </p:pic>
      <p:sp>
        <p:nvSpPr>
          <p:cNvPr id="3" name="Slide Number Placeholder 2"/>
          <p:cNvSpPr>
            <a:spLocks noGrp="1"/>
          </p:cNvSpPr>
          <p:nvPr>
            <p:ph type="sldNum" sz="quarter" idx="12"/>
          </p:nvPr>
        </p:nvSpPr>
        <p:spPr/>
        <p:txBody>
          <a:bodyPr/>
          <a:lstStyle/>
          <a:p>
            <a:fld id="{519954A3-9DFD-4C44-94BA-B95130A3BA1C}" type="slidenum">
              <a:rPr lang="en-US" smtClean="0"/>
              <a:t>31</a:t>
            </a:fld>
            <a:endParaRPr lang="en-US" dirty="0"/>
          </a:p>
        </p:txBody>
      </p:sp>
      <p:sp>
        <p:nvSpPr>
          <p:cNvPr id="9" name="Content Placeholder 3"/>
          <p:cNvSpPr txBox="1">
            <a:spLocks/>
          </p:cNvSpPr>
          <p:nvPr/>
        </p:nvSpPr>
        <p:spPr>
          <a:xfrm>
            <a:off x="677334" y="1930401"/>
            <a:ext cx="3910850" cy="411096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lvl="1" indent="-342900">
              <a:lnSpc>
                <a:spcPct val="90000"/>
              </a:lnSpc>
            </a:pPr>
            <a:r>
              <a:rPr lang="it-IT" sz="1700"/>
              <a:t>Randomly distributed hits</a:t>
            </a:r>
          </a:p>
          <a:p>
            <a:pPr marL="342900" lvl="1" indent="-342900">
              <a:lnSpc>
                <a:spcPct val="90000"/>
              </a:lnSpc>
            </a:pPr>
            <a:endParaRPr lang="it-IT" sz="1700"/>
          </a:p>
          <a:p>
            <a:pPr marL="342900" lvl="1" indent="-342900">
              <a:lnSpc>
                <a:spcPct val="90000"/>
              </a:lnSpc>
            </a:pPr>
            <a:r>
              <a:rPr lang="it-IT" sz="1700"/>
              <a:t>400 x 400 pixels (1 cm2)</a:t>
            </a:r>
          </a:p>
          <a:p>
            <a:pPr marL="342900" lvl="1" indent="-342900">
              <a:lnSpc>
                <a:spcPct val="90000"/>
              </a:lnSpc>
            </a:pPr>
            <a:endParaRPr lang="it-IT" sz="1700"/>
          </a:p>
          <a:p>
            <a:pPr marL="342900" lvl="1" indent="-342900">
              <a:lnSpc>
                <a:spcPct val="90000"/>
              </a:lnSpc>
            </a:pPr>
            <a:r>
              <a:rPr lang="it-IT" sz="1700"/>
              <a:t>8 bits/pixel</a:t>
            </a:r>
          </a:p>
          <a:p>
            <a:pPr marL="342900" lvl="1" indent="-342900">
              <a:lnSpc>
                <a:spcPct val="90000"/>
              </a:lnSpc>
            </a:pPr>
            <a:endParaRPr lang="it-IT" sz="1700"/>
          </a:p>
          <a:p>
            <a:pPr marL="342900" lvl="1" indent="-342900">
              <a:lnSpc>
                <a:spcPct val="90000"/>
              </a:lnSpc>
            </a:pPr>
            <a:r>
              <a:rPr lang="it-IT" sz="1700"/>
              <a:t>Packet-based readout (red line), zero-compression with pixel, superpixel and column skipping (blue line)</a:t>
            </a:r>
            <a:endParaRPr lang="it-IT" sz="1700" dirty="0"/>
          </a:p>
        </p:txBody>
      </p:sp>
    </p:spTree>
    <p:extLst>
      <p:ext uri="{BB962C8B-B14F-4D97-AF65-F5344CB8AC3E}">
        <p14:creationId xmlns:p14="http://schemas.microsoft.com/office/powerpoint/2010/main" val="4133881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Power pulsing</a:t>
            </a:r>
            <a:endParaRPr lang="en-US" dirty="0"/>
          </a:p>
        </p:txBody>
      </p:sp>
      <p:sp>
        <p:nvSpPr>
          <p:cNvPr id="3" name="Slide Number Placeholder 2"/>
          <p:cNvSpPr>
            <a:spLocks noGrp="1"/>
          </p:cNvSpPr>
          <p:nvPr>
            <p:ph type="sldNum" sz="quarter" idx="12"/>
          </p:nvPr>
        </p:nvSpPr>
        <p:spPr/>
        <p:txBody>
          <a:bodyPr/>
          <a:lstStyle/>
          <a:p>
            <a:fld id="{519954A3-9DFD-4C44-94BA-B95130A3BA1C}" type="slidenum">
              <a:rPr lang="en-US" smtClean="0"/>
              <a:t>32</a:t>
            </a:fld>
            <a:endParaRPr lang="en-US" dirty="0"/>
          </a:p>
        </p:txBody>
      </p:sp>
      <p:sp>
        <p:nvSpPr>
          <p:cNvPr id="4" name="Content Placeholder 3"/>
          <p:cNvSpPr>
            <a:spLocks noGrp="1"/>
          </p:cNvSpPr>
          <p:nvPr>
            <p:ph idx="1"/>
          </p:nvPr>
        </p:nvSpPr>
        <p:spPr/>
        <p:txBody>
          <a:bodyPr>
            <a:normAutofit fontScale="92500" lnSpcReduction="10000"/>
          </a:bodyPr>
          <a:lstStyle/>
          <a:p>
            <a:r>
              <a:rPr lang="en-US"/>
              <a:t>The specific application of the chip requires a very little duty cycle (the chip will acquire data for 156 ns every 20 ms), leaving the possibility to periodically turn off and on parts of the chip</a:t>
            </a:r>
          </a:p>
          <a:p>
            <a:endParaRPr lang="en-US"/>
          </a:p>
          <a:p>
            <a:r>
              <a:rPr lang="en-US"/>
              <a:t>The main contribution to the power consumption is the analog front-end, which would use ~2W/cm</a:t>
            </a:r>
            <a:r>
              <a:rPr lang="en-US" baseline="30000"/>
              <a:t>2</a:t>
            </a:r>
            <a:r>
              <a:rPr lang="en-US"/>
              <a:t> if run continuously.</a:t>
            </a:r>
          </a:p>
          <a:p>
            <a:endParaRPr lang="en-US"/>
          </a:p>
          <a:p>
            <a:r>
              <a:rPr lang="en-US"/>
              <a:t>A power pulsing scheme has been implemented allowing to reduce the average power consumption to less than 50 mW/cm</a:t>
            </a:r>
            <a:r>
              <a:rPr lang="en-US" baseline="30000"/>
              <a:t>2</a:t>
            </a:r>
            <a:r>
              <a:rPr lang="en-US"/>
              <a:t> (allowing the use of air cooling</a:t>
            </a:r>
            <a:r>
              <a:rPr lang="en-US" smtClean="0"/>
              <a:t>)</a:t>
            </a:r>
          </a:p>
          <a:p>
            <a:endParaRPr lang="en-US"/>
          </a:p>
          <a:p>
            <a:r>
              <a:rPr lang="en-US" smtClean="0"/>
              <a:t>Power </a:t>
            </a:r>
            <a:r>
              <a:rPr lang="en-US"/>
              <a:t>pulsing is activated by an external signal and it switches the biasing of the structures which use the most power to a low-power state. During this power saving state the analog power can be switched off entirely</a:t>
            </a:r>
          </a:p>
          <a:p>
            <a:endParaRPr lang="en-GB"/>
          </a:p>
        </p:txBody>
      </p:sp>
    </p:spTree>
    <p:extLst>
      <p:ext uri="{BB962C8B-B14F-4D97-AF65-F5344CB8AC3E}">
        <p14:creationId xmlns:p14="http://schemas.microsoft.com/office/powerpoint/2010/main" val="3895540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Measurement summary</a:t>
            </a:r>
          </a:p>
        </p:txBody>
      </p:sp>
      <p:graphicFrame>
        <p:nvGraphicFramePr>
          <p:cNvPr id="3" name="Table 2"/>
          <p:cNvGraphicFramePr>
            <a:graphicFrameLocks noGrp="1"/>
          </p:cNvGraphicFramePr>
          <p:nvPr>
            <p:extLst>
              <p:ext uri="{D42A27DB-BD31-4B8C-83A1-F6EECF244321}">
                <p14:modId xmlns:p14="http://schemas.microsoft.com/office/powerpoint/2010/main" val="2822931134"/>
              </p:ext>
            </p:extLst>
          </p:nvPr>
        </p:nvGraphicFramePr>
        <p:xfrm>
          <a:off x="1739873" y="1463575"/>
          <a:ext cx="6120678" cy="4942912"/>
        </p:xfrm>
        <a:graphic>
          <a:graphicData uri="http://schemas.openxmlformats.org/drawingml/2006/table">
            <a:tbl>
              <a:tblPr firstRow="1" firstCol="1" bandRow="1">
                <a:tableStyleId>{5C22544A-7EE6-4342-B048-85BDC9FD1C3A}</a:tableStyleId>
              </a:tblPr>
              <a:tblGrid>
                <a:gridCol w="2156148"/>
                <a:gridCol w="2017042"/>
                <a:gridCol w="1947488"/>
              </a:tblGrid>
              <a:tr h="286887">
                <a:tc>
                  <a:txBody>
                    <a:bodyPr/>
                    <a:lstStyle/>
                    <a:p>
                      <a:pPr marL="0" algn="ctr" defTabSz="914400" rtl="0" eaLnBrk="1" latinLnBrk="0" hangingPunct="1">
                        <a:lnSpc>
                          <a:spcPct val="115000"/>
                        </a:lnSpc>
                        <a:spcAft>
                          <a:spcPts val="0"/>
                        </a:spcAft>
                      </a:pPr>
                      <a:r>
                        <a:rPr kumimoji="0" lang="en-US" sz="1600" b="1" kern="1200" dirty="0">
                          <a:solidFill>
                            <a:schemeClr val="lt1"/>
                          </a:solidFill>
                          <a:effectLst/>
                          <a:latin typeface="+mn-lt"/>
                          <a:ea typeface="+mn-ea"/>
                          <a:cs typeface="+mn-cs"/>
                        </a:rPr>
                        <a:t> </a:t>
                      </a:r>
                      <a:endParaRPr kumimoji="0" lang="it-IT" sz="1600" b="1" kern="1200" dirty="0">
                        <a:solidFill>
                          <a:schemeClr val="lt1"/>
                        </a:solidFill>
                        <a:effectLst/>
                        <a:latin typeface="+mn-lt"/>
                        <a:ea typeface="+mn-ea"/>
                        <a:cs typeface="+mn-cs"/>
                      </a:endParaRPr>
                    </a:p>
                  </a:txBody>
                  <a:tcPr marL="68580" marR="68580" marT="0" marB="0" anchor="ctr"/>
                </a:tc>
                <a:tc>
                  <a:txBody>
                    <a:bodyPr/>
                    <a:lstStyle/>
                    <a:p>
                      <a:pPr marL="0" algn="ctr" defTabSz="914400" rtl="0" eaLnBrk="1" latinLnBrk="0" hangingPunct="1">
                        <a:lnSpc>
                          <a:spcPct val="115000"/>
                        </a:lnSpc>
                        <a:spcAft>
                          <a:spcPts val="0"/>
                        </a:spcAft>
                      </a:pPr>
                      <a:r>
                        <a:rPr kumimoji="0" lang="en-US" sz="1600" b="1" kern="1200" dirty="0">
                          <a:solidFill>
                            <a:schemeClr val="lt1"/>
                          </a:solidFill>
                          <a:effectLst/>
                          <a:latin typeface="+mn-lt"/>
                          <a:ea typeface="+mn-ea"/>
                          <a:cs typeface="+mn-cs"/>
                        </a:rPr>
                        <a:t>Simulations</a:t>
                      </a:r>
                      <a:endParaRPr kumimoji="0" lang="it-IT" sz="1600" b="1" kern="1200" dirty="0">
                        <a:solidFill>
                          <a:schemeClr val="lt1"/>
                        </a:solidFill>
                        <a:effectLst/>
                        <a:latin typeface="+mn-lt"/>
                        <a:ea typeface="+mn-ea"/>
                        <a:cs typeface="+mn-cs"/>
                      </a:endParaRPr>
                    </a:p>
                  </a:txBody>
                  <a:tcPr marL="68580" marR="68580" marT="0" marB="0" anchor="ctr"/>
                </a:tc>
                <a:tc>
                  <a:txBody>
                    <a:bodyPr/>
                    <a:lstStyle/>
                    <a:p>
                      <a:pPr marL="0" algn="ctr" defTabSz="914400" rtl="0" eaLnBrk="1" latinLnBrk="0" hangingPunct="1">
                        <a:lnSpc>
                          <a:spcPct val="115000"/>
                        </a:lnSpc>
                        <a:spcAft>
                          <a:spcPts val="0"/>
                        </a:spcAft>
                      </a:pPr>
                      <a:r>
                        <a:rPr kumimoji="0" lang="it-IT" sz="1600" b="1" kern="1200" dirty="0" smtClean="0">
                          <a:solidFill>
                            <a:schemeClr val="lt1"/>
                          </a:solidFill>
                          <a:effectLst/>
                          <a:latin typeface="+mn-lt"/>
                          <a:ea typeface="+mn-ea"/>
                          <a:cs typeface="+mn-cs"/>
                        </a:rPr>
                        <a:t>Measurement</a:t>
                      </a:r>
                      <a:endParaRPr kumimoji="0" lang="it-IT" sz="1600" b="1" kern="1200" dirty="0">
                        <a:solidFill>
                          <a:schemeClr val="lt1"/>
                        </a:solidFill>
                        <a:effectLst/>
                        <a:latin typeface="+mn-lt"/>
                        <a:ea typeface="+mn-ea"/>
                        <a:cs typeface="+mn-cs"/>
                      </a:endParaRPr>
                    </a:p>
                  </a:txBody>
                  <a:tcPr marL="68580" marR="68580" marT="0" marB="0" anchor="ctr"/>
                </a:tc>
              </a:tr>
              <a:tr h="286887">
                <a:tc>
                  <a:txBody>
                    <a:bodyPr/>
                    <a:lstStyle/>
                    <a:p>
                      <a:pPr marL="0" algn="ctr" rtl="0" eaLnBrk="1" latinLnBrk="0" hangingPunct="1">
                        <a:lnSpc>
                          <a:spcPct val="115000"/>
                        </a:lnSpc>
                        <a:spcAft>
                          <a:spcPts val="0"/>
                        </a:spcAft>
                      </a:pPr>
                      <a:r>
                        <a:rPr kumimoji="0" lang="it-IT" sz="1600" b="1" kern="1200" dirty="0" smtClean="0">
                          <a:solidFill>
                            <a:schemeClr val="lt1"/>
                          </a:solidFill>
                          <a:effectLst/>
                          <a:latin typeface="+mn-lt"/>
                          <a:ea typeface="+mn-ea"/>
                          <a:cs typeface="+mn-cs"/>
                        </a:rPr>
                        <a:t>TOA Accuracy</a:t>
                      </a:r>
                      <a:endParaRPr kumimoji="0" lang="it-IT" sz="1600" b="1" kern="1200" dirty="0">
                        <a:solidFill>
                          <a:schemeClr val="lt1"/>
                        </a:solidFill>
                        <a:effectLst/>
                        <a:latin typeface="+mn-lt"/>
                        <a:ea typeface="+mn-ea"/>
                        <a:cs typeface="+mn-cs"/>
                      </a:endParaRPr>
                    </a:p>
                  </a:txBody>
                  <a:tcPr marL="68580" marR="68580" marT="0" marB="0" anchor="ctr"/>
                </a:tc>
                <a:tc>
                  <a:txBody>
                    <a:bodyPr/>
                    <a:lstStyle/>
                    <a:p>
                      <a:pPr marL="0" algn="ctr" defTabSz="914400" rtl="0" eaLnBrk="1" latinLnBrk="0" hangingPunct="1">
                        <a:lnSpc>
                          <a:spcPct val="115000"/>
                        </a:lnSpc>
                        <a:spcAft>
                          <a:spcPts val="0"/>
                        </a:spcAft>
                      </a:pPr>
                      <a:r>
                        <a:rPr lang="it-IT" sz="1600" kern="1200" dirty="0" smtClean="0">
                          <a:solidFill>
                            <a:schemeClr val="dk1"/>
                          </a:solidFill>
                          <a:effectLst/>
                          <a:latin typeface="+mn-lt"/>
                          <a:ea typeface="+mn-ea"/>
                          <a:cs typeface="+mn-cs"/>
                        </a:rPr>
                        <a:t>&lt; 10 ns</a:t>
                      </a:r>
                      <a:endParaRPr lang="it-IT" sz="1600" kern="1200" dirty="0">
                        <a:solidFill>
                          <a:schemeClr val="dk1"/>
                        </a:solidFill>
                        <a:effectLst/>
                        <a:latin typeface="+mn-lt"/>
                        <a:ea typeface="+mn-ea"/>
                        <a:cs typeface="+mn-cs"/>
                      </a:endParaRPr>
                    </a:p>
                  </a:txBody>
                  <a:tcPr marL="68580" marR="68580" marT="0" marB="0" anchor="ctr"/>
                </a:tc>
                <a:tc>
                  <a:txBody>
                    <a:bodyPr/>
                    <a:lstStyle/>
                    <a:p>
                      <a:pPr marL="0" algn="ctr" defTabSz="914400" rtl="0" eaLnBrk="1" latinLnBrk="0" hangingPunct="1">
                        <a:lnSpc>
                          <a:spcPct val="115000"/>
                        </a:lnSpc>
                        <a:spcAft>
                          <a:spcPts val="0"/>
                        </a:spcAft>
                      </a:pPr>
                      <a:r>
                        <a:rPr lang="it-IT" sz="1600" kern="1200" smtClean="0">
                          <a:solidFill>
                            <a:schemeClr val="dk1"/>
                          </a:solidFill>
                          <a:effectLst/>
                          <a:latin typeface="+mn-lt"/>
                          <a:ea typeface="+mn-ea"/>
                          <a:cs typeface="+mn-cs"/>
                        </a:rPr>
                        <a:t>&lt;</a:t>
                      </a:r>
                      <a:r>
                        <a:rPr lang="it-IT" sz="1600" kern="1200" baseline="0" smtClean="0">
                          <a:solidFill>
                            <a:schemeClr val="dk1"/>
                          </a:solidFill>
                          <a:effectLst/>
                          <a:latin typeface="+mn-lt"/>
                          <a:ea typeface="+mn-ea"/>
                          <a:cs typeface="+mn-cs"/>
                        </a:rPr>
                        <a:t> 10 ns</a:t>
                      </a:r>
                      <a:endParaRPr lang="it-IT" sz="1600" kern="1200" dirty="0">
                        <a:solidFill>
                          <a:schemeClr val="dk1"/>
                        </a:solidFill>
                        <a:effectLst/>
                        <a:latin typeface="+mn-lt"/>
                        <a:ea typeface="+mn-ea"/>
                        <a:cs typeface="+mn-cs"/>
                      </a:endParaRPr>
                    </a:p>
                  </a:txBody>
                  <a:tcPr marL="68580" marR="68580" marT="0" marB="0" anchor="ctr"/>
                </a:tc>
              </a:tr>
              <a:tr h="286887">
                <a:tc>
                  <a:txBody>
                    <a:bodyPr/>
                    <a:lstStyle/>
                    <a:p>
                      <a:pPr marL="0" algn="ctr" rtl="0" eaLnBrk="1" latinLnBrk="0" hangingPunct="1">
                        <a:lnSpc>
                          <a:spcPct val="115000"/>
                        </a:lnSpc>
                        <a:spcAft>
                          <a:spcPts val="0"/>
                        </a:spcAft>
                      </a:pPr>
                      <a:r>
                        <a:rPr kumimoji="0" lang="en-US" sz="1600" b="1" kern="1200" dirty="0">
                          <a:solidFill>
                            <a:schemeClr val="lt1"/>
                          </a:solidFill>
                          <a:effectLst/>
                          <a:latin typeface="+mn-lt"/>
                          <a:ea typeface="+mn-ea"/>
                          <a:cs typeface="+mn-cs"/>
                        </a:rPr>
                        <a:t>Gain</a:t>
                      </a:r>
                      <a:endParaRPr kumimoji="0" lang="it-IT" sz="1600" b="1" kern="1200" dirty="0">
                        <a:solidFill>
                          <a:schemeClr val="lt1"/>
                        </a:solidFill>
                        <a:effectLst/>
                        <a:latin typeface="+mn-lt"/>
                        <a:ea typeface="+mn-ea"/>
                        <a:cs typeface="+mn-cs"/>
                      </a:endParaRPr>
                    </a:p>
                  </a:txBody>
                  <a:tcPr marL="68580" marR="68580" marT="0" marB="0" anchor="ctr"/>
                </a:tc>
                <a:tc>
                  <a:txBody>
                    <a:bodyPr/>
                    <a:lstStyle/>
                    <a:p>
                      <a:pPr algn="ctr">
                        <a:lnSpc>
                          <a:spcPct val="115000"/>
                        </a:lnSpc>
                        <a:spcAft>
                          <a:spcPts val="0"/>
                        </a:spcAft>
                      </a:pPr>
                      <a:r>
                        <a:rPr lang="en-US" sz="1600" dirty="0" smtClean="0">
                          <a:effectLst/>
                        </a:rPr>
                        <a:t>44 mV/ke</a:t>
                      </a:r>
                      <a:r>
                        <a:rPr lang="en-US" sz="1600" baseline="30000" dirty="0" smtClean="0">
                          <a:effectLst/>
                        </a:rPr>
                        <a:t>-</a:t>
                      </a:r>
                      <a:endParaRPr lang="it-IT" sz="16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600" dirty="0" smtClean="0">
                          <a:effectLst/>
                        </a:rPr>
                        <a:t>40 mV/</a:t>
                      </a:r>
                      <a:r>
                        <a:rPr lang="en-US" sz="1600" dirty="0" err="1" smtClean="0">
                          <a:effectLst/>
                        </a:rPr>
                        <a:t>ke</a:t>
                      </a:r>
                      <a:r>
                        <a:rPr lang="en-US" sz="1600" baseline="30000" smtClean="0">
                          <a:effectLst/>
                        </a:rPr>
                        <a:t>-</a:t>
                      </a:r>
                      <a:endParaRPr lang="it-IT" sz="1600" dirty="0">
                        <a:effectLst/>
                        <a:latin typeface="Calibri"/>
                        <a:ea typeface="Calibri"/>
                        <a:cs typeface="Times New Roman"/>
                      </a:endParaRPr>
                    </a:p>
                  </a:txBody>
                  <a:tcPr marL="68580" marR="68580" marT="0" marB="0" anchor="ctr"/>
                </a:tc>
              </a:tr>
              <a:tr h="479951">
                <a:tc>
                  <a:txBody>
                    <a:bodyPr/>
                    <a:lstStyle/>
                    <a:p>
                      <a:pPr marL="0" algn="ctr" rtl="0" eaLnBrk="1" latinLnBrk="0" hangingPunct="1">
                        <a:lnSpc>
                          <a:spcPct val="115000"/>
                        </a:lnSpc>
                        <a:spcAft>
                          <a:spcPts val="0"/>
                        </a:spcAft>
                      </a:pPr>
                      <a:r>
                        <a:rPr kumimoji="0" lang="it-IT" sz="1600" b="1" kern="1200" dirty="0" smtClean="0">
                          <a:solidFill>
                            <a:schemeClr val="lt1"/>
                          </a:solidFill>
                          <a:effectLst/>
                          <a:latin typeface="+mn-lt"/>
                          <a:ea typeface="+mn-ea"/>
                          <a:cs typeface="+mn-cs"/>
                        </a:rPr>
                        <a:t>Dynamic Range</a:t>
                      </a:r>
                      <a:endParaRPr kumimoji="0" lang="it-IT" sz="1600" b="1" kern="1200" dirty="0">
                        <a:solidFill>
                          <a:schemeClr val="lt1"/>
                        </a:solidFill>
                        <a:effectLst/>
                        <a:latin typeface="+mn-lt"/>
                        <a:ea typeface="+mn-ea"/>
                        <a:cs typeface="+mn-cs"/>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effectLst/>
                        </a:rPr>
                        <a:t>up to 40 </a:t>
                      </a:r>
                      <a:r>
                        <a:rPr lang="en-US" sz="1600" dirty="0" err="1" smtClean="0">
                          <a:effectLst/>
                        </a:rPr>
                        <a:t>ke</a:t>
                      </a:r>
                      <a:r>
                        <a:rPr lang="en-US" sz="1600" baseline="30000" dirty="0" smtClean="0">
                          <a:effectLst/>
                        </a:rPr>
                        <a:t>- </a:t>
                      </a:r>
                      <a:r>
                        <a:rPr lang="en-US" sz="1600" dirty="0" smtClean="0">
                          <a:effectLst/>
                        </a:rPr>
                        <a:t> (configurable)</a:t>
                      </a:r>
                      <a:endParaRPr lang="it-IT" sz="1600" dirty="0">
                        <a:effectLst/>
                        <a:latin typeface="Calibri"/>
                        <a:ea typeface="Calibri"/>
                        <a:cs typeface="Times New Roman"/>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smtClean="0">
                          <a:effectLst/>
                        </a:rPr>
                        <a:t>up to 40 ke</a:t>
                      </a:r>
                      <a:r>
                        <a:rPr lang="en-US" sz="1600" baseline="30000" smtClean="0">
                          <a:effectLst/>
                        </a:rPr>
                        <a:t>- </a:t>
                      </a:r>
                      <a:r>
                        <a:rPr lang="en-US" sz="1600" smtClean="0">
                          <a:effectLst/>
                        </a:rPr>
                        <a:t> (configurable)</a:t>
                      </a:r>
                      <a:endParaRPr lang="it-IT" sz="1600" dirty="0">
                        <a:effectLst/>
                        <a:latin typeface="Calibri"/>
                        <a:ea typeface="Calibri"/>
                        <a:cs typeface="Times New Roman"/>
                      </a:endParaRPr>
                    </a:p>
                  </a:txBody>
                  <a:tcPr marL="68580" marR="68580" marT="0" marB="0" anchor="ctr"/>
                </a:tc>
              </a:tr>
              <a:tr h="479951">
                <a:tc>
                  <a:txBody>
                    <a:bodyPr/>
                    <a:lstStyle/>
                    <a:p>
                      <a:pPr marL="0" algn="ctr" rtl="0" eaLnBrk="1" latinLnBrk="0" hangingPunct="1">
                        <a:lnSpc>
                          <a:spcPct val="115000"/>
                        </a:lnSpc>
                        <a:spcAft>
                          <a:spcPts val="0"/>
                        </a:spcAft>
                      </a:pPr>
                      <a:r>
                        <a:rPr kumimoji="0" lang="it-IT" sz="1600" b="1" kern="1200" dirty="0" smtClean="0">
                          <a:solidFill>
                            <a:schemeClr val="lt1"/>
                          </a:solidFill>
                          <a:effectLst/>
                          <a:latin typeface="+mn-lt"/>
                          <a:ea typeface="+mn-ea"/>
                          <a:cs typeface="+mn-cs"/>
                        </a:rPr>
                        <a:t>Non-Linearity (TOT)</a:t>
                      </a:r>
                      <a:endParaRPr kumimoji="0" lang="it-IT" sz="1600" b="1" kern="1200" dirty="0">
                        <a:solidFill>
                          <a:schemeClr val="lt1"/>
                        </a:solidFill>
                        <a:effectLst/>
                        <a:latin typeface="+mn-lt"/>
                        <a:ea typeface="+mn-ea"/>
                        <a:cs typeface="+mn-cs"/>
                      </a:endParaRPr>
                    </a:p>
                  </a:txBody>
                  <a:tcPr marL="68580" marR="68580" marT="0" marB="0" anchor="ctr"/>
                </a:tc>
                <a:tc>
                  <a:txBody>
                    <a:bodyPr/>
                    <a:lstStyle/>
                    <a:p>
                      <a:pPr algn="ctr">
                        <a:lnSpc>
                          <a:spcPct val="115000"/>
                        </a:lnSpc>
                        <a:spcAft>
                          <a:spcPts val="0"/>
                        </a:spcAft>
                      </a:pPr>
                      <a:r>
                        <a:rPr lang="en-US" sz="1600" smtClean="0">
                          <a:effectLst/>
                        </a:rPr>
                        <a:t>&lt; 8% at 40 </a:t>
                      </a:r>
                      <a:r>
                        <a:rPr lang="en-US" sz="1600" dirty="0" smtClean="0">
                          <a:effectLst/>
                        </a:rPr>
                        <a:t>ke</a:t>
                      </a:r>
                      <a:r>
                        <a:rPr lang="en-US" sz="1600" baseline="30000" dirty="0" smtClean="0">
                          <a:effectLst/>
                        </a:rPr>
                        <a:t>-</a:t>
                      </a:r>
                      <a:endParaRPr lang="it-IT" sz="1600" dirty="0">
                        <a:effectLst/>
                        <a:latin typeface="Calibri"/>
                        <a:ea typeface="Calibri"/>
                        <a:cs typeface="Times New Roman"/>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effectLst/>
                        </a:rPr>
                        <a:t>&lt; 4% at 40 </a:t>
                      </a:r>
                      <a:r>
                        <a:rPr lang="en-US" sz="1600" dirty="0" err="1" smtClean="0">
                          <a:effectLst/>
                        </a:rPr>
                        <a:t>ke</a:t>
                      </a:r>
                      <a:r>
                        <a:rPr lang="en-US" sz="1600" baseline="30000" dirty="0" smtClean="0">
                          <a:effectLst/>
                        </a:rPr>
                        <a:t>-</a:t>
                      </a:r>
                      <a:endParaRPr lang="it-IT" sz="1600" dirty="0" smtClean="0">
                        <a:effectLst/>
                        <a:latin typeface="Calibri"/>
                        <a:ea typeface="Calibri"/>
                        <a:cs typeface="Times New Roman"/>
                      </a:endParaRPr>
                    </a:p>
                  </a:txBody>
                  <a:tcPr marL="68580" marR="68580" marT="0" marB="0" anchor="ctr"/>
                </a:tc>
              </a:tr>
              <a:tr h="959902">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kumimoji="0" lang="en-US" sz="1600" b="1" kern="1200" dirty="0" smtClean="0">
                          <a:solidFill>
                            <a:schemeClr val="lt1"/>
                          </a:solidFill>
                          <a:effectLst/>
                          <a:latin typeface="+mn-lt"/>
                          <a:ea typeface="+mn-ea"/>
                          <a:cs typeface="+mn-cs"/>
                        </a:rPr>
                        <a:t>Equivalent Noise (no sensor capacitance)</a:t>
                      </a:r>
                      <a:endParaRPr kumimoji="0" lang="it-IT" sz="1600" b="1" kern="1200" dirty="0" smtClean="0">
                        <a:solidFill>
                          <a:schemeClr val="lt1"/>
                        </a:solidFill>
                        <a:effectLst/>
                        <a:latin typeface="+mn-lt"/>
                        <a:ea typeface="+mn-ea"/>
                        <a:cs typeface="+mn-cs"/>
                      </a:endParaRPr>
                    </a:p>
                  </a:txBody>
                  <a:tcPr marL="68580" marR="68580" marT="0" marB="0" anchor="ctr"/>
                </a:tc>
                <a:tc>
                  <a:txBody>
                    <a:bodyPr/>
                    <a:lstStyle/>
                    <a:p>
                      <a:pPr algn="ctr">
                        <a:lnSpc>
                          <a:spcPct val="115000"/>
                        </a:lnSpc>
                        <a:spcAft>
                          <a:spcPts val="0"/>
                        </a:spcAft>
                      </a:pPr>
                      <a:r>
                        <a:rPr lang="en-US" sz="1600" dirty="0" smtClean="0">
                          <a:effectLst/>
                        </a:rPr>
                        <a:t>~</a:t>
                      </a:r>
                      <a:r>
                        <a:rPr lang="en-US" sz="1600" smtClean="0">
                          <a:effectLst/>
                        </a:rPr>
                        <a:t>60 e</a:t>
                      </a:r>
                      <a:r>
                        <a:rPr lang="en-US" sz="1600" baseline="30000" smtClean="0">
                          <a:effectLst/>
                        </a:rPr>
                        <a:t>-</a:t>
                      </a:r>
                      <a:endParaRPr lang="it-IT" sz="1600" baseline="0" dirty="0">
                        <a:effectLst/>
                        <a:latin typeface="Calibri"/>
                        <a:ea typeface="Calibri"/>
                        <a:cs typeface="Times New Roman"/>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effectLst/>
                        </a:rPr>
                        <a:t>~51 e</a:t>
                      </a:r>
                      <a:r>
                        <a:rPr lang="en-US" sz="1600" baseline="30000" dirty="0" smtClean="0">
                          <a:effectLst/>
                        </a:rPr>
                        <a:t>-</a:t>
                      </a:r>
                      <a:r>
                        <a:rPr lang="en-US" sz="1600" baseline="0" dirty="0" smtClean="0">
                          <a:effectLst/>
                        </a:rPr>
                        <a:t> (</a:t>
                      </a:r>
                      <a:r>
                        <a:rPr lang="en-US" sz="1600" baseline="0" smtClean="0">
                          <a:effectLst/>
                        </a:rPr>
                        <a:t>with 10</a:t>
                      </a:r>
                      <a:r>
                        <a:rPr lang="en-US" sz="1600" baseline="0" dirty="0" smtClean="0">
                          <a:effectLst/>
                        </a:rPr>
                        <a:t>% variation </a:t>
                      </a:r>
                      <a:r>
                        <a:rPr lang="en-US" sz="1600" baseline="0" dirty="0" err="1" smtClean="0">
                          <a:effectLst/>
                        </a:rPr>
                        <a:t>r.m.s</a:t>
                      </a:r>
                      <a:r>
                        <a:rPr lang="en-US" sz="1600" baseline="0" dirty="0" smtClean="0">
                          <a:effectLst/>
                        </a:rPr>
                        <a:t>.)</a:t>
                      </a:r>
                      <a:endParaRPr lang="it-IT" sz="1600" baseline="0" dirty="0" smtClean="0">
                        <a:effectLst/>
                        <a:latin typeface="Calibri"/>
                        <a:ea typeface="Calibri"/>
                        <a:cs typeface="Times New Roman"/>
                      </a:endParaRPr>
                    </a:p>
                  </a:txBody>
                  <a:tcPr marL="68580" marR="68580" marT="0" marB="0" anchor="ctr"/>
                </a:tc>
              </a:tr>
              <a:tr h="479951">
                <a:tc>
                  <a:txBody>
                    <a:bodyPr/>
                    <a:lstStyle/>
                    <a:p>
                      <a:pPr marL="0" algn="ctr" defTabSz="914400" rtl="0" eaLnBrk="1" latinLnBrk="0" hangingPunct="1">
                        <a:lnSpc>
                          <a:spcPct val="115000"/>
                        </a:lnSpc>
                        <a:spcAft>
                          <a:spcPts val="0"/>
                        </a:spcAft>
                      </a:pPr>
                      <a:r>
                        <a:rPr kumimoji="0" lang="it-IT" sz="1600" b="1" kern="1200" dirty="0" smtClean="0">
                          <a:solidFill>
                            <a:schemeClr val="lt1"/>
                          </a:solidFill>
                          <a:effectLst/>
                          <a:latin typeface="+mn-lt"/>
                          <a:ea typeface="+mn-ea"/>
                          <a:cs typeface="+mn-cs"/>
                        </a:rPr>
                        <a:t>DC Spread (uncalibrated)</a:t>
                      </a:r>
                      <a:endParaRPr kumimoji="0" lang="it-IT" sz="1600" b="1" kern="1200" dirty="0">
                        <a:solidFill>
                          <a:schemeClr val="lt1"/>
                        </a:solidFill>
                        <a:effectLst/>
                        <a:latin typeface="+mn-lt"/>
                        <a:ea typeface="+mn-ea"/>
                        <a:cs typeface="+mn-cs"/>
                      </a:endParaRPr>
                    </a:p>
                  </a:txBody>
                  <a:tcPr marL="68580" marR="68580" marT="0" marB="0" anchor="ctr"/>
                </a:tc>
                <a:tc>
                  <a:txBody>
                    <a:bodyPr/>
                    <a:lstStyle/>
                    <a:p>
                      <a:pPr algn="ctr">
                        <a:lnSpc>
                          <a:spcPct val="115000"/>
                        </a:lnSpc>
                        <a:spcAft>
                          <a:spcPts val="0"/>
                        </a:spcAft>
                      </a:pPr>
                      <a:r>
                        <a:rPr lang="el-GR" sz="1600" dirty="0" smtClean="0">
                          <a:effectLst/>
                        </a:rPr>
                        <a:t>σ</a:t>
                      </a:r>
                      <a:r>
                        <a:rPr lang="en-US" sz="1600" dirty="0" smtClean="0">
                          <a:effectLst/>
                        </a:rPr>
                        <a:t> = 160 e</a:t>
                      </a:r>
                      <a:r>
                        <a:rPr lang="en-US" sz="1600" baseline="30000" dirty="0" smtClean="0">
                          <a:effectLst/>
                        </a:rPr>
                        <a:t>-</a:t>
                      </a:r>
                      <a:endParaRPr lang="it-IT" sz="1600" dirty="0">
                        <a:effectLst/>
                        <a:latin typeface="Calibri"/>
                        <a:ea typeface="Calibri"/>
                        <a:cs typeface="Times New Roman"/>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l-GR" sz="1600" smtClean="0">
                          <a:effectLst/>
                        </a:rPr>
                        <a:t>σ</a:t>
                      </a:r>
                      <a:r>
                        <a:rPr lang="en-US" sz="1600" smtClean="0">
                          <a:effectLst/>
                        </a:rPr>
                        <a:t> = 128 e</a:t>
                      </a:r>
                      <a:r>
                        <a:rPr lang="en-US" sz="1600" baseline="30000" smtClean="0">
                          <a:effectLst/>
                        </a:rPr>
                        <a:t>-</a:t>
                      </a:r>
                      <a:endParaRPr lang="it-IT" sz="1600" smtClean="0">
                        <a:effectLst/>
                        <a:latin typeface="Calibri"/>
                        <a:ea typeface="Calibri"/>
                        <a:cs typeface="Times New Roman"/>
                      </a:endParaRPr>
                    </a:p>
                  </a:txBody>
                  <a:tcPr marL="68580" marR="68580" marT="0" marB="0" anchor="ctr"/>
                </a:tc>
              </a:tr>
              <a:tr h="479951">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kumimoji="0" lang="it-IT" sz="1600" b="1" kern="1200" dirty="0" smtClean="0">
                          <a:solidFill>
                            <a:schemeClr val="lt1"/>
                          </a:solidFill>
                          <a:effectLst/>
                          <a:latin typeface="+mn-lt"/>
                          <a:ea typeface="+mn-ea"/>
                          <a:cs typeface="+mn-cs"/>
                        </a:rPr>
                        <a:t>DC Spread (calibrated)</a:t>
                      </a: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l-GR" sz="1600" smtClean="0">
                          <a:effectLst/>
                        </a:rPr>
                        <a:t>σ</a:t>
                      </a:r>
                      <a:r>
                        <a:rPr lang="en-US" sz="1600" smtClean="0">
                          <a:effectLst/>
                        </a:rPr>
                        <a:t> = 24 e</a:t>
                      </a:r>
                      <a:r>
                        <a:rPr lang="en-US" sz="1600" baseline="30000" smtClean="0">
                          <a:effectLst/>
                        </a:rPr>
                        <a:t>-</a:t>
                      </a:r>
                      <a:endParaRPr lang="it-IT" sz="1600" smtClean="0">
                        <a:effectLst/>
                        <a:latin typeface="Calibri"/>
                        <a:ea typeface="Calibri"/>
                        <a:cs typeface="Times New Roman"/>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l-GR" sz="1600" smtClean="0">
                          <a:effectLst/>
                        </a:rPr>
                        <a:t>σ</a:t>
                      </a:r>
                      <a:r>
                        <a:rPr lang="en-US" sz="1600" smtClean="0">
                          <a:effectLst/>
                        </a:rPr>
                        <a:t> = 22 e</a:t>
                      </a:r>
                      <a:r>
                        <a:rPr lang="en-US" sz="1600" baseline="30000" smtClean="0">
                          <a:effectLst/>
                        </a:rPr>
                        <a:t>-</a:t>
                      </a:r>
                      <a:endParaRPr lang="it-IT" sz="1600" smtClean="0">
                        <a:effectLst/>
                        <a:latin typeface="Calibri"/>
                        <a:ea typeface="Calibri"/>
                        <a:cs typeface="Times New Roman"/>
                      </a:endParaRPr>
                    </a:p>
                  </a:txBody>
                  <a:tcPr marL="68580" marR="68580" marT="0" marB="0" anchor="ctr"/>
                </a:tc>
              </a:tr>
              <a:tr h="959902">
                <a:tc>
                  <a:txBody>
                    <a:bodyPr/>
                    <a:lstStyle/>
                    <a:p>
                      <a:pPr marL="0" algn="ctr" defTabSz="914400" rtl="0" eaLnBrk="1" latinLnBrk="0" hangingPunct="1">
                        <a:lnSpc>
                          <a:spcPct val="115000"/>
                        </a:lnSpc>
                        <a:spcAft>
                          <a:spcPts val="0"/>
                        </a:spcAft>
                      </a:pPr>
                      <a:r>
                        <a:rPr kumimoji="0" lang="it-IT" sz="1600" b="1" kern="1200" dirty="0" smtClean="0">
                          <a:solidFill>
                            <a:schemeClr val="lt1"/>
                          </a:solidFill>
                          <a:effectLst/>
                          <a:latin typeface="+mn-lt"/>
                          <a:ea typeface="+mn-ea"/>
                          <a:cs typeface="+mn-cs"/>
                        </a:rPr>
                        <a:t>Analog pixel power consumption (while ON)</a:t>
                      </a:r>
                      <a:endParaRPr kumimoji="0" lang="it-IT" sz="1600" b="1" kern="1200" dirty="0">
                        <a:solidFill>
                          <a:schemeClr val="lt1"/>
                        </a:solidFill>
                        <a:effectLst/>
                        <a:latin typeface="+mn-lt"/>
                        <a:ea typeface="+mn-ea"/>
                        <a:cs typeface="+mn-cs"/>
                      </a:endParaRPr>
                    </a:p>
                  </a:txBody>
                  <a:tcPr marL="68580" marR="68580" marT="0" marB="0" anchor="ctr"/>
                </a:tc>
                <a:tc>
                  <a:txBody>
                    <a:bodyPr/>
                    <a:lstStyle/>
                    <a:p>
                      <a:pPr algn="ctr">
                        <a:lnSpc>
                          <a:spcPct val="115000"/>
                        </a:lnSpc>
                        <a:spcAft>
                          <a:spcPts val="0"/>
                        </a:spcAft>
                      </a:pPr>
                      <a:r>
                        <a:rPr lang="it-IT" sz="1600" smtClean="0">
                          <a:effectLst/>
                          <a:latin typeface="Calibri"/>
                          <a:ea typeface="Calibri"/>
                          <a:cs typeface="Times New Roman"/>
                        </a:rPr>
                        <a:t>6.5 </a:t>
                      </a:r>
                      <a:r>
                        <a:rPr lang="el-GR" sz="1600" b="0" baseline="0" smtClean="0"/>
                        <a:t>μ</a:t>
                      </a:r>
                      <a:r>
                        <a:rPr lang="it-IT" sz="1600" smtClean="0">
                          <a:effectLst/>
                          <a:latin typeface="Calibri"/>
                          <a:ea typeface="Calibri"/>
                          <a:cs typeface="Times New Roman"/>
                        </a:rPr>
                        <a:t>W</a:t>
                      </a:r>
                      <a:endParaRPr lang="it-IT" sz="1600" dirty="0">
                        <a:effectLst/>
                        <a:latin typeface="Calibri"/>
                        <a:ea typeface="Calibri"/>
                        <a:cs typeface="Times New Roman"/>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dirty="0" smtClean="0">
                          <a:effectLst/>
                          <a:latin typeface="Calibri"/>
                          <a:ea typeface="Calibri"/>
                          <a:cs typeface="Times New Roman"/>
                        </a:rPr>
                        <a:t>7 </a:t>
                      </a:r>
                      <a:r>
                        <a:rPr lang="el-GR" sz="1600" b="0" baseline="0" dirty="0" smtClean="0"/>
                        <a:t>μ</a:t>
                      </a:r>
                      <a:r>
                        <a:rPr lang="it-IT" sz="1600" dirty="0" smtClean="0">
                          <a:effectLst/>
                          <a:latin typeface="Calibri"/>
                          <a:ea typeface="Calibri"/>
                          <a:cs typeface="Times New Roman"/>
                        </a:rPr>
                        <a:t>W</a:t>
                      </a:r>
                    </a:p>
                  </a:txBody>
                  <a:tcPr marL="68580" marR="68580" marT="0" marB="0" anchor="ctr"/>
                </a:tc>
              </a:tr>
            </a:tbl>
          </a:graphicData>
        </a:graphic>
      </p:graphicFrame>
      <p:sp>
        <p:nvSpPr>
          <p:cNvPr id="4" name="Slide Number Placeholder 3"/>
          <p:cNvSpPr>
            <a:spLocks noGrp="1"/>
          </p:cNvSpPr>
          <p:nvPr>
            <p:ph type="sldNum" sz="quarter" idx="12"/>
          </p:nvPr>
        </p:nvSpPr>
        <p:spPr/>
        <p:txBody>
          <a:bodyPr>
            <a:normAutofit/>
          </a:bodyPr>
          <a:lstStyle/>
          <a:p>
            <a:pPr>
              <a:defRPr/>
            </a:pPr>
            <a:fld id="{C8B7F03C-DC0B-4988-9ED7-4B1166B34EC0}" type="slidenum">
              <a:rPr lang="it-IT" smtClean="0"/>
              <a:pPr>
                <a:defRPr/>
              </a:pPr>
              <a:t>33</a:t>
            </a:fld>
            <a:endParaRPr lang="it-IT"/>
          </a:p>
        </p:txBody>
      </p:sp>
      <p:sp>
        <p:nvSpPr>
          <p:cNvPr id="5" name="Content Placeholder 2"/>
          <p:cNvSpPr>
            <a:spLocks noGrp="1"/>
          </p:cNvSpPr>
          <p:nvPr>
            <p:ph idx="1"/>
          </p:nvPr>
        </p:nvSpPr>
        <p:spPr>
          <a:xfrm>
            <a:off x="8084667" y="2231490"/>
            <a:ext cx="2150011" cy="2952328"/>
          </a:xfrm>
        </p:spPr>
        <p:txBody>
          <a:bodyPr>
            <a:normAutofit lnSpcReduction="10000"/>
          </a:bodyPr>
          <a:lstStyle/>
          <a:p>
            <a:pPr marL="0" indent="0">
              <a:buNone/>
            </a:pPr>
            <a:r>
              <a:rPr lang="en-US" sz="2000" dirty="0"/>
              <a:t>Measurements expressed in electrons depend on capacitance values. A nominal value of 10 </a:t>
            </a:r>
            <a:r>
              <a:rPr lang="en-US" sz="2000" dirty="0" err="1"/>
              <a:t>fF</a:t>
            </a:r>
            <a:r>
              <a:rPr lang="en-US" sz="2000" dirty="0"/>
              <a:t> was assumed here for the test capacitor</a:t>
            </a:r>
          </a:p>
        </p:txBody>
      </p:sp>
    </p:spTree>
    <p:extLst>
      <p:ext uri="{BB962C8B-B14F-4D97-AF65-F5344CB8AC3E}">
        <p14:creationId xmlns:p14="http://schemas.microsoft.com/office/powerpoint/2010/main" val="3257894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Some results with different sensors</a:t>
            </a:r>
          </a:p>
        </p:txBody>
      </p:sp>
      <p:sp>
        <p:nvSpPr>
          <p:cNvPr id="5" name="Content Placeholder 4"/>
          <p:cNvSpPr>
            <a:spLocks noGrp="1"/>
          </p:cNvSpPr>
          <p:nvPr>
            <p:ph idx="1"/>
          </p:nvPr>
        </p:nvSpPr>
        <p:spPr>
          <a:xfrm>
            <a:off x="3861816" y="1930401"/>
            <a:ext cx="5412185" cy="4110962"/>
          </a:xfrm>
        </p:spPr>
        <p:txBody>
          <a:bodyPr/>
          <a:lstStyle/>
          <a:p>
            <a:r>
              <a:rPr lang="en-GB" smtClean="0"/>
              <a:t>The chip was tested with capacitively coupled HV-CMOS active sensors (designed by I. Peric) and with planar silicon sensors</a:t>
            </a:r>
          </a:p>
          <a:p>
            <a:r>
              <a:rPr lang="en-GB" smtClean="0"/>
              <a:t>The chip works correctly with both types of sensors and with both polarities</a:t>
            </a:r>
          </a:p>
          <a:p>
            <a:r>
              <a:rPr lang="en-GB" smtClean="0"/>
              <a:t>Some Fixed Pattern Noise can be seen: odd columns behave differently than even columns</a:t>
            </a:r>
          </a:p>
          <a:p>
            <a:r>
              <a:rPr lang="en-GB" smtClean="0"/>
              <a:t>Not having access to full wafers, the bump bonding process was particularly difficult; results are still good</a:t>
            </a:r>
          </a:p>
        </p:txBody>
      </p:sp>
      <p:grpSp>
        <p:nvGrpSpPr>
          <p:cNvPr id="25" name="Group 24"/>
          <p:cNvGrpSpPr/>
          <p:nvPr/>
        </p:nvGrpSpPr>
        <p:grpSpPr>
          <a:xfrm>
            <a:off x="474180" y="3737273"/>
            <a:ext cx="3047832" cy="2492473"/>
            <a:chOff x="4986244" y="2670479"/>
            <a:chExt cx="3956715" cy="3235744"/>
          </a:xfrm>
        </p:grpSpPr>
        <p:pic>
          <p:nvPicPr>
            <p:cNvPr id="26" name="Picture 25"/>
            <p:cNvPicPr>
              <a:picLocks noChangeAspect="1"/>
            </p:cNvPicPr>
            <p:nvPr/>
          </p:nvPicPr>
          <p:blipFill rotWithShape="1">
            <a:blip r:embed="rId2" cstate="print">
              <a:extLst>
                <a:ext uri="{28A0092B-C50C-407E-A947-70E740481C1C}">
                  <a14:useLocalDpi xmlns:a14="http://schemas.microsoft.com/office/drawing/2010/main" val="0"/>
                </a:ext>
              </a:extLst>
            </a:blip>
            <a:srcRect r="1920"/>
            <a:stretch/>
          </p:blipFill>
          <p:spPr>
            <a:xfrm>
              <a:off x="5296271" y="2670479"/>
              <a:ext cx="3319367" cy="2935740"/>
            </a:xfrm>
            <a:prstGeom prst="rect">
              <a:avLst/>
            </a:prstGeom>
          </p:spPr>
        </p:pic>
        <p:sp>
          <p:nvSpPr>
            <p:cNvPr id="27" name="TextBox 26"/>
            <p:cNvSpPr txBox="1"/>
            <p:nvPr/>
          </p:nvSpPr>
          <p:spPr>
            <a:xfrm>
              <a:off x="5307448" y="2845363"/>
              <a:ext cx="3376021" cy="399558"/>
            </a:xfrm>
            <a:prstGeom prst="rect">
              <a:avLst/>
            </a:prstGeom>
            <a:noFill/>
          </p:spPr>
          <p:txBody>
            <a:bodyPr wrap="square" rtlCol="0">
              <a:spAutoFit/>
            </a:bodyPr>
            <a:lstStyle/>
            <a:p>
              <a:pPr algn="ctr"/>
              <a:r>
                <a:rPr lang="en-US" sz="1400" b="1" dirty="0">
                  <a:solidFill>
                    <a:schemeClr val="accent3"/>
                  </a:solidFill>
                </a:rPr>
                <a:t>CLIC Work in Progress</a:t>
              </a:r>
            </a:p>
          </p:txBody>
        </p:sp>
        <p:sp>
          <p:nvSpPr>
            <p:cNvPr id="28" name="TextBox 27"/>
            <p:cNvSpPr txBox="1"/>
            <p:nvPr/>
          </p:nvSpPr>
          <p:spPr>
            <a:xfrm>
              <a:off x="6863931" y="5466710"/>
              <a:ext cx="1584500" cy="439513"/>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Column</a:t>
              </a:r>
            </a:p>
          </p:txBody>
        </p:sp>
        <p:sp>
          <p:nvSpPr>
            <p:cNvPr id="29" name="TextBox 28"/>
            <p:cNvSpPr txBox="1"/>
            <p:nvPr/>
          </p:nvSpPr>
          <p:spPr>
            <a:xfrm rot="16200000">
              <a:off x="4754344" y="3077263"/>
              <a:ext cx="903313" cy="439513"/>
            </a:xfrm>
            <a:prstGeom prst="rect">
              <a:avLst/>
            </a:prstGeom>
            <a:noFill/>
          </p:spPr>
          <p:txBody>
            <a:bodyPr wrap="square" rtlCol="0">
              <a:spAutoFit/>
            </a:bodyPr>
            <a:lstStyle/>
            <a:p>
              <a:pPr algn="r"/>
              <a:r>
                <a:rPr lang="en-US" sz="1600" dirty="0">
                  <a:latin typeface="Times New Roman" panose="02020603050405020304" pitchFamily="18" charset="0"/>
                  <a:cs typeface="Times New Roman" panose="02020603050405020304" pitchFamily="18" charset="0"/>
                </a:rPr>
                <a:t>Row</a:t>
              </a:r>
            </a:p>
          </p:txBody>
        </p:sp>
        <p:sp>
          <p:nvSpPr>
            <p:cNvPr id="30" name="TextBox 29"/>
            <p:cNvSpPr txBox="1"/>
            <p:nvPr/>
          </p:nvSpPr>
          <p:spPr>
            <a:xfrm rot="16200000">
              <a:off x="8297720" y="4038250"/>
              <a:ext cx="850965" cy="439513"/>
            </a:xfrm>
            <a:prstGeom prst="rect">
              <a:avLst/>
            </a:prstGeom>
            <a:noFill/>
          </p:spPr>
          <p:txBody>
            <a:bodyPr wrap="square" rtlCol="0">
              <a:spAutoFit/>
            </a:bodyPr>
            <a:lstStyle/>
            <a:p>
              <a:pPr algn="r"/>
              <a:r>
                <a:rPr lang="en-US" sz="1600" dirty="0">
                  <a:latin typeface="Times New Roman" panose="02020603050405020304" pitchFamily="18" charset="0"/>
                  <a:cs typeface="Times New Roman" panose="02020603050405020304" pitchFamily="18" charset="0"/>
                </a:rPr>
                <a:t>#hits</a:t>
              </a:r>
            </a:p>
          </p:txBody>
        </p:sp>
      </p:grpSp>
      <p:grpSp>
        <p:nvGrpSpPr>
          <p:cNvPr id="31" name="Group 30"/>
          <p:cNvGrpSpPr/>
          <p:nvPr/>
        </p:nvGrpSpPr>
        <p:grpSpPr>
          <a:xfrm>
            <a:off x="406659" y="1235568"/>
            <a:ext cx="3037034" cy="2406800"/>
            <a:chOff x="160319" y="2749286"/>
            <a:chExt cx="4401994" cy="3078449"/>
          </a:xfrm>
        </p:grpSpPr>
        <p:pic>
          <p:nvPicPr>
            <p:cNvPr id="32" name="Picture 31"/>
            <p:cNvPicPr>
              <a:picLocks noChangeAspect="1"/>
            </p:cNvPicPr>
            <p:nvPr/>
          </p:nvPicPr>
          <p:blipFill>
            <a:blip r:embed="rId3"/>
            <a:stretch>
              <a:fillRect/>
            </a:stretch>
          </p:blipFill>
          <p:spPr>
            <a:xfrm>
              <a:off x="305479" y="2749286"/>
              <a:ext cx="4256834" cy="3060982"/>
            </a:xfrm>
            <a:prstGeom prst="rect">
              <a:avLst/>
            </a:prstGeom>
          </p:spPr>
        </p:pic>
        <p:sp>
          <p:nvSpPr>
            <p:cNvPr id="33" name="TextBox 32"/>
            <p:cNvSpPr txBox="1"/>
            <p:nvPr/>
          </p:nvSpPr>
          <p:spPr>
            <a:xfrm>
              <a:off x="871397" y="2780928"/>
              <a:ext cx="2973333" cy="393666"/>
            </a:xfrm>
            <a:prstGeom prst="rect">
              <a:avLst/>
            </a:prstGeom>
            <a:noFill/>
          </p:spPr>
          <p:txBody>
            <a:bodyPr wrap="square" rtlCol="0">
              <a:spAutoFit/>
            </a:bodyPr>
            <a:lstStyle/>
            <a:p>
              <a:pPr algn="ctr"/>
              <a:r>
                <a:rPr lang="en-US" sz="1400" b="1" dirty="0">
                  <a:solidFill>
                    <a:schemeClr val="accent3"/>
                  </a:solidFill>
                </a:rPr>
                <a:t>CLIC Work in Progress</a:t>
              </a:r>
            </a:p>
          </p:txBody>
        </p:sp>
        <p:sp>
          <p:nvSpPr>
            <p:cNvPr id="34" name="Rectangle 33"/>
            <p:cNvSpPr/>
            <p:nvPr/>
          </p:nvSpPr>
          <p:spPr bwMode="auto">
            <a:xfrm>
              <a:off x="3131840" y="5445225"/>
              <a:ext cx="1363961" cy="2880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charset="0"/>
              </a:endParaRPr>
            </a:p>
          </p:txBody>
        </p:sp>
        <p:sp>
          <p:nvSpPr>
            <p:cNvPr id="35" name="TextBox 34"/>
            <p:cNvSpPr txBox="1"/>
            <p:nvPr/>
          </p:nvSpPr>
          <p:spPr>
            <a:xfrm>
              <a:off x="2671604" y="5394703"/>
              <a:ext cx="1510643" cy="433032"/>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Column</a:t>
              </a:r>
            </a:p>
          </p:txBody>
        </p:sp>
        <p:sp>
          <p:nvSpPr>
            <p:cNvPr id="36" name="TextBox 35"/>
            <p:cNvSpPr txBox="1"/>
            <p:nvPr/>
          </p:nvSpPr>
          <p:spPr>
            <a:xfrm rot="16200000">
              <a:off x="-147598" y="3190279"/>
              <a:ext cx="1048865" cy="433031"/>
            </a:xfrm>
            <a:prstGeom prst="rect">
              <a:avLst/>
            </a:prstGeom>
            <a:solidFill>
              <a:schemeClr val="bg1"/>
            </a:solidFill>
          </p:spPr>
          <p:txBody>
            <a:bodyPr wrap="square" rtlCol="0">
              <a:spAutoFit/>
            </a:bodyPr>
            <a:lstStyle/>
            <a:p>
              <a:pPr algn="r"/>
              <a:r>
                <a:rPr lang="en-US" sz="1600" dirty="0">
                  <a:latin typeface="Times New Roman" panose="02020603050405020304" pitchFamily="18" charset="0"/>
                  <a:cs typeface="Times New Roman" panose="02020603050405020304" pitchFamily="18" charset="0"/>
                </a:rPr>
                <a:t>Row</a:t>
              </a:r>
            </a:p>
          </p:txBody>
        </p:sp>
      </p:grpSp>
      <p:sp>
        <p:nvSpPr>
          <p:cNvPr id="37" name="TextBox 36"/>
          <p:cNvSpPr txBox="1"/>
          <p:nvPr/>
        </p:nvSpPr>
        <p:spPr>
          <a:xfrm rot="16200000">
            <a:off x="3194267" y="2254553"/>
            <a:ext cx="655493" cy="338554"/>
          </a:xfrm>
          <a:prstGeom prst="rect">
            <a:avLst/>
          </a:prstGeom>
          <a:noFill/>
        </p:spPr>
        <p:txBody>
          <a:bodyPr wrap="square" rtlCol="0">
            <a:spAutoFit/>
          </a:bodyPr>
          <a:lstStyle/>
          <a:p>
            <a:pPr algn="r"/>
            <a:r>
              <a:rPr lang="en-US" sz="1600" dirty="0">
                <a:latin typeface="Times New Roman" panose="02020603050405020304" pitchFamily="18" charset="0"/>
                <a:cs typeface="Times New Roman" panose="02020603050405020304" pitchFamily="18" charset="0"/>
              </a:rPr>
              <a:t>#hits</a:t>
            </a:r>
          </a:p>
        </p:txBody>
      </p:sp>
      <p:sp>
        <p:nvSpPr>
          <p:cNvPr id="38" name="Slide Number Placeholder 3"/>
          <p:cNvSpPr>
            <a:spLocks noGrp="1"/>
          </p:cNvSpPr>
          <p:nvPr>
            <p:ph type="sldNum" sz="quarter" idx="12"/>
          </p:nvPr>
        </p:nvSpPr>
        <p:spPr>
          <a:xfrm>
            <a:off x="8590663" y="6041362"/>
            <a:ext cx="683339" cy="365125"/>
          </a:xfrm>
        </p:spPr>
        <p:txBody>
          <a:bodyPr>
            <a:normAutofit/>
          </a:bodyPr>
          <a:lstStyle/>
          <a:p>
            <a:pPr>
              <a:defRPr/>
            </a:pPr>
            <a:fld id="{7F5A148C-11F9-4680-B373-C4A80C6F228E}" type="slidenum">
              <a:rPr lang="it-IT" smtClean="0"/>
              <a:t>34</a:t>
            </a:fld>
            <a:endParaRPr lang="it-IT"/>
          </a:p>
        </p:txBody>
      </p:sp>
    </p:spTree>
    <p:extLst>
      <p:ext uri="{BB962C8B-B14F-4D97-AF65-F5344CB8AC3E}">
        <p14:creationId xmlns:p14="http://schemas.microsoft.com/office/powerpoint/2010/main" val="2077828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Radiation Testing</a:t>
            </a:r>
            <a:endParaRPr lang="en-GB" dirty="0"/>
          </a:p>
        </p:txBody>
      </p:sp>
      <p:sp>
        <p:nvSpPr>
          <p:cNvPr id="3" name="Content Placeholder 2"/>
          <p:cNvSpPr>
            <a:spLocks noGrp="1"/>
          </p:cNvSpPr>
          <p:nvPr>
            <p:ph idx="1"/>
          </p:nvPr>
        </p:nvSpPr>
        <p:spPr/>
        <p:txBody>
          <a:bodyPr>
            <a:normAutofit/>
          </a:bodyPr>
          <a:lstStyle/>
          <a:p>
            <a:r>
              <a:rPr lang="en-GB" dirty="0" smtClean="0"/>
              <a:t>The chip was irradiated up to </a:t>
            </a:r>
            <a:r>
              <a:rPr lang="en-GB" dirty="0" smtClean="0">
                <a:solidFill>
                  <a:srgbClr val="FF0000"/>
                </a:solidFill>
              </a:rPr>
              <a:t>800 Mrads</a:t>
            </a:r>
            <a:r>
              <a:rPr lang="en-GB" dirty="0" smtClean="0"/>
              <a:t>.</a:t>
            </a:r>
          </a:p>
          <a:p>
            <a:r>
              <a:rPr lang="en-GB" dirty="0" smtClean="0"/>
              <a:t>Above 200Mrad</a:t>
            </a:r>
            <a:r>
              <a:rPr lang="en-GB" dirty="0"/>
              <a:t>, </a:t>
            </a:r>
            <a:r>
              <a:rPr lang="en-GB" dirty="0" smtClean="0"/>
              <a:t>the chip gradually turned off, as damaged </a:t>
            </a:r>
            <a:r>
              <a:rPr lang="en-GB" dirty="0"/>
              <a:t>switches </a:t>
            </a:r>
            <a:r>
              <a:rPr lang="en-GB" dirty="0" smtClean="0"/>
              <a:t>used for biasing structures are </a:t>
            </a:r>
            <a:r>
              <a:rPr lang="en-GB" dirty="0"/>
              <a:t>unable to let the nominal current pass (their driving current becomes too low</a:t>
            </a:r>
            <a:r>
              <a:rPr lang="en-GB" dirty="0" smtClean="0"/>
              <a:t>).</a:t>
            </a:r>
          </a:p>
          <a:p>
            <a:r>
              <a:rPr lang="en-GB" dirty="0"/>
              <a:t>All </a:t>
            </a:r>
            <a:r>
              <a:rPr lang="en-GB" dirty="0">
                <a:solidFill>
                  <a:srgbClr val="FF0000"/>
                </a:solidFill>
              </a:rPr>
              <a:t>I/O interfaces and digital structures </a:t>
            </a:r>
            <a:r>
              <a:rPr lang="en-GB" dirty="0"/>
              <a:t>did not show any significant degradation during irradiation, even after the analog front-end stopped working</a:t>
            </a:r>
          </a:p>
          <a:p>
            <a:r>
              <a:rPr lang="en-GB" dirty="0"/>
              <a:t>The chips regained some functionality after two week of </a:t>
            </a:r>
            <a:r>
              <a:rPr lang="en-GB" dirty="0">
                <a:solidFill>
                  <a:srgbClr val="FF0000"/>
                </a:solidFill>
              </a:rPr>
              <a:t>annealing at room temperature </a:t>
            </a:r>
            <a:r>
              <a:rPr lang="en-GB" dirty="0"/>
              <a:t>(the total power </a:t>
            </a:r>
            <a:r>
              <a:rPr lang="en-GB" dirty="0" smtClean="0"/>
              <a:t>consumption </a:t>
            </a:r>
            <a:r>
              <a:rPr lang="en-GB" dirty="0"/>
              <a:t>went back to pre-rad value). Analog performances of the measured chip were found to be considerably degraded.</a:t>
            </a:r>
          </a:p>
          <a:p>
            <a:endParaRPr lang="en-GB" dirty="0"/>
          </a:p>
          <a:p>
            <a:endParaRPr lang="en-GB" dirty="0"/>
          </a:p>
        </p:txBody>
      </p:sp>
      <p:sp>
        <p:nvSpPr>
          <p:cNvPr id="8" name="Slide Number Placeholder 7"/>
          <p:cNvSpPr>
            <a:spLocks noGrp="1"/>
          </p:cNvSpPr>
          <p:nvPr>
            <p:ph type="sldNum" sz="quarter" idx="12"/>
          </p:nvPr>
        </p:nvSpPr>
        <p:spPr/>
        <p:txBody>
          <a:bodyPr/>
          <a:lstStyle/>
          <a:p>
            <a:pPr eaLnBrk="1" latinLnBrk="0" hangingPunct="1"/>
            <a:fld id="{96652B35-718D-4E28-AFEB-B694A3B357E8}" type="slidenum">
              <a:rPr kumimoji="0" lang="en-US" smtClean="0"/>
              <a:pPr eaLnBrk="1" latinLnBrk="0" hangingPunct="1"/>
              <a:t>35</a:t>
            </a:fld>
            <a:endParaRPr kumimoji="0" lang="en-US" dirty="0"/>
          </a:p>
        </p:txBody>
      </p:sp>
    </p:spTree>
    <p:extLst>
      <p:ext uri="{BB962C8B-B14F-4D97-AF65-F5344CB8AC3E}">
        <p14:creationId xmlns:p14="http://schemas.microsoft.com/office/powerpoint/2010/main" val="4097683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01CF334-2D5C-4859-84A6-CA7E6E43FAEB}" type="slidenum">
              <a:rPr lang="en-US" smtClean="0"/>
              <a:t>36</a:t>
            </a:fld>
            <a:endParaRPr lang="en-US" dirty="0"/>
          </a:p>
        </p:txBody>
      </p:sp>
      <p:sp>
        <p:nvSpPr>
          <p:cNvPr id="3" name="Content Placeholder 2"/>
          <p:cNvSpPr>
            <a:spLocks noGrp="1"/>
          </p:cNvSpPr>
          <p:nvPr>
            <p:ph idx="1"/>
          </p:nvPr>
        </p:nvSpPr>
        <p:spPr>
          <a:xfrm>
            <a:off x="609600" y="2249424"/>
            <a:ext cx="6278217" cy="4325112"/>
          </a:xfrm>
        </p:spPr>
        <p:txBody>
          <a:bodyPr/>
          <a:lstStyle/>
          <a:p>
            <a:r>
              <a:rPr lang="en-GB" smtClean="0"/>
              <a:t>While logic circuits scale with the technology, the interconnects don’t follow the same trend!</a:t>
            </a:r>
          </a:p>
          <a:p>
            <a:r>
              <a:rPr lang="en-GB" smtClean="0"/>
              <a:t>Space used by bonding pads and power routing becomes a limiting factor</a:t>
            </a:r>
          </a:p>
          <a:p>
            <a:pPr lvl="1"/>
            <a:r>
              <a:rPr lang="en-GB" smtClean="0"/>
              <a:t>CLICpix can’t possibly be larger than ~350 by 350 pixels with this a “classic” power distribution scheme</a:t>
            </a:r>
          </a:p>
          <a:p>
            <a:r>
              <a:rPr lang="en-GB" smtClean="0"/>
              <a:t>TSVs could be used to limit this problem and allow more flexible designs</a:t>
            </a:r>
            <a:endParaRPr lang="en-GB"/>
          </a:p>
        </p:txBody>
      </p:sp>
      <p:sp>
        <p:nvSpPr>
          <p:cNvPr id="4" name="Title 3"/>
          <p:cNvSpPr>
            <a:spLocks noGrp="1"/>
          </p:cNvSpPr>
          <p:nvPr>
            <p:ph type="title"/>
          </p:nvPr>
        </p:nvSpPr>
        <p:spPr/>
        <p:txBody>
          <a:bodyPr/>
          <a:lstStyle/>
          <a:p>
            <a:r>
              <a:rPr lang="en-GB" smtClean="0"/>
              <a:t>Challenges in integration</a:t>
            </a:r>
            <a:endParaRPr lang="en-GB"/>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6065" t="20788" r="16065" b="20670"/>
          <a:stretch/>
        </p:blipFill>
        <p:spPr>
          <a:xfrm>
            <a:off x="6816552" y="554961"/>
            <a:ext cx="4914900" cy="5486401"/>
          </a:xfrm>
          <a:prstGeom prst="rect">
            <a:avLst/>
          </a:prstGeom>
        </p:spPr>
      </p:pic>
      <p:sp>
        <p:nvSpPr>
          <p:cNvPr id="6" name="Rectangle 5"/>
          <p:cNvSpPr/>
          <p:nvPr/>
        </p:nvSpPr>
        <p:spPr>
          <a:xfrm>
            <a:off x="7788102" y="615701"/>
            <a:ext cx="2676525" cy="12763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Analog Part</a:t>
            </a:r>
            <a:endPar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Rectangle 6"/>
          <p:cNvSpPr/>
          <p:nvPr/>
        </p:nvSpPr>
        <p:spPr>
          <a:xfrm>
            <a:off x="7788102" y="1919832"/>
            <a:ext cx="2676525" cy="2737009"/>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Digital Part</a:t>
            </a:r>
            <a:endParaRPr lang="en-US" sz="28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Rectangle 7"/>
          <p:cNvSpPr/>
          <p:nvPr/>
        </p:nvSpPr>
        <p:spPr>
          <a:xfrm>
            <a:off x="7788101" y="4684622"/>
            <a:ext cx="2676525" cy="12763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Analog Part</a:t>
            </a:r>
            <a:endPar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1392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01CF334-2D5C-4859-84A6-CA7E6E43FAEB}" type="slidenum">
              <a:rPr lang="en-US" smtClean="0"/>
              <a:t>37</a:t>
            </a:fld>
            <a:endParaRPr lang="en-US" dirty="0"/>
          </a:p>
        </p:txBody>
      </p:sp>
      <p:sp>
        <p:nvSpPr>
          <p:cNvPr id="3" name="Content Placeholder 2"/>
          <p:cNvSpPr>
            <a:spLocks noGrp="1"/>
          </p:cNvSpPr>
          <p:nvPr>
            <p:ph idx="1"/>
          </p:nvPr>
        </p:nvSpPr>
        <p:spPr>
          <a:xfrm>
            <a:off x="609600" y="2249424"/>
            <a:ext cx="8946819" cy="4325112"/>
          </a:xfrm>
        </p:spPr>
        <p:txBody>
          <a:bodyPr/>
          <a:lstStyle/>
          <a:p>
            <a:r>
              <a:rPr lang="en-GB" smtClean="0"/>
              <a:t>Incredibly dense layouts are possible, with many advanced features in a small area</a:t>
            </a:r>
          </a:p>
          <a:p>
            <a:pPr lvl="1"/>
            <a:r>
              <a:rPr lang="en-GB" smtClean="0"/>
              <a:t>ToT/ToA/photon counting, on-the-fly data compression in a quarter of the size of a Medipix3 pixel</a:t>
            </a:r>
          </a:p>
          <a:p>
            <a:r>
              <a:rPr lang="en-GB" smtClean="0"/>
              <a:t>For structures of the same size, a more downscaled technology leads to better matching</a:t>
            </a:r>
          </a:p>
          <a:p>
            <a:r>
              <a:rPr lang="en-GB" smtClean="0"/>
              <a:t>Faster readout links, lower pileup in the pixels</a:t>
            </a:r>
          </a:p>
          <a:p>
            <a:r>
              <a:rPr lang="en-GB" smtClean="0"/>
              <a:t>Potential for more complex logic (e.g. automatic calibration, on-chip data processing)</a:t>
            </a:r>
          </a:p>
          <a:p>
            <a:endParaRPr lang="en-GB"/>
          </a:p>
        </p:txBody>
      </p:sp>
      <p:sp>
        <p:nvSpPr>
          <p:cNvPr id="4" name="Title 3"/>
          <p:cNvSpPr>
            <a:spLocks noGrp="1"/>
          </p:cNvSpPr>
          <p:nvPr>
            <p:ph type="title"/>
          </p:nvPr>
        </p:nvSpPr>
        <p:spPr/>
        <p:txBody>
          <a:bodyPr/>
          <a:lstStyle/>
          <a:p>
            <a:r>
              <a:rPr lang="en-GB" smtClean="0"/>
              <a:t>Many advantages</a:t>
            </a:r>
            <a:endParaRPr lang="en-GB"/>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9488" r="29389"/>
          <a:stretch/>
        </p:blipFill>
        <p:spPr>
          <a:xfrm>
            <a:off x="9556419" y="379484"/>
            <a:ext cx="1915217" cy="6027003"/>
          </a:xfrm>
          <a:prstGeom prst="rect">
            <a:avLst/>
          </a:prstGeom>
        </p:spPr>
      </p:pic>
      <p:sp>
        <p:nvSpPr>
          <p:cNvPr id="7" name="Rectangle 6"/>
          <p:cNvSpPr/>
          <p:nvPr/>
        </p:nvSpPr>
        <p:spPr>
          <a:xfrm rot="5400000">
            <a:off x="7485924" y="3011622"/>
            <a:ext cx="6027004" cy="762731"/>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Digital Part</a:t>
            </a:r>
            <a:endParaRPr lang="en-US" sz="28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4294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01CF334-2D5C-4859-84A6-CA7E6E43FAEB}" type="slidenum">
              <a:rPr lang="en-US" smtClean="0"/>
              <a:t>38</a:t>
            </a:fld>
            <a:endParaRPr lang="en-US" dirty="0"/>
          </a:p>
        </p:txBody>
      </p:sp>
      <p:sp>
        <p:nvSpPr>
          <p:cNvPr id="3" name="Content Placeholder 2"/>
          <p:cNvSpPr>
            <a:spLocks noGrp="1"/>
          </p:cNvSpPr>
          <p:nvPr>
            <p:ph idx="1"/>
          </p:nvPr>
        </p:nvSpPr>
        <p:spPr/>
        <p:txBody>
          <a:bodyPr/>
          <a:lstStyle/>
          <a:p>
            <a:r>
              <a:rPr lang="en-GB" smtClean="0"/>
              <a:t>More compact layouts, faster and bigger logic circuits, pose a concern on noise performances</a:t>
            </a:r>
          </a:p>
          <a:p>
            <a:r>
              <a:rPr lang="en-GB" smtClean="0"/>
              <a:t>Limited space for shielding or trenches</a:t>
            </a:r>
          </a:p>
          <a:p>
            <a:r>
              <a:rPr lang="en-GB" smtClean="0"/>
              <a:t>Solutions include better substrate isolation (deep n-well), but also more careful placement and routing of digital cells</a:t>
            </a:r>
          </a:p>
          <a:p>
            <a:r>
              <a:rPr lang="en-GB" smtClean="0"/>
              <a:t>Large scale signal integrity issues must be carefully evaluated</a:t>
            </a:r>
          </a:p>
          <a:p>
            <a:endParaRPr lang="en-GB"/>
          </a:p>
          <a:p>
            <a:r>
              <a:rPr lang="en-GB" smtClean="0"/>
              <a:t>These issues were found to be </a:t>
            </a:r>
            <a:r>
              <a:rPr lang="en-GB" smtClean="0">
                <a:solidFill>
                  <a:srgbClr val="FF0000"/>
                </a:solidFill>
              </a:rPr>
              <a:t>very relevant </a:t>
            </a:r>
            <a:r>
              <a:rPr lang="en-GB" smtClean="0"/>
              <a:t>when characterizing CLICpix!</a:t>
            </a:r>
            <a:endParaRPr lang="en-GB"/>
          </a:p>
        </p:txBody>
      </p:sp>
      <p:sp>
        <p:nvSpPr>
          <p:cNvPr id="4" name="Title 3"/>
          <p:cNvSpPr>
            <a:spLocks noGrp="1"/>
          </p:cNvSpPr>
          <p:nvPr>
            <p:ph type="title"/>
          </p:nvPr>
        </p:nvSpPr>
        <p:spPr/>
        <p:txBody>
          <a:bodyPr/>
          <a:lstStyle/>
          <a:p>
            <a:r>
              <a:rPr lang="en-GB" smtClean="0"/>
              <a:t>Noise and crosstalk issues</a:t>
            </a:r>
            <a:endParaRPr lang="en-GB"/>
          </a:p>
        </p:txBody>
      </p:sp>
    </p:spTree>
    <p:extLst>
      <p:ext uri="{BB962C8B-B14F-4D97-AF65-F5344CB8AC3E}">
        <p14:creationId xmlns:p14="http://schemas.microsoft.com/office/powerpoint/2010/main" val="3411390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Lessons learned</a:t>
            </a:r>
            <a:endParaRPr lang="en-GB" dirty="0"/>
          </a:p>
        </p:txBody>
      </p:sp>
      <p:sp>
        <p:nvSpPr>
          <p:cNvPr id="3" name="Content Placeholder 2"/>
          <p:cNvSpPr>
            <a:spLocks noGrp="1"/>
          </p:cNvSpPr>
          <p:nvPr>
            <p:ph idx="1"/>
          </p:nvPr>
        </p:nvSpPr>
        <p:spPr/>
        <p:txBody>
          <a:bodyPr/>
          <a:lstStyle/>
          <a:p>
            <a:r>
              <a:rPr lang="en-GB" dirty="0" smtClean="0"/>
              <a:t>Feasibility of high density pixel chips with advanced features using 65 nm technology has been proved</a:t>
            </a:r>
          </a:p>
          <a:p>
            <a:r>
              <a:rPr lang="en-GB" dirty="0" smtClean="0"/>
              <a:t>Design flow using new software tools was established, simulation models have been validated</a:t>
            </a:r>
          </a:p>
          <a:p>
            <a:endParaRPr lang="en-GB" dirty="0"/>
          </a:p>
          <a:p>
            <a:r>
              <a:rPr lang="en-GB" dirty="0" smtClean="0"/>
              <a:t>The main challenges include </a:t>
            </a:r>
            <a:r>
              <a:rPr lang="en-GB" dirty="0" smtClean="0">
                <a:solidFill>
                  <a:srgbClr val="FF0000"/>
                </a:solidFill>
              </a:rPr>
              <a:t>analog/digital integration </a:t>
            </a:r>
            <a:r>
              <a:rPr lang="en-GB" dirty="0" smtClean="0"/>
              <a:t>and design of high performances analog structures</a:t>
            </a:r>
            <a:endParaRPr lang="en-GB" dirty="0"/>
          </a:p>
        </p:txBody>
      </p:sp>
      <p:sp>
        <p:nvSpPr>
          <p:cNvPr id="8" name="Slide Number Placeholder 7"/>
          <p:cNvSpPr>
            <a:spLocks noGrp="1"/>
          </p:cNvSpPr>
          <p:nvPr>
            <p:ph type="sldNum" sz="quarter" idx="12"/>
          </p:nvPr>
        </p:nvSpPr>
        <p:spPr/>
        <p:txBody>
          <a:bodyPr/>
          <a:lstStyle/>
          <a:p>
            <a:pPr eaLnBrk="1" latinLnBrk="0" hangingPunct="1"/>
            <a:fld id="{96652B35-718D-4E28-AFEB-B694A3B357E8}" type="slidenum">
              <a:rPr kumimoji="0" lang="en-US" smtClean="0"/>
              <a:pPr eaLnBrk="1" latinLnBrk="0" hangingPunct="1"/>
              <a:t>39</a:t>
            </a:fld>
            <a:endParaRPr kumimoji="0" lang="en-US" dirty="0"/>
          </a:p>
        </p:txBody>
      </p:sp>
    </p:spTree>
    <p:extLst>
      <p:ext uri="{BB962C8B-B14F-4D97-AF65-F5344CB8AC3E}">
        <p14:creationId xmlns:p14="http://schemas.microsoft.com/office/powerpoint/2010/main" val="3479886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High Energy Physics before Electronics...</a:t>
            </a:r>
            <a:endParaRPr lang="en-US" dirty="0"/>
          </a:p>
        </p:txBody>
      </p:sp>
      <p:sp>
        <p:nvSpPr>
          <p:cNvPr id="4" name="Slide Number Placeholder 3"/>
          <p:cNvSpPr>
            <a:spLocks noGrp="1"/>
          </p:cNvSpPr>
          <p:nvPr>
            <p:ph type="sldNum" sz="quarter" idx="12"/>
          </p:nvPr>
        </p:nvSpPr>
        <p:spPr/>
        <p:txBody>
          <a:bodyPr/>
          <a:lstStyle/>
          <a:p>
            <a:fld id="{519954A3-9DFD-4C44-94BA-B95130A3BA1C}" type="slidenum">
              <a:rPr lang="en-US" smtClean="0"/>
              <a:t>4</a:t>
            </a:fld>
            <a:endParaRPr lang="en-US" dirty="0"/>
          </a:p>
        </p:txBody>
      </p:sp>
      <p:sp>
        <p:nvSpPr>
          <p:cNvPr id="7" name="Content Placeholder 6"/>
          <p:cNvSpPr>
            <a:spLocks noGrp="1"/>
          </p:cNvSpPr>
          <p:nvPr>
            <p:ph idx="1"/>
          </p:nvPr>
        </p:nvSpPr>
        <p:spPr/>
        <p:txBody>
          <a:bodyPr/>
          <a:lstStyle/>
          <a:p>
            <a:r>
              <a:rPr lang="en-GB" smtClean="0"/>
              <a:t>Bubble Chambers: ~1950</a:t>
            </a:r>
          </a:p>
          <a:p>
            <a:endParaRPr lang="en-GB"/>
          </a:p>
          <a:p>
            <a:r>
              <a:rPr lang="en-GB" smtClean="0"/>
              <a:t>Photographic readout</a:t>
            </a:r>
          </a:p>
          <a:p>
            <a:pPr lvl="1"/>
            <a:r>
              <a:rPr lang="en-GB" smtClean="0"/>
              <a:t>Extremely slow and inconvenient</a:t>
            </a:r>
            <a:endParaRPr lang="en-GB"/>
          </a:p>
          <a:p>
            <a:pPr lvl="1"/>
            <a:r>
              <a:rPr lang="en-GB" smtClean="0"/>
              <a:t>Accuracy limitations due to the chamber size</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6575" y="2160589"/>
            <a:ext cx="2910580" cy="3880773"/>
          </a:xfrm>
          <a:prstGeom prst="rect">
            <a:avLst/>
          </a:prstGeom>
        </p:spPr>
      </p:pic>
    </p:spTree>
    <p:extLst>
      <p:ext uri="{BB962C8B-B14F-4D97-AF65-F5344CB8AC3E}">
        <p14:creationId xmlns:p14="http://schemas.microsoft.com/office/powerpoint/2010/main" val="1613809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ClicPix2</a:t>
            </a:r>
            <a:endParaRPr lang="en-US" dirty="0"/>
          </a:p>
        </p:txBody>
      </p:sp>
      <p:sp>
        <p:nvSpPr>
          <p:cNvPr id="3" name="Slide Number Placeholder 2"/>
          <p:cNvSpPr>
            <a:spLocks noGrp="1"/>
          </p:cNvSpPr>
          <p:nvPr>
            <p:ph type="sldNum" sz="quarter" idx="12"/>
          </p:nvPr>
        </p:nvSpPr>
        <p:spPr/>
        <p:txBody>
          <a:bodyPr/>
          <a:lstStyle/>
          <a:p>
            <a:fld id="{519954A3-9DFD-4C44-94BA-B95130A3BA1C}" type="slidenum">
              <a:rPr lang="en-US" smtClean="0"/>
              <a:t>40</a:t>
            </a:fld>
            <a:endParaRPr lang="en-US" dirty="0"/>
          </a:p>
        </p:txBody>
      </p:sp>
      <p:sp>
        <p:nvSpPr>
          <p:cNvPr id="4" name="Content Placeholder 3"/>
          <p:cNvSpPr>
            <a:spLocks noGrp="1"/>
          </p:cNvSpPr>
          <p:nvPr>
            <p:ph idx="1"/>
          </p:nvPr>
        </p:nvSpPr>
        <p:spPr>
          <a:xfrm>
            <a:off x="677334" y="1930401"/>
            <a:ext cx="6702343" cy="4110962"/>
          </a:xfrm>
        </p:spPr>
        <p:txBody>
          <a:bodyPr>
            <a:normAutofit fontScale="92500" lnSpcReduction="10000"/>
          </a:bodyPr>
          <a:lstStyle/>
          <a:p>
            <a:r>
              <a:rPr lang="en-GB" sz="2000" dirty="0" err="1" smtClean="0"/>
              <a:t>CLICpix</a:t>
            </a:r>
            <a:r>
              <a:rPr lang="en-GB" sz="2000" dirty="0" smtClean="0"/>
              <a:t> </a:t>
            </a:r>
            <a:r>
              <a:rPr lang="en-GB" sz="2000" dirty="0"/>
              <a:t>had some issues that warranted a redesign</a:t>
            </a:r>
          </a:p>
          <a:p>
            <a:pPr lvl="1"/>
            <a:r>
              <a:rPr lang="en-GB" dirty="0"/>
              <a:t>A crosstalk coupling to the input pad limits the minimum threshold</a:t>
            </a:r>
          </a:p>
          <a:p>
            <a:pPr lvl="1"/>
            <a:r>
              <a:rPr lang="en-GB" dirty="0"/>
              <a:t>A small readout bug limits the performance of the data compression</a:t>
            </a:r>
          </a:p>
          <a:p>
            <a:pPr lvl="1"/>
            <a:endParaRPr lang="en-GB" dirty="0"/>
          </a:p>
          <a:p>
            <a:r>
              <a:rPr lang="en-GB" sz="2000" dirty="0"/>
              <a:t>Since we were going for an updated design, other improvements could be made</a:t>
            </a:r>
            <a:r>
              <a:rPr lang="en-GB" sz="2000" dirty="0" smtClean="0"/>
              <a:t>:</a:t>
            </a:r>
          </a:p>
          <a:p>
            <a:pPr lvl="1"/>
            <a:r>
              <a:rPr lang="en-GB" dirty="0"/>
              <a:t>Bigger pixel </a:t>
            </a:r>
            <a:r>
              <a:rPr lang="en-GB" dirty="0" smtClean="0"/>
              <a:t>matrix (128 by 128)</a:t>
            </a:r>
          </a:p>
          <a:p>
            <a:pPr lvl="1"/>
            <a:r>
              <a:rPr lang="en-GB" dirty="0" smtClean="0"/>
              <a:t>Longer counters for </a:t>
            </a:r>
            <a:r>
              <a:rPr lang="en-GB" dirty="0" err="1" smtClean="0"/>
              <a:t>ToT</a:t>
            </a:r>
            <a:r>
              <a:rPr lang="en-GB" dirty="0" smtClean="0"/>
              <a:t> and </a:t>
            </a:r>
            <a:r>
              <a:rPr lang="en-GB" dirty="0" err="1" smtClean="0"/>
              <a:t>ToA</a:t>
            </a:r>
            <a:r>
              <a:rPr lang="en-GB" dirty="0" smtClean="0"/>
              <a:t> to make testing more efficient</a:t>
            </a:r>
          </a:p>
          <a:p>
            <a:pPr lvl="1"/>
            <a:r>
              <a:rPr lang="en-GB" dirty="0" smtClean="0"/>
              <a:t>Implement a smarter I/O protocol to allow an easier system design and a faster readout</a:t>
            </a:r>
          </a:p>
          <a:p>
            <a:pPr lvl="1"/>
            <a:r>
              <a:rPr lang="en-GB" dirty="0" smtClean="0"/>
              <a:t>Better noise isolation</a:t>
            </a:r>
          </a:p>
          <a:p>
            <a:pPr lvl="1"/>
            <a:r>
              <a:rPr lang="en-GB" dirty="0" smtClean="0"/>
              <a:t>More testing features</a:t>
            </a:r>
          </a:p>
          <a:p>
            <a:endParaRPr lang="en-US" dirty="0"/>
          </a:p>
        </p:txBody>
      </p:sp>
      <p:pic>
        <p:nvPicPr>
          <p:cNvPr id="6" name="Picture 5"/>
          <p:cNvPicPr>
            <a:picLocks noChangeAspect="1"/>
          </p:cNvPicPr>
          <p:nvPr/>
        </p:nvPicPr>
        <p:blipFill rotWithShape="1">
          <a:blip r:embed="rId2"/>
          <a:srcRect l="37647" t="19442" r="27765" b="12798"/>
          <a:stretch/>
        </p:blipFill>
        <p:spPr>
          <a:xfrm>
            <a:off x="7705570" y="1503627"/>
            <a:ext cx="3736958" cy="4537735"/>
          </a:xfrm>
          <a:prstGeom prst="rect">
            <a:avLst/>
          </a:prstGeom>
        </p:spPr>
      </p:pic>
      <p:cxnSp>
        <p:nvCxnSpPr>
          <p:cNvPr id="7" name="Straight Arrow Connector 23"/>
          <p:cNvCxnSpPr/>
          <p:nvPr/>
        </p:nvCxnSpPr>
        <p:spPr>
          <a:xfrm flipV="1">
            <a:off x="7607073" y="1503627"/>
            <a:ext cx="1203" cy="4531421"/>
          </a:xfrm>
          <a:prstGeom prst="straightConnector1">
            <a:avLst/>
          </a:prstGeom>
          <a:ln w="158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32"/>
          <p:cNvCxnSpPr/>
          <p:nvPr/>
        </p:nvCxnSpPr>
        <p:spPr>
          <a:xfrm>
            <a:off x="7702061" y="1441914"/>
            <a:ext cx="3740467" cy="0"/>
          </a:xfrm>
          <a:prstGeom prst="straightConnector1">
            <a:avLst/>
          </a:prstGeom>
          <a:ln w="158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33"/>
          <p:cNvSpPr txBox="1"/>
          <p:nvPr/>
        </p:nvSpPr>
        <p:spPr>
          <a:xfrm>
            <a:off x="8525202" y="1134294"/>
            <a:ext cx="1692188" cy="369332"/>
          </a:xfrm>
          <a:prstGeom prst="rect">
            <a:avLst/>
          </a:prstGeom>
          <a:noFill/>
        </p:spPr>
        <p:txBody>
          <a:bodyPr wrap="square" rtlCol="0">
            <a:spAutoFit/>
          </a:bodyPr>
          <a:lstStyle/>
          <a:p>
            <a:r>
              <a:rPr lang="en-GB" dirty="0" smtClean="0"/>
              <a:t>3.3  </a:t>
            </a:r>
            <a:r>
              <a:rPr lang="en-GB" dirty="0"/>
              <a:t>mm</a:t>
            </a:r>
          </a:p>
        </p:txBody>
      </p:sp>
      <p:sp>
        <p:nvSpPr>
          <p:cNvPr id="10" name="TextBox 34"/>
          <p:cNvSpPr txBox="1"/>
          <p:nvPr/>
        </p:nvSpPr>
        <p:spPr>
          <a:xfrm rot="16200000">
            <a:off x="6628203" y="3060071"/>
            <a:ext cx="1692188" cy="369332"/>
          </a:xfrm>
          <a:prstGeom prst="rect">
            <a:avLst/>
          </a:prstGeom>
          <a:noFill/>
        </p:spPr>
        <p:txBody>
          <a:bodyPr wrap="square" rtlCol="0">
            <a:spAutoFit/>
          </a:bodyPr>
          <a:lstStyle/>
          <a:p>
            <a:r>
              <a:rPr lang="it-IT" dirty="0" smtClean="0"/>
              <a:t>4 </a:t>
            </a:r>
            <a:r>
              <a:rPr lang="it-IT" dirty="0"/>
              <a:t>mm</a:t>
            </a:r>
            <a:endParaRPr lang="en-GB" dirty="0"/>
          </a:p>
        </p:txBody>
      </p:sp>
    </p:spTree>
    <p:extLst>
      <p:ext uri="{BB962C8B-B14F-4D97-AF65-F5344CB8AC3E}">
        <p14:creationId xmlns:p14="http://schemas.microsoft.com/office/powerpoint/2010/main" val="3431939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Additional Digital Features</a:t>
            </a:r>
            <a:endParaRPr lang="en-US" dirty="0"/>
          </a:p>
        </p:txBody>
      </p:sp>
      <p:sp>
        <p:nvSpPr>
          <p:cNvPr id="4" name="Content Placeholder 2"/>
          <p:cNvSpPr txBox="1">
            <a:spLocks/>
          </p:cNvSpPr>
          <p:nvPr/>
        </p:nvSpPr>
        <p:spPr>
          <a:xfrm>
            <a:off x="609600" y="2068082"/>
            <a:ext cx="10972800" cy="4506454"/>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buClr>
              <a:buFont typeface="Wingdings 2" panose="05020102010507070707" pitchFamily="18" charset="2"/>
              <a:buChar char=""/>
              <a:defRPr kumimoji="0" sz="1400" kern="1200" baseline="0">
                <a:solidFill>
                  <a:schemeClr val="tx2"/>
                </a:solidFill>
                <a:latin typeface="+mn-lt"/>
                <a:ea typeface="+mn-ea"/>
                <a:cs typeface="+mn-cs"/>
              </a:defRPr>
            </a:lvl9pPr>
          </a:lstStyle>
          <a:p>
            <a:r>
              <a:rPr lang="en-GB" sz="2000" dirty="0" smtClean="0"/>
              <a:t>In the pixels:</a:t>
            </a:r>
          </a:p>
          <a:p>
            <a:pPr lvl="1"/>
            <a:r>
              <a:rPr lang="en-GB" sz="1800" dirty="0" smtClean="0"/>
              <a:t>5 </a:t>
            </a:r>
            <a:r>
              <a:rPr lang="en-GB" sz="1800" dirty="0"/>
              <a:t>bits </a:t>
            </a:r>
            <a:r>
              <a:rPr lang="en-GB" sz="1800" dirty="0" err="1" smtClean="0"/>
              <a:t>ToT</a:t>
            </a:r>
            <a:r>
              <a:rPr lang="en-GB" sz="1800" dirty="0" smtClean="0"/>
              <a:t> (up from 4)</a:t>
            </a:r>
            <a:endParaRPr lang="en-GB" sz="1800" dirty="0"/>
          </a:p>
          <a:p>
            <a:pPr lvl="1"/>
            <a:r>
              <a:rPr lang="en-GB" sz="1800" dirty="0"/>
              <a:t>8 bits </a:t>
            </a:r>
            <a:r>
              <a:rPr lang="en-GB" sz="1800" dirty="0" err="1" smtClean="0"/>
              <a:t>ToA</a:t>
            </a:r>
            <a:r>
              <a:rPr lang="en-GB" sz="1800" dirty="0" smtClean="0"/>
              <a:t> </a:t>
            </a:r>
            <a:r>
              <a:rPr lang="en-GB" sz="1800" dirty="0"/>
              <a:t>(up from 4)</a:t>
            </a:r>
          </a:p>
          <a:p>
            <a:pPr lvl="1"/>
            <a:r>
              <a:rPr lang="en-GB" sz="1800" dirty="0" smtClean="0"/>
              <a:t>Optional </a:t>
            </a:r>
            <a:r>
              <a:rPr lang="en-GB" sz="1800" dirty="0"/>
              <a:t>13 bits </a:t>
            </a:r>
            <a:r>
              <a:rPr lang="en-GB" sz="1800" dirty="0" err="1"/>
              <a:t>ToA</a:t>
            </a:r>
            <a:r>
              <a:rPr lang="en-GB" sz="1800" dirty="0"/>
              <a:t> instead of </a:t>
            </a:r>
            <a:r>
              <a:rPr lang="en-GB" sz="1800" dirty="0" err="1"/>
              <a:t>ToT</a:t>
            </a:r>
            <a:r>
              <a:rPr lang="en-GB" sz="1800" dirty="0"/>
              <a:t> (it can be used </a:t>
            </a:r>
            <a:r>
              <a:rPr lang="en-GB" sz="1800" dirty="0" smtClean="0"/>
              <a:t>as event counter too)</a:t>
            </a:r>
            <a:endParaRPr lang="en-GB" sz="1800" dirty="0"/>
          </a:p>
          <a:p>
            <a:endParaRPr lang="en-GB" sz="2000" dirty="0" smtClean="0"/>
          </a:p>
          <a:p>
            <a:r>
              <a:rPr lang="en-GB" sz="2000" dirty="0" smtClean="0"/>
              <a:t>Easier to decode and more robust data format</a:t>
            </a:r>
          </a:p>
          <a:p>
            <a:r>
              <a:rPr lang="en-GB" sz="2000" dirty="0" smtClean="0"/>
              <a:t>Faster readout with more standard protocol</a:t>
            </a:r>
            <a:endParaRPr lang="en-GB" sz="1800" dirty="0"/>
          </a:p>
          <a:p>
            <a:r>
              <a:rPr lang="en-GB" sz="2000" dirty="0"/>
              <a:t>Automatic test pulse generator</a:t>
            </a:r>
          </a:p>
          <a:p>
            <a:r>
              <a:rPr lang="en-GB" sz="2000" dirty="0"/>
              <a:t>I/O link testing routine</a:t>
            </a:r>
          </a:p>
          <a:p>
            <a:r>
              <a:rPr lang="en-GB" sz="2000" dirty="0" smtClean="0"/>
              <a:t>Some debug features</a:t>
            </a:r>
            <a:endParaRPr lang="en-GB" sz="2000" dirty="0"/>
          </a:p>
        </p:txBody>
      </p:sp>
    </p:spTree>
    <p:extLst>
      <p:ext uri="{BB962C8B-B14F-4D97-AF65-F5344CB8AC3E}">
        <p14:creationId xmlns:p14="http://schemas.microsoft.com/office/powerpoint/2010/main" val="1016478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01CF334-2D5C-4859-84A6-CA7E6E43FAEB}" type="slidenum">
              <a:rPr lang="en-US" smtClean="0"/>
              <a:t>42</a:t>
            </a:fld>
            <a:endParaRPr lang="en-US" dirty="0"/>
          </a:p>
        </p:txBody>
      </p:sp>
      <p:sp>
        <p:nvSpPr>
          <p:cNvPr id="3" name="Content Placeholder 2"/>
          <p:cNvSpPr>
            <a:spLocks noGrp="1"/>
          </p:cNvSpPr>
          <p:nvPr>
            <p:ph idx="1"/>
          </p:nvPr>
        </p:nvSpPr>
        <p:spPr/>
        <p:txBody>
          <a:bodyPr>
            <a:normAutofit/>
          </a:bodyPr>
          <a:lstStyle/>
          <a:p>
            <a:r>
              <a:rPr lang="en-GB" sz="2000" dirty="0" smtClean="0"/>
              <a:t>Pixels have a smaller, more optimized </a:t>
            </a:r>
            <a:r>
              <a:rPr lang="en-GB" sz="2000" dirty="0" err="1" smtClean="0"/>
              <a:t>analog</a:t>
            </a:r>
            <a:r>
              <a:rPr lang="en-GB" sz="2000" dirty="0" smtClean="0"/>
              <a:t> part to leave space for more digital features</a:t>
            </a:r>
          </a:p>
          <a:p>
            <a:r>
              <a:rPr lang="en-GB" sz="2000" dirty="0" smtClean="0"/>
              <a:t>Layout is mirrored, to improve pixel-to-pixel uniformity</a:t>
            </a:r>
            <a:endParaRPr lang="en-GB" sz="2000" dirty="0" smtClean="0"/>
          </a:p>
          <a:p>
            <a:r>
              <a:rPr lang="en-GB" sz="2000" dirty="0" smtClean="0"/>
              <a:t>Some </a:t>
            </a:r>
            <a:r>
              <a:rPr lang="en-GB" sz="2000" dirty="0" smtClean="0"/>
              <a:t>blocks in the periphery which were missing in the previous chip were added, including:</a:t>
            </a:r>
          </a:p>
          <a:p>
            <a:pPr lvl="1"/>
            <a:r>
              <a:rPr lang="en-GB" sz="1800" dirty="0" smtClean="0"/>
              <a:t>A Bandgap reference, which makes the chip more robust to temperature changes</a:t>
            </a:r>
          </a:p>
          <a:p>
            <a:pPr lvl="1"/>
            <a:r>
              <a:rPr lang="en-GB" sz="1800" dirty="0" smtClean="0"/>
              <a:t>Temperature sensor</a:t>
            </a:r>
          </a:p>
          <a:p>
            <a:pPr lvl="1"/>
            <a:r>
              <a:rPr lang="en-GB" sz="1800" dirty="0" smtClean="0"/>
              <a:t>Power supply test-point</a:t>
            </a:r>
          </a:p>
          <a:p>
            <a:pPr lvl="1"/>
            <a:r>
              <a:rPr lang="en-GB" sz="1800" dirty="0" smtClean="0"/>
              <a:t>An electrical connection for the grounding of sensor guard-rings</a:t>
            </a:r>
            <a:endParaRPr lang="en-GB" sz="1800" dirty="0"/>
          </a:p>
        </p:txBody>
      </p:sp>
      <p:sp>
        <p:nvSpPr>
          <p:cNvPr id="4" name="Title 3"/>
          <p:cNvSpPr>
            <a:spLocks noGrp="1"/>
          </p:cNvSpPr>
          <p:nvPr>
            <p:ph type="title"/>
          </p:nvPr>
        </p:nvSpPr>
        <p:spPr/>
        <p:txBody>
          <a:bodyPr/>
          <a:lstStyle/>
          <a:p>
            <a:r>
              <a:rPr lang="en-US" dirty="0"/>
              <a:t>Improvements in the analog pixel</a:t>
            </a:r>
            <a:endParaRPr lang="en-GB" dirty="0"/>
          </a:p>
        </p:txBody>
      </p:sp>
    </p:spTree>
    <p:extLst>
      <p:ext uri="{BB962C8B-B14F-4D97-AF65-F5344CB8AC3E}">
        <p14:creationId xmlns:p14="http://schemas.microsoft.com/office/powerpoint/2010/main" val="3626500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Noise Isolation</a:t>
            </a:r>
            <a:endParaRPr lang="en-US" dirty="0"/>
          </a:p>
        </p:txBody>
      </p:sp>
      <p:sp>
        <p:nvSpPr>
          <p:cNvPr id="3" name="Slide Number Placeholder 2"/>
          <p:cNvSpPr>
            <a:spLocks noGrp="1"/>
          </p:cNvSpPr>
          <p:nvPr>
            <p:ph type="sldNum" sz="quarter" idx="12"/>
          </p:nvPr>
        </p:nvSpPr>
        <p:spPr/>
        <p:txBody>
          <a:bodyPr/>
          <a:lstStyle/>
          <a:p>
            <a:pPr>
              <a:defRPr/>
            </a:pPr>
            <a:fld id="{12916A1F-528D-458D-AC4D-A264336BA007}" type="slidenum">
              <a:rPr lang="el-GR" altLang="en-US" smtClean="0"/>
              <a:pPr>
                <a:defRPr/>
              </a:pPr>
              <a:t>43</a:t>
            </a:fld>
            <a:endParaRPr lang="el-GR" altLang="en-US"/>
          </a:p>
        </p:txBody>
      </p:sp>
      <p:sp>
        <p:nvSpPr>
          <p:cNvPr id="6" name="Content Placeholder 5"/>
          <p:cNvSpPr>
            <a:spLocks noGrp="1"/>
          </p:cNvSpPr>
          <p:nvPr>
            <p:ph idx="1"/>
          </p:nvPr>
        </p:nvSpPr>
        <p:spPr>
          <a:xfrm>
            <a:off x="609600" y="2068081"/>
            <a:ext cx="6035548" cy="1724333"/>
          </a:xfrm>
        </p:spPr>
        <p:txBody>
          <a:bodyPr>
            <a:noAutofit/>
          </a:bodyPr>
          <a:lstStyle/>
          <a:p>
            <a:r>
              <a:rPr lang="it-IT" sz="2400" dirty="0" smtClean="0"/>
              <a:t>All the analog structures have now a</a:t>
            </a:r>
            <a:r>
              <a:rPr lang="it-IT" sz="2400" dirty="0"/>
              <a:t> </a:t>
            </a:r>
            <a:r>
              <a:rPr lang="it-IT" sz="2400" dirty="0" smtClean="0"/>
              <a:t>deep n-well isolation structure, to physically separate their substrate from the noisy digital blocks</a:t>
            </a:r>
          </a:p>
        </p:txBody>
      </p:sp>
      <p:pic>
        <p:nvPicPr>
          <p:cNvPr id="7"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7548" y="1635505"/>
            <a:ext cx="4762500" cy="1924050"/>
          </a:xfrm>
          <a:prstGeom prst="rect">
            <a:avLst/>
          </a:prstGeom>
        </p:spPr>
      </p:pic>
      <p:sp>
        <p:nvSpPr>
          <p:cNvPr id="8" name="Content Placeholder 5"/>
          <p:cNvSpPr txBox="1">
            <a:spLocks/>
          </p:cNvSpPr>
          <p:nvPr/>
        </p:nvSpPr>
        <p:spPr>
          <a:xfrm>
            <a:off x="609600" y="3636523"/>
            <a:ext cx="9355015" cy="2327871"/>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buClr>
              <a:buFont typeface="Wingdings 2" panose="05020102010507070707" pitchFamily="18" charset="2"/>
              <a:buChar char=""/>
              <a:defRPr kumimoji="0" sz="1400" kern="1200" baseline="0">
                <a:solidFill>
                  <a:schemeClr val="tx2"/>
                </a:solidFill>
                <a:latin typeface="+mn-lt"/>
                <a:ea typeface="+mn-ea"/>
                <a:cs typeface="+mn-cs"/>
              </a:defRPr>
            </a:lvl9pPr>
          </a:lstStyle>
          <a:p>
            <a:pPr marL="342900" indent="-342900">
              <a:spcBef>
                <a:spcPts val="1000"/>
              </a:spcBef>
              <a:buClr>
                <a:schemeClr val="accent1"/>
              </a:buClr>
              <a:buSzPct val="80000"/>
              <a:buFont typeface="Wingdings 3" charset="2"/>
              <a:buChar char=""/>
            </a:pPr>
            <a:r>
              <a:rPr lang="it-IT" sz="2400" dirty="0">
                <a:solidFill>
                  <a:schemeClr val="tx1">
                    <a:lumMod val="75000"/>
                    <a:lumOff val="25000"/>
                  </a:schemeClr>
                </a:solidFill>
              </a:rPr>
              <a:t>The analog pixel has a mirrored layout, making the connections to their corresponding logic shorter</a:t>
            </a:r>
          </a:p>
          <a:p>
            <a:pPr marL="342900" indent="-342900">
              <a:spcBef>
                <a:spcPts val="1000"/>
              </a:spcBef>
              <a:buClr>
                <a:schemeClr val="accent1"/>
              </a:buClr>
              <a:buSzPct val="80000"/>
              <a:buFont typeface="Wingdings 3" charset="2"/>
              <a:buChar char=""/>
            </a:pPr>
            <a:r>
              <a:rPr lang="it-IT" sz="2400" dirty="0">
                <a:solidFill>
                  <a:schemeClr val="tx1">
                    <a:lumMod val="75000"/>
                    <a:lumOff val="25000"/>
                  </a:schemeClr>
                </a:solidFill>
              </a:rPr>
              <a:t>More care has been put in shielding critical nodes</a:t>
            </a:r>
          </a:p>
          <a:p>
            <a:pPr marL="342900" indent="-342900">
              <a:spcBef>
                <a:spcPts val="1000"/>
              </a:spcBef>
              <a:buClr>
                <a:schemeClr val="accent1"/>
              </a:buClr>
              <a:buSzPct val="80000"/>
              <a:buFont typeface="Wingdings 3" charset="2"/>
              <a:buChar char=""/>
            </a:pPr>
            <a:r>
              <a:rPr lang="it-IT" sz="2400" dirty="0">
                <a:solidFill>
                  <a:schemeClr val="tx1">
                    <a:lumMod val="75000"/>
                    <a:lumOff val="25000"/>
                  </a:schemeClr>
                </a:solidFill>
              </a:rPr>
              <a:t>Power supply distribution has been optimized to reduce </a:t>
            </a:r>
            <a:r>
              <a:rPr lang="en-US" sz="2400" dirty="0">
                <a:solidFill>
                  <a:schemeClr val="tx1">
                    <a:lumMod val="75000"/>
                    <a:lumOff val="25000"/>
                  </a:schemeClr>
                </a:solidFill>
              </a:rPr>
              <a:t>“</a:t>
            </a:r>
            <a:r>
              <a:rPr lang="it-IT" sz="2400" dirty="0">
                <a:solidFill>
                  <a:schemeClr val="tx1">
                    <a:lumMod val="75000"/>
                    <a:lumOff val="25000"/>
                  </a:schemeClr>
                </a:solidFill>
              </a:rPr>
              <a:t>bouncing</a:t>
            </a:r>
            <a:r>
              <a:rPr lang="en-US" sz="2400" dirty="0">
                <a:solidFill>
                  <a:schemeClr val="tx1">
                    <a:lumMod val="75000"/>
                    <a:lumOff val="25000"/>
                  </a:schemeClr>
                </a:solidFill>
              </a:rPr>
              <a:t>”</a:t>
            </a:r>
            <a:endParaRPr lang="it-IT" sz="2400" dirty="0">
              <a:solidFill>
                <a:schemeClr val="tx1">
                  <a:lumMod val="75000"/>
                  <a:lumOff val="25000"/>
                </a:schemeClr>
              </a:solidFill>
            </a:endParaRPr>
          </a:p>
        </p:txBody>
      </p:sp>
    </p:spTree>
    <p:extLst>
      <p:ext uri="{BB962C8B-B14F-4D97-AF65-F5344CB8AC3E}">
        <p14:creationId xmlns:p14="http://schemas.microsoft.com/office/powerpoint/2010/main" val="1891097987"/>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Readout algorithm</a:t>
            </a:r>
            <a:endParaRPr lang="en-US" dirty="0"/>
          </a:p>
        </p:txBody>
      </p:sp>
      <p:sp>
        <p:nvSpPr>
          <p:cNvPr id="3" name="Slide Number Placeholder 2"/>
          <p:cNvSpPr>
            <a:spLocks noGrp="1"/>
          </p:cNvSpPr>
          <p:nvPr>
            <p:ph type="sldNum" sz="quarter" idx="12"/>
          </p:nvPr>
        </p:nvSpPr>
        <p:spPr/>
        <p:txBody>
          <a:bodyPr/>
          <a:lstStyle/>
          <a:p>
            <a:fld id="{519954A3-9DFD-4C44-94BA-B95130A3BA1C}" type="slidenum">
              <a:rPr lang="en-US" smtClean="0"/>
              <a:t>44</a:t>
            </a:fld>
            <a:endParaRPr lang="en-US" dirty="0"/>
          </a:p>
        </p:txBody>
      </p:sp>
      <p:sp>
        <p:nvSpPr>
          <p:cNvPr id="4" name="Content Placeholder 3"/>
          <p:cNvSpPr>
            <a:spLocks noGrp="1"/>
          </p:cNvSpPr>
          <p:nvPr>
            <p:ph idx="1"/>
          </p:nvPr>
        </p:nvSpPr>
        <p:spPr/>
        <p:txBody>
          <a:bodyPr>
            <a:normAutofit fontScale="92500" lnSpcReduction="10000"/>
          </a:bodyPr>
          <a:lstStyle/>
          <a:p>
            <a:r>
              <a:rPr lang="en-GB" dirty="0"/>
              <a:t>In order to use clock recovery from data stream, which simplifies the readout system, we set a target bandwidth of 640 Mbit/s over a single (differential) serial link</a:t>
            </a:r>
          </a:p>
          <a:p>
            <a:r>
              <a:rPr lang="en-GB" dirty="0"/>
              <a:t>If the chip worked as </a:t>
            </a:r>
            <a:r>
              <a:rPr lang="en-GB" dirty="0" err="1" smtClean="0"/>
              <a:t>CLICpix</a:t>
            </a:r>
            <a:r>
              <a:rPr lang="en-GB" dirty="0" smtClean="0"/>
              <a:t>, </a:t>
            </a:r>
            <a:r>
              <a:rPr lang="en-GB" dirty="0"/>
              <a:t>a 640 MHz clock would have to be sent to the pixels, which is very demanding and not scalable if we want to use an even faster clock</a:t>
            </a:r>
          </a:p>
          <a:p>
            <a:r>
              <a:rPr lang="en-GB" dirty="0"/>
              <a:t>A more general solution is to allow reading out data from multiple columns at the same time using a slower clock and then serialize data at the output (using a DDR </a:t>
            </a:r>
            <a:r>
              <a:rPr lang="en-GB" dirty="0" err="1"/>
              <a:t>serializer</a:t>
            </a:r>
            <a:r>
              <a:rPr lang="en-GB" dirty="0"/>
              <a:t>)</a:t>
            </a:r>
          </a:p>
          <a:p>
            <a:r>
              <a:rPr lang="en-GB" dirty="0"/>
              <a:t>At the same time, the clock is divided by the same ratio to match the output bandwidth</a:t>
            </a:r>
          </a:p>
          <a:p>
            <a:endParaRPr lang="en-GB" dirty="0"/>
          </a:p>
          <a:p>
            <a:r>
              <a:rPr lang="en-GB" dirty="0"/>
              <a:t>The system is entirely configurable: we can read 1/2/4/8 columns at a time and the clock divider can be configured independently (although not every combination was tested</a:t>
            </a:r>
            <a:r>
              <a:rPr lang="en-GB" dirty="0" smtClean="0"/>
              <a:t>!)</a:t>
            </a:r>
            <a:endParaRPr lang="en-GB" dirty="0"/>
          </a:p>
        </p:txBody>
      </p:sp>
    </p:spTree>
    <p:extLst>
      <p:ext uri="{BB962C8B-B14F-4D97-AF65-F5344CB8AC3E}">
        <p14:creationId xmlns:p14="http://schemas.microsoft.com/office/powerpoint/2010/main" val="1422893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p:cNvSpPr/>
          <p:nvPr/>
        </p:nvSpPr>
        <p:spPr>
          <a:xfrm>
            <a:off x="3815985" y="5516564"/>
            <a:ext cx="1728787" cy="433387"/>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 name="Title 1"/>
          <p:cNvSpPr>
            <a:spLocks noGrp="1"/>
          </p:cNvSpPr>
          <p:nvPr>
            <p:ph type="title" idx="4294967295"/>
          </p:nvPr>
        </p:nvSpPr>
        <p:spPr/>
        <p:txBody>
          <a:bodyPr vert="horz" wrap="square" lIns="91440" tIns="45720" rIns="91440" bIns="45720" numCol="1" rtlCol="0" anchor="t" anchorCtr="0" compatLnSpc="1">
            <a:prstTxWarp prst="textNoShape">
              <a:avLst/>
            </a:prstTxWarp>
            <a:normAutofit/>
          </a:bodyPr>
          <a:lstStyle/>
          <a:p>
            <a:pPr eaLnBrk="1" hangingPunct="1">
              <a:defRPr/>
            </a:pPr>
            <a:r>
              <a:rPr lang="en-GB" altLang="en-US" sz="4000" dirty="0"/>
              <a:t>Parallel Readout</a:t>
            </a:r>
          </a:p>
        </p:txBody>
      </p:sp>
      <p:sp>
        <p:nvSpPr>
          <p:cNvPr id="14340" name="Slide Number Placeholder 3"/>
          <p:cNvSpPr txBox="1">
            <a:spLocks noGrp="1"/>
          </p:cNvSpPr>
          <p:nvPr/>
        </p:nvSpPr>
        <p:spPr bwMode="auto">
          <a:xfrm>
            <a:off x="10137775" y="6305550"/>
            <a:ext cx="457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ctr" eaLnBrk="1" hangingPunct="1"/>
            <a:fld id="{DB756A93-A17B-4D09-8677-BFFAAD3ED3D6}" type="slidenum">
              <a:rPr lang="en-GB" altLang="en-US" sz="1200">
                <a:solidFill>
                  <a:srgbClr val="BBBA99"/>
                </a:solidFill>
              </a:rPr>
              <a:pPr algn="ctr" eaLnBrk="1" hangingPunct="1"/>
              <a:t>45</a:t>
            </a:fld>
            <a:endParaRPr lang="en-GB" altLang="en-US" sz="1200">
              <a:solidFill>
                <a:srgbClr val="BBBA99"/>
              </a:solidFill>
            </a:endParaRPr>
          </a:p>
        </p:txBody>
      </p:sp>
      <p:grpSp>
        <p:nvGrpSpPr>
          <p:cNvPr id="14341" name="Group 165"/>
          <p:cNvGrpSpPr>
            <a:grpSpLocks/>
          </p:cNvGrpSpPr>
          <p:nvPr/>
        </p:nvGrpSpPr>
        <p:grpSpPr bwMode="auto">
          <a:xfrm>
            <a:off x="2087197" y="1627188"/>
            <a:ext cx="3457575" cy="4322762"/>
            <a:chOff x="3059832" y="1267356"/>
            <a:chExt cx="3456384" cy="4321884"/>
          </a:xfrm>
        </p:grpSpPr>
        <p:sp>
          <p:nvSpPr>
            <p:cNvPr id="94" name="Rectangle 93"/>
            <p:cNvSpPr/>
            <p:nvPr/>
          </p:nvSpPr>
          <p:spPr>
            <a:xfrm>
              <a:off x="3059832" y="1267356"/>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5" name="Rectangle 94"/>
            <p:cNvSpPr/>
            <p:nvPr/>
          </p:nvSpPr>
          <p:spPr>
            <a:xfrm>
              <a:off x="3059832" y="1700655"/>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6" name="Rectangle 95"/>
            <p:cNvSpPr/>
            <p:nvPr/>
          </p:nvSpPr>
          <p:spPr>
            <a:xfrm>
              <a:off x="3491483" y="1267356"/>
              <a:ext cx="433239"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7" name="Rectangle 96"/>
            <p:cNvSpPr/>
            <p:nvPr/>
          </p:nvSpPr>
          <p:spPr>
            <a:xfrm>
              <a:off x="3491483" y="1700655"/>
              <a:ext cx="433239"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8" name="Rectangle 97"/>
            <p:cNvSpPr/>
            <p:nvPr/>
          </p:nvSpPr>
          <p:spPr>
            <a:xfrm>
              <a:off x="3059832" y="2132367"/>
              <a:ext cx="431651" cy="433300"/>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9" name="Rectangle 98"/>
            <p:cNvSpPr/>
            <p:nvPr/>
          </p:nvSpPr>
          <p:spPr>
            <a:xfrm>
              <a:off x="3059832" y="2565667"/>
              <a:ext cx="431651" cy="433299"/>
            </a:xfrm>
            <a:prstGeom prst="rect">
              <a:avLst/>
            </a:prstGeom>
            <a:solidFill>
              <a:srgbClr val="FFC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0" name="Rectangle 99"/>
            <p:cNvSpPr/>
            <p:nvPr/>
          </p:nvSpPr>
          <p:spPr>
            <a:xfrm>
              <a:off x="3491483" y="2132367"/>
              <a:ext cx="433239" cy="433300"/>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1" name="Rectangle 100"/>
            <p:cNvSpPr/>
            <p:nvPr/>
          </p:nvSpPr>
          <p:spPr>
            <a:xfrm>
              <a:off x="3491483" y="2565667"/>
              <a:ext cx="433239" cy="433299"/>
            </a:xfrm>
            <a:prstGeom prst="rect">
              <a:avLst/>
            </a:prstGeom>
            <a:solidFill>
              <a:srgbClr val="FFC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2" name="Rectangle 101"/>
            <p:cNvSpPr/>
            <p:nvPr/>
          </p:nvSpPr>
          <p:spPr>
            <a:xfrm>
              <a:off x="3059832" y="2998966"/>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3" name="Rectangle 102"/>
            <p:cNvSpPr/>
            <p:nvPr/>
          </p:nvSpPr>
          <p:spPr>
            <a:xfrm>
              <a:off x="3059832" y="3432266"/>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4" name="Rectangle 103"/>
            <p:cNvSpPr/>
            <p:nvPr/>
          </p:nvSpPr>
          <p:spPr>
            <a:xfrm>
              <a:off x="3491483" y="2998966"/>
              <a:ext cx="433239"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5" name="Rectangle 104"/>
            <p:cNvSpPr/>
            <p:nvPr/>
          </p:nvSpPr>
          <p:spPr>
            <a:xfrm>
              <a:off x="3491483" y="3432266"/>
              <a:ext cx="433239"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6" name="Rectangle 105"/>
            <p:cNvSpPr/>
            <p:nvPr/>
          </p:nvSpPr>
          <p:spPr>
            <a:xfrm>
              <a:off x="3059832" y="3863978"/>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7" name="Rectangle 106"/>
            <p:cNvSpPr/>
            <p:nvPr/>
          </p:nvSpPr>
          <p:spPr>
            <a:xfrm>
              <a:off x="3059832" y="4297277"/>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8" name="Rectangle 107"/>
            <p:cNvSpPr/>
            <p:nvPr/>
          </p:nvSpPr>
          <p:spPr>
            <a:xfrm>
              <a:off x="3491483" y="3863978"/>
              <a:ext cx="433239"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9" name="Rectangle 108"/>
            <p:cNvSpPr/>
            <p:nvPr/>
          </p:nvSpPr>
          <p:spPr>
            <a:xfrm>
              <a:off x="3491483" y="4297277"/>
              <a:ext cx="433239"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0" name="Rectangle 109"/>
            <p:cNvSpPr/>
            <p:nvPr/>
          </p:nvSpPr>
          <p:spPr>
            <a:xfrm>
              <a:off x="3924722" y="1267356"/>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1" name="Rectangle 110"/>
            <p:cNvSpPr/>
            <p:nvPr/>
          </p:nvSpPr>
          <p:spPr>
            <a:xfrm>
              <a:off x="3924722" y="1700655"/>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2" name="Rectangle 111"/>
            <p:cNvSpPr/>
            <p:nvPr/>
          </p:nvSpPr>
          <p:spPr>
            <a:xfrm>
              <a:off x="4356373" y="1267356"/>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3" name="Rectangle 112"/>
            <p:cNvSpPr/>
            <p:nvPr/>
          </p:nvSpPr>
          <p:spPr>
            <a:xfrm>
              <a:off x="4356373" y="1700655"/>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4" name="Rectangle 113"/>
            <p:cNvSpPr/>
            <p:nvPr/>
          </p:nvSpPr>
          <p:spPr>
            <a:xfrm>
              <a:off x="3924722" y="2132367"/>
              <a:ext cx="431651" cy="433300"/>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5" name="Rectangle 114"/>
            <p:cNvSpPr/>
            <p:nvPr/>
          </p:nvSpPr>
          <p:spPr>
            <a:xfrm>
              <a:off x="3924722" y="2565667"/>
              <a:ext cx="431651" cy="433299"/>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6" name="Rectangle 115"/>
            <p:cNvSpPr/>
            <p:nvPr/>
          </p:nvSpPr>
          <p:spPr>
            <a:xfrm>
              <a:off x="4356373" y="2132367"/>
              <a:ext cx="431651" cy="433300"/>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7" name="Rectangle 116"/>
            <p:cNvSpPr/>
            <p:nvPr/>
          </p:nvSpPr>
          <p:spPr>
            <a:xfrm>
              <a:off x="4356373" y="2565667"/>
              <a:ext cx="431651" cy="433299"/>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8" name="Rectangle 117"/>
            <p:cNvSpPr/>
            <p:nvPr/>
          </p:nvSpPr>
          <p:spPr>
            <a:xfrm>
              <a:off x="3924722" y="2998966"/>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9" name="Rectangle 118"/>
            <p:cNvSpPr/>
            <p:nvPr/>
          </p:nvSpPr>
          <p:spPr>
            <a:xfrm>
              <a:off x="3924722" y="3432266"/>
              <a:ext cx="431651" cy="431712"/>
            </a:xfrm>
            <a:prstGeom prst="rect">
              <a:avLst/>
            </a:prstGeom>
            <a:solidFill>
              <a:srgbClr val="FFC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0" name="Rectangle 119"/>
            <p:cNvSpPr/>
            <p:nvPr/>
          </p:nvSpPr>
          <p:spPr>
            <a:xfrm>
              <a:off x="4356373" y="2998966"/>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1" name="Rectangle 120"/>
            <p:cNvSpPr/>
            <p:nvPr/>
          </p:nvSpPr>
          <p:spPr>
            <a:xfrm>
              <a:off x="4356373" y="3432266"/>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2" name="Rectangle 121"/>
            <p:cNvSpPr/>
            <p:nvPr/>
          </p:nvSpPr>
          <p:spPr>
            <a:xfrm>
              <a:off x="3924722" y="3863978"/>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3" name="Rectangle 122"/>
            <p:cNvSpPr/>
            <p:nvPr/>
          </p:nvSpPr>
          <p:spPr>
            <a:xfrm>
              <a:off x="3924722" y="4297277"/>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4" name="Rectangle 123"/>
            <p:cNvSpPr/>
            <p:nvPr/>
          </p:nvSpPr>
          <p:spPr>
            <a:xfrm>
              <a:off x="4356373" y="3863978"/>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5" name="Rectangle 124"/>
            <p:cNvSpPr/>
            <p:nvPr/>
          </p:nvSpPr>
          <p:spPr>
            <a:xfrm>
              <a:off x="4356373" y="4297277"/>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6" name="Rectangle 125"/>
            <p:cNvSpPr/>
            <p:nvPr/>
          </p:nvSpPr>
          <p:spPr>
            <a:xfrm>
              <a:off x="4788024" y="1267356"/>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7" name="Rectangle 126"/>
            <p:cNvSpPr/>
            <p:nvPr/>
          </p:nvSpPr>
          <p:spPr>
            <a:xfrm>
              <a:off x="4788024" y="1700655"/>
              <a:ext cx="431651" cy="431712"/>
            </a:xfrm>
            <a:prstGeom prst="rect">
              <a:avLst/>
            </a:prstGeom>
            <a:solidFill>
              <a:srgbClr val="FFC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8" name="Rectangle 127"/>
            <p:cNvSpPr/>
            <p:nvPr/>
          </p:nvSpPr>
          <p:spPr>
            <a:xfrm>
              <a:off x="5219676" y="1267356"/>
              <a:ext cx="433238"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9" name="Rectangle 128"/>
            <p:cNvSpPr/>
            <p:nvPr/>
          </p:nvSpPr>
          <p:spPr>
            <a:xfrm>
              <a:off x="5219676" y="1700655"/>
              <a:ext cx="433238"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0" name="Rectangle 129"/>
            <p:cNvSpPr/>
            <p:nvPr/>
          </p:nvSpPr>
          <p:spPr>
            <a:xfrm>
              <a:off x="4788024" y="2132367"/>
              <a:ext cx="431651" cy="433300"/>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1" name="Rectangle 130"/>
            <p:cNvSpPr/>
            <p:nvPr/>
          </p:nvSpPr>
          <p:spPr>
            <a:xfrm>
              <a:off x="4788024" y="2565667"/>
              <a:ext cx="431651" cy="433299"/>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2" name="Rectangle 131"/>
            <p:cNvSpPr/>
            <p:nvPr/>
          </p:nvSpPr>
          <p:spPr>
            <a:xfrm>
              <a:off x="5219676" y="2132367"/>
              <a:ext cx="433238" cy="433300"/>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3" name="Rectangle 132"/>
            <p:cNvSpPr/>
            <p:nvPr/>
          </p:nvSpPr>
          <p:spPr>
            <a:xfrm>
              <a:off x="5219676" y="2565667"/>
              <a:ext cx="433238" cy="433299"/>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4" name="Rectangle 133"/>
            <p:cNvSpPr/>
            <p:nvPr/>
          </p:nvSpPr>
          <p:spPr>
            <a:xfrm>
              <a:off x="4788024" y="2998966"/>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5" name="Rectangle 134"/>
            <p:cNvSpPr/>
            <p:nvPr/>
          </p:nvSpPr>
          <p:spPr>
            <a:xfrm>
              <a:off x="4788024" y="3432266"/>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6" name="Rectangle 135"/>
            <p:cNvSpPr/>
            <p:nvPr/>
          </p:nvSpPr>
          <p:spPr>
            <a:xfrm>
              <a:off x="5219676" y="2998966"/>
              <a:ext cx="433238"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7" name="Rectangle 136"/>
            <p:cNvSpPr/>
            <p:nvPr/>
          </p:nvSpPr>
          <p:spPr>
            <a:xfrm>
              <a:off x="5219676" y="3432266"/>
              <a:ext cx="433238"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8" name="Rectangle 137"/>
            <p:cNvSpPr/>
            <p:nvPr/>
          </p:nvSpPr>
          <p:spPr>
            <a:xfrm>
              <a:off x="4788024" y="3863978"/>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9" name="Rectangle 138"/>
            <p:cNvSpPr/>
            <p:nvPr/>
          </p:nvSpPr>
          <p:spPr>
            <a:xfrm>
              <a:off x="4788024" y="4297277"/>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0" name="Rectangle 139"/>
            <p:cNvSpPr/>
            <p:nvPr/>
          </p:nvSpPr>
          <p:spPr>
            <a:xfrm>
              <a:off x="5219676" y="3863978"/>
              <a:ext cx="433238"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1" name="Rectangle 140"/>
            <p:cNvSpPr/>
            <p:nvPr/>
          </p:nvSpPr>
          <p:spPr>
            <a:xfrm>
              <a:off x="5219676" y="4297277"/>
              <a:ext cx="433238"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2" name="Rectangle 141"/>
            <p:cNvSpPr/>
            <p:nvPr/>
          </p:nvSpPr>
          <p:spPr>
            <a:xfrm>
              <a:off x="5652913" y="1267356"/>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3" name="Rectangle 142"/>
            <p:cNvSpPr/>
            <p:nvPr/>
          </p:nvSpPr>
          <p:spPr>
            <a:xfrm>
              <a:off x="5652913" y="1700655"/>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4" name="Rectangle 143"/>
            <p:cNvSpPr/>
            <p:nvPr/>
          </p:nvSpPr>
          <p:spPr>
            <a:xfrm>
              <a:off x="6084565" y="1267356"/>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5" name="Rectangle 144"/>
            <p:cNvSpPr/>
            <p:nvPr/>
          </p:nvSpPr>
          <p:spPr>
            <a:xfrm>
              <a:off x="6084565" y="1700655"/>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6" name="Rectangle 145"/>
            <p:cNvSpPr/>
            <p:nvPr/>
          </p:nvSpPr>
          <p:spPr>
            <a:xfrm>
              <a:off x="5652913" y="2132367"/>
              <a:ext cx="431651" cy="433300"/>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7" name="Rectangle 146"/>
            <p:cNvSpPr/>
            <p:nvPr/>
          </p:nvSpPr>
          <p:spPr>
            <a:xfrm>
              <a:off x="5652913" y="2565667"/>
              <a:ext cx="431651" cy="433299"/>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8" name="Rectangle 147"/>
            <p:cNvSpPr/>
            <p:nvPr/>
          </p:nvSpPr>
          <p:spPr>
            <a:xfrm>
              <a:off x="6084565" y="2132367"/>
              <a:ext cx="431651" cy="433300"/>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9" name="Rectangle 148"/>
            <p:cNvSpPr/>
            <p:nvPr/>
          </p:nvSpPr>
          <p:spPr>
            <a:xfrm>
              <a:off x="6084565" y="2565667"/>
              <a:ext cx="431651" cy="433299"/>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0" name="Rectangle 149"/>
            <p:cNvSpPr/>
            <p:nvPr/>
          </p:nvSpPr>
          <p:spPr>
            <a:xfrm>
              <a:off x="5652913" y="2998966"/>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1" name="Rectangle 150"/>
            <p:cNvSpPr/>
            <p:nvPr/>
          </p:nvSpPr>
          <p:spPr>
            <a:xfrm>
              <a:off x="5652913" y="3432266"/>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2" name="Rectangle 151"/>
            <p:cNvSpPr/>
            <p:nvPr/>
          </p:nvSpPr>
          <p:spPr>
            <a:xfrm>
              <a:off x="6084565" y="2998966"/>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3" name="Rectangle 152"/>
            <p:cNvSpPr/>
            <p:nvPr/>
          </p:nvSpPr>
          <p:spPr>
            <a:xfrm>
              <a:off x="6084565" y="3432266"/>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4" name="Rectangle 153"/>
            <p:cNvSpPr/>
            <p:nvPr/>
          </p:nvSpPr>
          <p:spPr>
            <a:xfrm>
              <a:off x="5652913" y="3863978"/>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5" name="Rectangle 154"/>
            <p:cNvSpPr/>
            <p:nvPr/>
          </p:nvSpPr>
          <p:spPr>
            <a:xfrm>
              <a:off x="5652913" y="4297277"/>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6" name="Rectangle 155"/>
            <p:cNvSpPr/>
            <p:nvPr/>
          </p:nvSpPr>
          <p:spPr>
            <a:xfrm>
              <a:off x="6084565" y="3863978"/>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7" name="Rectangle 156"/>
            <p:cNvSpPr/>
            <p:nvPr/>
          </p:nvSpPr>
          <p:spPr>
            <a:xfrm>
              <a:off x="6084565" y="4297277"/>
              <a:ext cx="431651" cy="431712"/>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8" name="Rectangle 157"/>
            <p:cNvSpPr/>
            <p:nvPr/>
          </p:nvSpPr>
          <p:spPr>
            <a:xfrm>
              <a:off x="3059832" y="5157528"/>
              <a:ext cx="1728192" cy="431712"/>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cxnSp>
        <p:nvCxnSpPr>
          <p:cNvPr id="167" name="Straight Arrow Connector 166"/>
          <p:cNvCxnSpPr/>
          <p:nvPr/>
        </p:nvCxnSpPr>
        <p:spPr>
          <a:xfrm>
            <a:off x="2303096" y="3359151"/>
            <a:ext cx="0" cy="2157413"/>
          </a:xfrm>
          <a:prstGeom prst="straightConnector1">
            <a:avLst/>
          </a:prstGeom>
          <a:ln w="28575">
            <a:solidFill>
              <a:srgbClr val="FF000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p:nvPr/>
        </p:nvCxnSpPr>
        <p:spPr>
          <a:xfrm>
            <a:off x="5544772" y="5732463"/>
            <a:ext cx="790575" cy="0"/>
          </a:xfrm>
          <a:prstGeom prst="straightConnector1">
            <a:avLst/>
          </a:prstGeom>
          <a:ln w="28575">
            <a:solidFill>
              <a:srgbClr val="FF0000"/>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72" name="Rectangle 171"/>
          <p:cNvSpPr/>
          <p:nvPr/>
        </p:nvSpPr>
        <p:spPr>
          <a:xfrm>
            <a:off x="2087196" y="2925764"/>
            <a:ext cx="433388" cy="433387"/>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3" name="Rectangle 172"/>
          <p:cNvSpPr/>
          <p:nvPr/>
        </p:nvSpPr>
        <p:spPr>
          <a:xfrm>
            <a:off x="2087196" y="5516564"/>
            <a:ext cx="1728788" cy="433387"/>
          </a:xfrm>
          <a:prstGeom prst="rect">
            <a:avLst/>
          </a:pr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175" name="Straight Arrow Connector 174"/>
          <p:cNvCxnSpPr/>
          <p:nvPr/>
        </p:nvCxnSpPr>
        <p:spPr>
          <a:xfrm>
            <a:off x="2733309" y="3360738"/>
            <a:ext cx="0" cy="2159000"/>
          </a:xfrm>
          <a:prstGeom prst="straightConnector1">
            <a:avLst/>
          </a:prstGeom>
          <a:ln w="28575">
            <a:solidFill>
              <a:srgbClr val="FF0000"/>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77" name="Rectangle 176"/>
          <p:cNvSpPr/>
          <p:nvPr/>
        </p:nvSpPr>
        <p:spPr>
          <a:xfrm>
            <a:off x="2520584" y="2925764"/>
            <a:ext cx="431800" cy="433387"/>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8" name="Content Placeholder 2"/>
          <p:cNvSpPr txBox="1">
            <a:spLocks/>
          </p:cNvSpPr>
          <p:nvPr/>
        </p:nvSpPr>
        <p:spPr bwMode="auto">
          <a:xfrm>
            <a:off x="5616210" y="1629246"/>
            <a:ext cx="3384301"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726056"/>
              </a:buClr>
              <a:buFont typeface="Wingdings 2"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4C5A6A"/>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342900" indent="-342900">
              <a:spcBef>
                <a:spcPct val="20000"/>
              </a:spcBef>
              <a:buSzPct val="65000"/>
              <a:buFont typeface="Wingdings" pitchFamily="2" charset="2"/>
              <a:buChar char="n"/>
              <a:defRPr/>
            </a:pPr>
            <a:r>
              <a:rPr lang="en-US" altLang="en-US" sz="2000" dirty="0">
                <a:solidFill>
                  <a:srgbClr val="003366"/>
                </a:solidFill>
              </a:rPr>
              <a:t>If the chip is configured to read more than one column at a time, the matrix is divided in equal parts (by column), reading one column from each part</a:t>
            </a:r>
          </a:p>
          <a:p>
            <a:pPr marL="342900" indent="-342900">
              <a:spcBef>
                <a:spcPct val="20000"/>
              </a:spcBef>
              <a:buSzPct val="65000"/>
              <a:buFont typeface="Wingdings" pitchFamily="2" charset="2"/>
              <a:buChar char="n"/>
              <a:defRPr/>
            </a:pPr>
            <a:r>
              <a:rPr lang="en-US" altLang="en-US" sz="2000" dirty="0">
                <a:solidFill>
                  <a:srgbClr val="003366"/>
                </a:solidFill>
              </a:rPr>
              <a:t>The data is then serialized with the readout clock</a:t>
            </a:r>
          </a:p>
          <a:p>
            <a:pPr marL="342900" indent="-342900">
              <a:spcBef>
                <a:spcPct val="20000"/>
              </a:spcBef>
              <a:buSzPct val="65000"/>
              <a:buFont typeface="Wingdings" pitchFamily="2" charset="2"/>
              <a:buChar char="n"/>
              <a:defRPr/>
            </a:pPr>
            <a:r>
              <a:rPr lang="en-US" altLang="en-US" sz="2000" dirty="0">
                <a:solidFill>
                  <a:srgbClr val="003366"/>
                </a:solidFill>
              </a:rPr>
              <a:t>8/10 bit encoding is added at the output</a:t>
            </a:r>
          </a:p>
        </p:txBody>
      </p:sp>
      <p:sp>
        <p:nvSpPr>
          <p:cNvPr id="77" name="Rectangle 76"/>
          <p:cNvSpPr/>
          <p:nvPr/>
        </p:nvSpPr>
        <p:spPr>
          <a:xfrm>
            <a:off x="3815984" y="5516563"/>
            <a:ext cx="1728787" cy="431800"/>
          </a:xfrm>
          <a:prstGeom prst="rect">
            <a:avLst/>
          </a:pr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79" name="Straight Arrow Connector 78"/>
          <p:cNvCxnSpPr/>
          <p:nvPr/>
        </p:nvCxnSpPr>
        <p:spPr>
          <a:xfrm>
            <a:off x="4463684" y="3360738"/>
            <a:ext cx="0" cy="2159000"/>
          </a:xfrm>
          <a:prstGeom prst="straightConnector1">
            <a:avLst/>
          </a:prstGeom>
          <a:ln w="28575">
            <a:solidFill>
              <a:srgbClr val="FF0000"/>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3815984" y="2058988"/>
            <a:ext cx="431800" cy="431800"/>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1" name="Rectangle 80"/>
          <p:cNvSpPr/>
          <p:nvPr/>
        </p:nvSpPr>
        <p:spPr>
          <a:xfrm>
            <a:off x="3814398" y="4223544"/>
            <a:ext cx="431800" cy="433388"/>
          </a:xfrm>
          <a:prstGeom prst="rect">
            <a:avLst/>
          </a:prstGeom>
          <a:solidFill>
            <a:srgbClr val="FFC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78" name="Straight Arrow Connector 77"/>
          <p:cNvCxnSpPr/>
          <p:nvPr/>
        </p:nvCxnSpPr>
        <p:spPr>
          <a:xfrm>
            <a:off x="4031884" y="3360738"/>
            <a:ext cx="0" cy="2159000"/>
          </a:xfrm>
          <a:prstGeom prst="straightConnector1">
            <a:avLst/>
          </a:prstGeom>
          <a:ln w="28575">
            <a:solidFill>
              <a:srgbClr val="FF0000"/>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D57F1E4F-1CFF-5643-939E-217C01CDF565}" type="slidenum">
              <a:rPr lang="en-US" smtClean="0"/>
              <a:pPr/>
              <a:t>45</a:t>
            </a:fld>
            <a:endParaRPr lang="en-US" dirty="0"/>
          </a:p>
        </p:txBody>
      </p:sp>
    </p:spTree>
    <p:extLst>
      <p:ext uri="{BB962C8B-B14F-4D97-AF65-F5344CB8AC3E}">
        <p14:creationId xmlns:p14="http://schemas.microsoft.com/office/powerpoint/2010/main" val="3970321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16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7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7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73"/>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nodeType="clickEffect">
                                  <p:stCondLst>
                                    <p:cond delay="0"/>
                                  </p:stCondLst>
                                  <p:childTnLst>
                                    <p:set>
                                      <p:cBhvr>
                                        <p:cTn id="34" dur="1" fill="hold">
                                          <p:stCondLst>
                                            <p:cond delay="0"/>
                                          </p:stCondLst>
                                        </p:cTn>
                                        <p:tgtEl>
                                          <p:spTgt spid="170"/>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6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8"/>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81"/>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7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xit" presetSubtype="0" fill="hold" nodeType="clickEffect">
                                  <p:stCondLst>
                                    <p:cond delay="0"/>
                                  </p:stCondLst>
                                  <p:childTnLst>
                                    <p:set>
                                      <p:cBhvr>
                                        <p:cTn id="50" dur="1" fill="hold">
                                          <p:stCondLst>
                                            <p:cond delay="0"/>
                                          </p:stCondLst>
                                        </p:cTn>
                                        <p:tgtEl>
                                          <p:spTgt spid="167"/>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78"/>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170"/>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77"/>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xit" presetSubtype="0" fill="hold" nodeType="clickEffect">
                                  <p:stCondLst>
                                    <p:cond delay="0"/>
                                  </p:stCondLst>
                                  <p:childTnLst>
                                    <p:set>
                                      <p:cBhvr>
                                        <p:cTn id="64" dur="1" fill="hold">
                                          <p:stCondLst>
                                            <p:cond delay="0"/>
                                          </p:stCondLst>
                                        </p:cTn>
                                        <p:tgtEl>
                                          <p:spTgt spid="170"/>
                                        </p:tgtEl>
                                        <p:attrNameLst>
                                          <p:attrName>style.visibility</p:attrName>
                                        </p:attrNameLst>
                                      </p:cBhvr>
                                      <p:to>
                                        <p:strVal val="hidden"/>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17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79"/>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77"/>
                                        </p:tgtEl>
                                        <p:attrNameLst>
                                          <p:attrName>style.visibility</p:attrName>
                                        </p:attrNameLst>
                                      </p:cBhvr>
                                      <p:to>
                                        <p:strVal val="visible"/>
                                      </p:to>
                                    </p:set>
                                  </p:childTnLst>
                                </p:cTn>
                              </p:par>
                              <p:par>
                                <p:cTn id="75" presetID="1" presetClass="entr" presetSubtype="0" fill="hold" grpId="2" nodeType="withEffect">
                                  <p:stCondLst>
                                    <p:cond delay="0"/>
                                  </p:stCondLst>
                                  <p:childTnLst>
                                    <p:set>
                                      <p:cBhvr>
                                        <p:cTn id="76" dur="1" fill="hold">
                                          <p:stCondLst>
                                            <p:cond delay="0"/>
                                          </p:stCondLst>
                                        </p:cTn>
                                        <p:tgtEl>
                                          <p:spTgt spid="173"/>
                                        </p:tgtEl>
                                        <p:attrNameLst>
                                          <p:attrName>style.visibility</p:attrName>
                                        </p:attrNameLst>
                                      </p:cBhvr>
                                      <p:to>
                                        <p:strVal val="visible"/>
                                      </p:to>
                                    </p:set>
                                  </p:childTnLst>
                                </p:cTn>
                              </p:par>
                              <p:par>
                                <p:cTn id="77" presetID="1" presetClass="exit" presetSubtype="0" fill="hold" nodeType="withEffect">
                                  <p:stCondLst>
                                    <p:cond delay="0"/>
                                  </p:stCondLst>
                                  <p:childTnLst>
                                    <p:set>
                                      <p:cBhvr>
                                        <p:cTn id="78" dur="1" fill="hold">
                                          <p:stCondLst>
                                            <p:cond delay="0"/>
                                          </p:stCondLst>
                                        </p:cTn>
                                        <p:tgtEl>
                                          <p:spTgt spid="175"/>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79"/>
                                        </p:tgtEl>
                                        <p:attrNameLst>
                                          <p:attrName>style.visibility</p:attrName>
                                        </p:attrNameLst>
                                      </p:cBhvr>
                                      <p:to>
                                        <p:strVal val="hidden"/>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nodeType="clickEffect">
                                  <p:stCondLst>
                                    <p:cond delay="0"/>
                                  </p:stCondLst>
                                  <p:childTnLst>
                                    <p:set>
                                      <p:cBhvr>
                                        <p:cTn id="84" dur="1" fill="hold">
                                          <p:stCondLst>
                                            <p:cond delay="0"/>
                                          </p:stCondLst>
                                        </p:cTn>
                                        <p:tgtEl>
                                          <p:spTgt spid="170"/>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xit" presetSubtype="0" fill="hold" grpId="3" nodeType="clickEffect">
                                  <p:stCondLst>
                                    <p:cond delay="0"/>
                                  </p:stCondLst>
                                  <p:childTnLst>
                                    <p:set>
                                      <p:cBhvr>
                                        <p:cTn id="88" dur="1" fill="hold">
                                          <p:stCondLst>
                                            <p:cond delay="0"/>
                                          </p:stCondLst>
                                        </p:cTn>
                                        <p:tgtEl>
                                          <p:spTgt spid="1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animBg="1"/>
      <p:bldP spid="173" grpId="0" animBg="1"/>
      <p:bldP spid="173" grpId="1" animBg="1"/>
      <p:bldP spid="173" grpId="2" animBg="1"/>
      <p:bldP spid="173" grpId="3" animBg="1"/>
      <p:bldP spid="177" grpId="0" animBg="1"/>
      <p:bldP spid="77" grpId="0" animBg="1"/>
      <p:bldP spid="77" grpId="1" animBg="1"/>
      <p:bldP spid="80" grpId="0" animBg="1"/>
      <p:bldP spid="81" grpId="0" animBg="1"/>
      <p:bldP spid="81"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vert="horz" wrap="square" lIns="91440" tIns="45720" rIns="91440" bIns="45720" numCol="1" rtlCol="0" anchor="t" anchorCtr="0" compatLnSpc="1">
            <a:prstTxWarp prst="textNoShape">
              <a:avLst/>
            </a:prstTxWarp>
            <a:normAutofit/>
          </a:bodyPr>
          <a:lstStyle/>
          <a:p>
            <a:pPr>
              <a:defRPr/>
            </a:pPr>
            <a:r>
              <a:rPr lang="en-GB" altLang="en-US"/>
              <a:t>Readout Time</a:t>
            </a:r>
            <a:endParaRPr lang="en-GB" altLang="en-US" dirty="0"/>
          </a:p>
        </p:txBody>
      </p:sp>
      <p:pic>
        <p:nvPicPr>
          <p:cNvPr id="16388" name="Picture 1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616" b="4596"/>
          <a:stretch>
            <a:fillRect/>
          </a:stretch>
        </p:blipFill>
        <p:spPr bwMode="auto">
          <a:xfrm>
            <a:off x="1559666" y="1060673"/>
            <a:ext cx="4124325"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6960" b="4585"/>
          <a:stretch>
            <a:fillRect/>
          </a:stretch>
        </p:blipFill>
        <p:spPr bwMode="auto">
          <a:xfrm>
            <a:off x="5234728" y="1060688"/>
            <a:ext cx="4152900" cy="320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 Box 7"/>
          <p:cNvSpPr txBox="1">
            <a:spLocks noChangeArrowheads="1"/>
          </p:cNvSpPr>
          <p:nvPr/>
        </p:nvSpPr>
        <p:spPr bwMode="auto">
          <a:xfrm flipH="1">
            <a:off x="4226665" y="1495649"/>
            <a:ext cx="12954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spcBef>
                <a:spcPct val="50000"/>
              </a:spcBef>
            </a:pPr>
            <a:r>
              <a:rPr lang="pt-BR" altLang="en-US" sz="1200"/>
              <a:t>Occupancy</a:t>
            </a:r>
            <a:endParaRPr lang="en-US" altLang="en-US" sz="1200"/>
          </a:p>
        </p:txBody>
      </p:sp>
      <p:sp>
        <p:nvSpPr>
          <p:cNvPr id="16391" name="Text Box 7"/>
          <p:cNvSpPr txBox="1">
            <a:spLocks noChangeArrowheads="1"/>
          </p:cNvSpPr>
          <p:nvPr/>
        </p:nvSpPr>
        <p:spPr bwMode="auto">
          <a:xfrm rot="16200000" flipH="1">
            <a:off x="635741" y="2338612"/>
            <a:ext cx="15843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spcBef>
                <a:spcPct val="50000"/>
              </a:spcBef>
            </a:pPr>
            <a:r>
              <a:rPr lang="pt-BR" altLang="en-US" sz="1400"/>
              <a:t>Readout time (ms)</a:t>
            </a:r>
            <a:endParaRPr lang="en-US" altLang="en-US" sz="1400"/>
          </a:p>
        </p:txBody>
      </p:sp>
      <p:sp>
        <p:nvSpPr>
          <p:cNvPr id="16392" name="Text Box 7"/>
          <p:cNvSpPr txBox="1">
            <a:spLocks noChangeArrowheads="1"/>
          </p:cNvSpPr>
          <p:nvPr/>
        </p:nvSpPr>
        <p:spPr bwMode="auto">
          <a:xfrm flipH="1">
            <a:off x="3004290" y="4100737"/>
            <a:ext cx="1295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spcBef>
                <a:spcPct val="50000"/>
              </a:spcBef>
            </a:pPr>
            <a:r>
              <a:rPr lang="pt-BR" altLang="en-US" sz="1400"/>
              <a:t># columns</a:t>
            </a:r>
            <a:endParaRPr lang="en-US" altLang="en-US" sz="1400"/>
          </a:p>
        </p:txBody>
      </p:sp>
      <p:sp>
        <p:nvSpPr>
          <p:cNvPr id="16393" name="Text Box 7"/>
          <p:cNvSpPr txBox="1">
            <a:spLocks noChangeArrowheads="1"/>
          </p:cNvSpPr>
          <p:nvPr/>
        </p:nvSpPr>
        <p:spPr bwMode="auto">
          <a:xfrm flipH="1">
            <a:off x="8329856" y="1422996"/>
            <a:ext cx="1296987"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spcBef>
                <a:spcPct val="50000"/>
              </a:spcBef>
            </a:pPr>
            <a:r>
              <a:rPr lang="pt-BR" altLang="en-US" sz="1200"/>
              <a:t>Occupancy</a:t>
            </a:r>
            <a:endParaRPr lang="en-US" altLang="en-US" sz="1200"/>
          </a:p>
        </p:txBody>
      </p:sp>
      <p:sp>
        <p:nvSpPr>
          <p:cNvPr id="16394" name="Text Box 7"/>
          <p:cNvSpPr txBox="1">
            <a:spLocks noChangeArrowheads="1"/>
          </p:cNvSpPr>
          <p:nvPr/>
        </p:nvSpPr>
        <p:spPr bwMode="auto">
          <a:xfrm rot="16200000" flipH="1">
            <a:off x="4667991" y="2324324"/>
            <a:ext cx="15843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spcBef>
                <a:spcPct val="50000"/>
              </a:spcBef>
            </a:pPr>
            <a:r>
              <a:rPr lang="pt-BR" altLang="en-US" sz="1400"/>
              <a:t>Readout time (ms)</a:t>
            </a:r>
            <a:endParaRPr lang="en-US" altLang="en-US" sz="1400"/>
          </a:p>
        </p:txBody>
      </p:sp>
      <p:sp>
        <p:nvSpPr>
          <p:cNvPr id="16395" name="Text Box 7"/>
          <p:cNvSpPr txBox="1">
            <a:spLocks noChangeArrowheads="1"/>
          </p:cNvSpPr>
          <p:nvPr/>
        </p:nvSpPr>
        <p:spPr bwMode="auto">
          <a:xfrm flipH="1">
            <a:off x="6920653" y="4086449"/>
            <a:ext cx="1295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spcBef>
                <a:spcPct val="50000"/>
              </a:spcBef>
            </a:pPr>
            <a:r>
              <a:rPr lang="pt-BR" altLang="en-US" sz="1400"/>
              <a:t># columns</a:t>
            </a:r>
            <a:endParaRPr lang="en-US" altLang="en-US" sz="1400"/>
          </a:p>
        </p:txBody>
      </p:sp>
      <p:sp>
        <p:nvSpPr>
          <p:cNvPr id="17" name="Content Placeholder 2"/>
          <p:cNvSpPr txBox="1">
            <a:spLocks/>
          </p:cNvSpPr>
          <p:nvPr/>
        </p:nvSpPr>
        <p:spPr bwMode="auto">
          <a:xfrm>
            <a:off x="1345353" y="4394423"/>
            <a:ext cx="39608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7500" lnSpcReduction="20000"/>
          </a:bodyPr>
          <a:lst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726056"/>
              </a:buClr>
              <a:buFont typeface="Wingdings 2"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4C5A6A"/>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eaLnBrk="1" hangingPunct="1">
              <a:defRPr/>
            </a:pPr>
            <a:r>
              <a:rPr lang="en-US" altLang="en-US" sz="3300">
                <a:solidFill>
                  <a:srgbClr val="003366"/>
                </a:solidFill>
              </a:rPr>
              <a:t>Readout time with a 640 Mb/s serializer</a:t>
            </a:r>
          </a:p>
          <a:p>
            <a:pPr eaLnBrk="1" hangingPunct="1">
              <a:defRPr/>
            </a:pPr>
            <a:endParaRPr lang="en-US" altLang="en-US" sz="3000"/>
          </a:p>
        </p:txBody>
      </p:sp>
      <p:sp>
        <p:nvSpPr>
          <p:cNvPr id="18" name="Content Placeholder 2"/>
          <p:cNvSpPr txBox="1">
            <a:spLocks/>
          </p:cNvSpPr>
          <p:nvPr/>
        </p:nvSpPr>
        <p:spPr bwMode="auto">
          <a:xfrm>
            <a:off x="5522066" y="4394423"/>
            <a:ext cx="3717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726056"/>
              </a:buClr>
              <a:buFont typeface="Wingdings 2"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4C5A6A"/>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eaLnBrk="1" hangingPunct="1">
              <a:defRPr/>
            </a:pPr>
            <a:r>
              <a:rPr lang="en-US" altLang="en-US" sz="3100">
                <a:solidFill>
                  <a:srgbClr val="003366"/>
                </a:solidFill>
              </a:rPr>
              <a:t>Readout time with a 2 Gb/s serializer</a:t>
            </a:r>
          </a:p>
          <a:p>
            <a:pPr eaLnBrk="1" hangingPunct="1">
              <a:defRPr/>
            </a:pPr>
            <a:endParaRPr lang="en-US" altLang="en-US" sz="3000"/>
          </a:p>
        </p:txBody>
      </p:sp>
      <p:sp>
        <p:nvSpPr>
          <p:cNvPr id="16398" name="Content Placeholder 2"/>
          <p:cNvSpPr txBox="1">
            <a:spLocks/>
          </p:cNvSpPr>
          <p:nvPr/>
        </p:nvSpPr>
        <p:spPr bwMode="auto">
          <a:xfrm>
            <a:off x="1345354" y="5300886"/>
            <a:ext cx="79216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82575">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639763" indent="-236538">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885825"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096963" indent="-173038">
              <a:spcBef>
                <a:spcPct val="20000"/>
              </a:spcBef>
              <a:buClr>
                <a:srgbClr val="726056"/>
              </a:buClr>
              <a:buFont typeface="Wingdings 2" panose="05020102010507070707" pitchFamily="18" charset="2"/>
              <a:buChar char=""/>
              <a:defRPr sz="2000">
                <a:solidFill>
                  <a:schemeClr val="tx1"/>
                </a:solidFill>
                <a:latin typeface="Gill Sans MT" panose="020B0502020104020203" pitchFamily="34" charset="0"/>
              </a:defRPr>
            </a:lvl4pPr>
            <a:lvl5pPr marL="1296988" indent="-182563">
              <a:spcBef>
                <a:spcPct val="20000"/>
              </a:spcBef>
              <a:buClr>
                <a:srgbClr val="4C5A6A"/>
              </a:buClr>
              <a:buFont typeface="Wingdings 2" panose="05020102010507070707" pitchFamily="18" charset="2"/>
              <a:buChar char=""/>
              <a:defRPr sz="2000">
                <a:solidFill>
                  <a:schemeClr val="tx1"/>
                </a:solidFill>
                <a:latin typeface="Gill Sans MT" panose="020B0502020104020203" pitchFamily="34" charset="0"/>
              </a:defRPr>
            </a:lvl5pPr>
            <a:lvl6pPr marL="1754188" indent="-182563" eaLnBrk="0" fontAlgn="base" hangingPunct="0">
              <a:spcBef>
                <a:spcPct val="20000"/>
              </a:spcBef>
              <a:spcAft>
                <a:spcPct val="0"/>
              </a:spcAft>
              <a:buClr>
                <a:srgbClr val="4C5A6A"/>
              </a:buClr>
              <a:buFont typeface="Wingdings 2" panose="05020102010507070707" pitchFamily="18" charset="2"/>
              <a:buChar char=""/>
              <a:defRPr sz="2000">
                <a:solidFill>
                  <a:schemeClr val="tx1"/>
                </a:solidFill>
                <a:latin typeface="Gill Sans MT" panose="020B0502020104020203" pitchFamily="34" charset="0"/>
              </a:defRPr>
            </a:lvl6pPr>
            <a:lvl7pPr marL="2211388" indent="-182563" eaLnBrk="0" fontAlgn="base" hangingPunct="0">
              <a:spcBef>
                <a:spcPct val="20000"/>
              </a:spcBef>
              <a:spcAft>
                <a:spcPct val="0"/>
              </a:spcAft>
              <a:buClr>
                <a:srgbClr val="4C5A6A"/>
              </a:buClr>
              <a:buFont typeface="Wingdings 2" panose="05020102010507070707" pitchFamily="18" charset="2"/>
              <a:buChar char=""/>
              <a:defRPr sz="2000">
                <a:solidFill>
                  <a:schemeClr val="tx1"/>
                </a:solidFill>
                <a:latin typeface="Gill Sans MT" panose="020B0502020104020203" pitchFamily="34" charset="0"/>
              </a:defRPr>
            </a:lvl7pPr>
            <a:lvl8pPr marL="2668588" indent="-182563" eaLnBrk="0" fontAlgn="base" hangingPunct="0">
              <a:spcBef>
                <a:spcPct val="20000"/>
              </a:spcBef>
              <a:spcAft>
                <a:spcPct val="0"/>
              </a:spcAft>
              <a:buClr>
                <a:srgbClr val="4C5A6A"/>
              </a:buClr>
              <a:buFont typeface="Wingdings 2" panose="05020102010507070707" pitchFamily="18" charset="2"/>
              <a:buChar char=""/>
              <a:defRPr sz="2000">
                <a:solidFill>
                  <a:schemeClr val="tx1"/>
                </a:solidFill>
                <a:latin typeface="Gill Sans MT" panose="020B0502020104020203" pitchFamily="34" charset="0"/>
              </a:defRPr>
            </a:lvl8pPr>
            <a:lvl9pPr marL="3125788" indent="-182563" eaLnBrk="0" fontAlgn="base" hangingPunct="0">
              <a:spcBef>
                <a:spcPct val="20000"/>
              </a:spcBef>
              <a:spcAft>
                <a:spcPct val="0"/>
              </a:spcAft>
              <a:buClr>
                <a:srgbClr val="4C5A6A"/>
              </a:buClr>
              <a:buFont typeface="Wingdings 2" panose="05020102010507070707" pitchFamily="18" charset="2"/>
              <a:buChar char=""/>
              <a:defRPr sz="2000">
                <a:solidFill>
                  <a:schemeClr val="tx1"/>
                </a:solidFill>
                <a:latin typeface="Gill Sans MT" panose="020B0502020104020203" pitchFamily="34" charset="0"/>
              </a:defRPr>
            </a:lvl9pPr>
          </a:lstStyle>
          <a:p>
            <a:pPr marL="342900" indent="-342900" eaLnBrk="0" hangingPunct="0">
              <a:lnSpc>
                <a:spcPct val="90000"/>
              </a:lnSpc>
              <a:spcBef>
                <a:spcPct val="20000"/>
              </a:spcBef>
              <a:buSzPct val="65000"/>
              <a:buFont typeface="Wingdings" pitchFamily="2" charset="2"/>
              <a:buChar char="n"/>
            </a:pPr>
            <a:r>
              <a:rPr lang="en-US" altLang="en-US" sz="2800" dirty="0">
                <a:solidFill>
                  <a:srgbClr val="003366"/>
                </a:solidFill>
                <a:latin typeface="+mn-lt"/>
              </a:rPr>
              <a:t>The readout time is well within the CLIC specifications even with 2 parallel columns </a:t>
            </a:r>
          </a:p>
        </p:txBody>
      </p:sp>
      <p:cxnSp>
        <p:nvCxnSpPr>
          <p:cNvPr id="4" name="Straight Connector 3"/>
          <p:cNvCxnSpPr/>
          <p:nvPr/>
        </p:nvCxnSpPr>
        <p:spPr bwMode="auto">
          <a:xfrm>
            <a:off x="1811113" y="2044946"/>
            <a:ext cx="2531112" cy="0"/>
          </a:xfrm>
          <a:prstGeom prst="line">
            <a:avLst/>
          </a:prstGeom>
          <a:solidFill>
            <a:schemeClr val="accent1"/>
          </a:solidFill>
          <a:ln w="12700" cap="flat" cmpd="sng" algn="ctr">
            <a:solidFill>
              <a:srgbClr val="FF0000"/>
            </a:solidFill>
            <a:prstDash val="sysDash"/>
            <a:round/>
            <a:headEnd type="none" w="med" len="med"/>
            <a:tailEnd type="none" w="med" len="med"/>
          </a:ln>
          <a:effectLst/>
        </p:spPr>
      </p:cxnSp>
      <p:cxnSp>
        <p:nvCxnSpPr>
          <p:cNvPr id="19" name="Straight Connector 18"/>
          <p:cNvCxnSpPr/>
          <p:nvPr/>
        </p:nvCxnSpPr>
        <p:spPr bwMode="auto">
          <a:xfrm>
            <a:off x="4984278" y="2044946"/>
            <a:ext cx="242127" cy="0"/>
          </a:xfrm>
          <a:prstGeom prst="line">
            <a:avLst/>
          </a:prstGeom>
          <a:solidFill>
            <a:schemeClr val="accent1"/>
          </a:solidFill>
          <a:ln w="12700" cap="flat" cmpd="sng" algn="ctr">
            <a:solidFill>
              <a:srgbClr val="FF0000"/>
            </a:solidFill>
            <a:prstDash val="sysDash"/>
            <a:round/>
            <a:headEnd type="none" w="med" len="med"/>
            <a:tailEnd type="none" w="med" len="med"/>
          </a:ln>
          <a:effectLst/>
        </p:spPr>
      </p:cxnSp>
      <p:cxnSp>
        <p:nvCxnSpPr>
          <p:cNvPr id="21" name="Straight Connector 20"/>
          <p:cNvCxnSpPr/>
          <p:nvPr/>
        </p:nvCxnSpPr>
        <p:spPr bwMode="auto">
          <a:xfrm>
            <a:off x="5798744" y="2044946"/>
            <a:ext cx="2655889" cy="0"/>
          </a:xfrm>
          <a:prstGeom prst="line">
            <a:avLst/>
          </a:prstGeom>
          <a:solidFill>
            <a:schemeClr val="accent1"/>
          </a:solidFill>
          <a:ln w="12700" cap="flat" cmpd="sng" algn="ctr">
            <a:solidFill>
              <a:srgbClr val="FF0000"/>
            </a:solidFill>
            <a:prstDash val="sysDash"/>
            <a:round/>
            <a:headEnd type="none" w="med" len="med"/>
            <a:tailEnd type="none" w="med" len="med"/>
          </a:ln>
          <a:effectLst/>
        </p:spPr>
      </p:cxnSp>
      <p:cxnSp>
        <p:nvCxnSpPr>
          <p:cNvPr id="22" name="Straight Connector 21"/>
          <p:cNvCxnSpPr/>
          <p:nvPr/>
        </p:nvCxnSpPr>
        <p:spPr bwMode="auto">
          <a:xfrm>
            <a:off x="9114592" y="2044946"/>
            <a:ext cx="111165" cy="0"/>
          </a:xfrm>
          <a:prstGeom prst="line">
            <a:avLst/>
          </a:prstGeom>
          <a:solidFill>
            <a:schemeClr val="accent1"/>
          </a:solidFill>
          <a:ln w="12700" cap="flat" cmpd="sng" algn="ctr">
            <a:solidFill>
              <a:srgbClr val="FF0000"/>
            </a:solidFill>
            <a:prstDash val="sysDash"/>
            <a:round/>
            <a:headEnd type="none" w="med" len="med"/>
            <a:tailEnd type="none" w="med" len="med"/>
          </a:ln>
          <a:effectLst/>
        </p:spPr>
      </p:cxnSp>
      <p:sp>
        <p:nvSpPr>
          <p:cNvPr id="3" name="Slide Number Placeholder 2"/>
          <p:cNvSpPr>
            <a:spLocks noGrp="1"/>
          </p:cNvSpPr>
          <p:nvPr>
            <p:ph type="sldNum" sz="quarter" idx="12"/>
          </p:nvPr>
        </p:nvSpPr>
        <p:spPr/>
        <p:txBody>
          <a:bodyPr/>
          <a:lstStyle/>
          <a:p>
            <a:fld id="{D57F1E4F-1CFF-5643-939E-217C01CDF565}" type="slidenum">
              <a:rPr lang="en-US" smtClean="0"/>
              <a:pPr/>
              <a:t>46</a:t>
            </a:fld>
            <a:endParaRPr lang="en-US" dirty="0"/>
          </a:p>
        </p:txBody>
      </p:sp>
    </p:spTree>
    <p:extLst>
      <p:ext uri="{BB962C8B-B14F-4D97-AF65-F5344CB8AC3E}">
        <p14:creationId xmlns:p14="http://schemas.microsoft.com/office/powerpoint/2010/main" val="3874791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ltLang="en-US" dirty="0" smtClean="0">
                <a:effectLst>
                  <a:outerShdw blurRad="38100" dist="38100" dir="2700000" algn="tl">
                    <a:srgbClr val="C0C0C0"/>
                  </a:outerShdw>
                </a:effectLst>
              </a:rPr>
              <a:t>I/O protocol</a:t>
            </a:r>
            <a:endParaRPr lang="en-US" dirty="0"/>
          </a:p>
        </p:txBody>
      </p:sp>
      <p:sp>
        <p:nvSpPr>
          <p:cNvPr id="17" name="Content Placeholder 2"/>
          <p:cNvSpPr>
            <a:spLocks noGrp="1"/>
          </p:cNvSpPr>
          <p:nvPr>
            <p:ph idx="1"/>
          </p:nvPr>
        </p:nvSpPr>
        <p:spPr>
          <a:xfrm>
            <a:off x="1690816" y="1782500"/>
            <a:ext cx="8229600" cy="3416685"/>
          </a:xfrm>
        </p:spPr>
        <p:txBody>
          <a:bodyPr>
            <a:normAutofit fontScale="92500"/>
          </a:bodyPr>
          <a:lstStyle/>
          <a:p>
            <a:pPr eaLnBrk="1" hangingPunct="1"/>
            <a:r>
              <a:rPr lang="en-US" altLang="en-US" sz="2400" dirty="0" smtClean="0"/>
              <a:t>The data stream is now </a:t>
            </a:r>
            <a:r>
              <a:rPr lang="en-US" altLang="en-US" sz="2400" dirty="0"/>
              <a:t>properly divided into packets, each containing data from </a:t>
            </a:r>
            <a:r>
              <a:rPr lang="en-US" altLang="en-US" sz="2400" dirty="0" smtClean="0"/>
              <a:t>one or more </a:t>
            </a:r>
            <a:r>
              <a:rPr lang="en-US" altLang="en-US" sz="2400" dirty="0"/>
              <a:t>double </a:t>
            </a:r>
            <a:r>
              <a:rPr lang="en-US" altLang="en-US" sz="2400" dirty="0" smtClean="0"/>
              <a:t>columns</a:t>
            </a:r>
          </a:p>
          <a:p>
            <a:pPr eaLnBrk="1" hangingPunct="1"/>
            <a:r>
              <a:rPr lang="it-IT" altLang="en-US" sz="2400" dirty="0" smtClean="0"/>
              <a:t>The data packets follow the Ethernet physical specification</a:t>
            </a:r>
            <a:endParaRPr lang="en-US" altLang="en-US" sz="2400" dirty="0"/>
          </a:p>
          <a:p>
            <a:pPr eaLnBrk="1" hangingPunct="1"/>
            <a:r>
              <a:rPr lang="en-US" altLang="en-US" sz="2400" dirty="0" smtClean="0"/>
              <a:t>Headers dividing the packets contain relevant chip settings to allow for data reconstruction without any additional information</a:t>
            </a:r>
            <a:endParaRPr lang="en-US" altLang="en-US" sz="2400" dirty="0"/>
          </a:p>
          <a:p>
            <a:pPr eaLnBrk="1" hangingPunct="1"/>
            <a:r>
              <a:rPr lang="en-US" altLang="en-US" sz="2400" dirty="0"/>
              <a:t>These modifications </a:t>
            </a:r>
            <a:r>
              <a:rPr lang="en-US" altLang="en-US" sz="2400" dirty="0" smtClean="0"/>
              <a:t>make </a:t>
            </a:r>
            <a:r>
              <a:rPr lang="en-US" altLang="en-US" sz="2400" dirty="0"/>
              <a:t>the data format much more easily </a:t>
            </a:r>
            <a:r>
              <a:rPr lang="en-US" altLang="en-US" sz="2400" dirty="0" smtClean="0"/>
              <a:t>readable</a:t>
            </a:r>
          </a:p>
        </p:txBody>
      </p:sp>
      <p:sp>
        <p:nvSpPr>
          <p:cNvPr id="4" name="Slide Number Placeholder 3"/>
          <p:cNvSpPr>
            <a:spLocks noGrp="1"/>
          </p:cNvSpPr>
          <p:nvPr>
            <p:ph type="sldNum" sz="quarter" idx="12"/>
          </p:nvPr>
        </p:nvSpPr>
        <p:spPr/>
        <p:txBody>
          <a:bodyPr/>
          <a:lstStyle/>
          <a:p>
            <a:pPr>
              <a:defRPr/>
            </a:pPr>
            <a:fld id="{12916A1F-528D-458D-AC4D-A264336BA007}" type="slidenum">
              <a:rPr lang="el-GR" altLang="en-US" smtClean="0"/>
              <a:pPr>
                <a:defRPr/>
              </a:pPr>
              <a:t>47</a:t>
            </a:fld>
            <a:endParaRPr lang="el-GR" altLang="en-US"/>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7569" y="5262664"/>
            <a:ext cx="7640637"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7287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Outline</a:t>
            </a:r>
            <a:endParaRPr lang="en-GB" dirty="0"/>
          </a:p>
        </p:txBody>
      </p:sp>
      <p:sp>
        <p:nvSpPr>
          <p:cNvPr id="3" name="Content Placeholder 2"/>
          <p:cNvSpPr>
            <a:spLocks noGrp="1"/>
          </p:cNvSpPr>
          <p:nvPr>
            <p:ph idx="1"/>
          </p:nvPr>
        </p:nvSpPr>
        <p:spPr/>
        <p:txBody>
          <a:bodyPr/>
          <a:lstStyle/>
          <a:p>
            <a:r>
              <a:rPr lang="en-GB" dirty="0" smtClean="0">
                <a:solidFill>
                  <a:schemeClr val="bg2"/>
                </a:solidFill>
              </a:rPr>
              <a:t>The role of CMOS technology in High Energy Physics</a:t>
            </a:r>
          </a:p>
          <a:p>
            <a:r>
              <a:rPr lang="en-GB" dirty="0" smtClean="0">
                <a:solidFill>
                  <a:schemeClr val="bg2"/>
                </a:solidFill>
              </a:rPr>
              <a:t>The push for a more downscaled technology</a:t>
            </a:r>
          </a:p>
          <a:p>
            <a:r>
              <a:rPr lang="en-GB" dirty="0" smtClean="0">
                <a:solidFill>
                  <a:schemeClr val="bg2"/>
                </a:solidFill>
              </a:rPr>
              <a:t>Applications to modern experiments</a:t>
            </a:r>
          </a:p>
          <a:p>
            <a:r>
              <a:rPr lang="en-GB" dirty="0" smtClean="0">
                <a:solidFill>
                  <a:schemeClr val="bg2"/>
                </a:solidFill>
              </a:rPr>
              <a:t>New developments and challenges</a:t>
            </a:r>
          </a:p>
          <a:p>
            <a:r>
              <a:rPr lang="en-GB" dirty="0" smtClean="0">
                <a:solidFill>
                  <a:schemeClr val="bg2"/>
                </a:solidFill>
              </a:rPr>
              <a:t>A </a:t>
            </a:r>
            <a:r>
              <a:rPr lang="en-GB" dirty="0">
                <a:solidFill>
                  <a:schemeClr val="bg2"/>
                </a:solidFill>
              </a:rPr>
              <a:t>design case</a:t>
            </a:r>
            <a:r>
              <a:rPr lang="en-GB" dirty="0" smtClean="0">
                <a:solidFill>
                  <a:schemeClr val="bg2"/>
                </a:solidFill>
              </a:rPr>
              <a:t>: </a:t>
            </a:r>
            <a:r>
              <a:rPr lang="en-GB" dirty="0" err="1" smtClean="0">
                <a:solidFill>
                  <a:schemeClr val="bg2"/>
                </a:solidFill>
              </a:rPr>
              <a:t>CLICpix</a:t>
            </a:r>
            <a:r>
              <a:rPr lang="en-GB" dirty="0" smtClean="0">
                <a:solidFill>
                  <a:schemeClr val="bg2"/>
                </a:solidFill>
              </a:rPr>
              <a:t> and CLICpix2</a:t>
            </a:r>
          </a:p>
          <a:p>
            <a:r>
              <a:rPr lang="en-GB" dirty="0" smtClean="0"/>
              <a:t>Other projects</a:t>
            </a:r>
          </a:p>
          <a:p>
            <a:r>
              <a:rPr lang="en-GB" dirty="0" smtClean="0">
                <a:solidFill>
                  <a:schemeClr val="bg2"/>
                </a:solidFill>
              </a:rPr>
              <a:t>Conclusions</a:t>
            </a:r>
            <a:endParaRPr lang="en-GB" dirty="0">
              <a:solidFill>
                <a:schemeClr val="bg2"/>
              </a:solidFill>
            </a:endParaRPr>
          </a:p>
        </p:txBody>
      </p:sp>
      <p:sp>
        <p:nvSpPr>
          <p:cNvPr id="8" name="Slide Number Placeholder 7"/>
          <p:cNvSpPr>
            <a:spLocks noGrp="1"/>
          </p:cNvSpPr>
          <p:nvPr>
            <p:ph type="sldNum" sz="quarter" idx="12"/>
          </p:nvPr>
        </p:nvSpPr>
        <p:spPr/>
        <p:txBody>
          <a:bodyPr/>
          <a:lstStyle/>
          <a:p>
            <a:pPr eaLnBrk="1" latinLnBrk="0" hangingPunct="1"/>
            <a:fld id="{96652B35-718D-4E28-AFEB-B694A3B357E8}" type="slidenum">
              <a:rPr kumimoji="0" lang="en-US" smtClean="0"/>
              <a:pPr eaLnBrk="1" latinLnBrk="0" hangingPunct="1"/>
              <a:t>48</a:t>
            </a:fld>
            <a:endParaRPr kumimoji="0" lang="en-US" dirty="0"/>
          </a:p>
        </p:txBody>
      </p:sp>
    </p:spTree>
    <p:extLst>
      <p:ext uri="{BB962C8B-B14F-4D97-AF65-F5344CB8AC3E}">
        <p14:creationId xmlns:p14="http://schemas.microsoft.com/office/powerpoint/2010/main" val="1706667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Other 65 nm projects</a:t>
            </a:r>
            <a:endParaRPr lang="en-GB" dirty="0"/>
          </a:p>
        </p:txBody>
      </p:sp>
      <p:sp>
        <p:nvSpPr>
          <p:cNvPr id="3" name="Content Placeholder 2"/>
          <p:cNvSpPr>
            <a:spLocks noGrp="1"/>
          </p:cNvSpPr>
          <p:nvPr>
            <p:ph idx="1"/>
          </p:nvPr>
        </p:nvSpPr>
        <p:spPr/>
        <p:txBody>
          <a:bodyPr>
            <a:normAutofit/>
          </a:bodyPr>
          <a:lstStyle/>
          <a:p>
            <a:r>
              <a:rPr lang="en-GB" sz="2000" dirty="0"/>
              <a:t>MPA (Macro Pixel ASIC) - CERN</a:t>
            </a:r>
          </a:p>
          <a:p>
            <a:pPr lvl="1"/>
            <a:r>
              <a:rPr lang="en-GB" sz="1800" dirty="0"/>
              <a:t>Front-end to be used CMS tracker upgrades for HL-LHC</a:t>
            </a:r>
          </a:p>
          <a:p>
            <a:pPr lvl="1"/>
            <a:r>
              <a:rPr lang="en-GB" sz="1800" dirty="0"/>
              <a:t>100 x 1446 </a:t>
            </a:r>
            <a:r>
              <a:rPr lang="el-GR" sz="1800" dirty="0"/>
              <a:t>μ</a:t>
            </a:r>
            <a:r>
              <a:rPr lang="en-GB" sz="1800" dirty="0"/>
              <a:t>m pixels</a:t>
            </a:r>
          </a:p>
          <a:p>
            <a:pPr lvl="1"/>
            <a:r>
              <a:rPr lang="en-US" sz="1800" dirty="0"/>
              <a:t>Modules with local pT discrimination</a:t>
            </a:r>
            <a:endParaRPr lang="en-GB" sz="1800" dirty="0"/>
          </a:p>
          <a:p>
            <a:r>
              <a:rPr lang="en-GB" sz="2000" dirty="0"/>
              <a:t>LpGBT - CERN</a:t>
            </a:r>
          </a:p>
          <a:p>
            <a:pPr lvl="1"/>
            <a:r>
              <a:rPr lang="en-GB" sz="1800" dirty="0"/>
              <a:t>Low-power/small-footprint version of GPT chip</a:t>
            </a:r>
          </a:p>
          <a:p>
            <a:r>
              <a:rPr lang="en-GB" sz="2000" dirty="0"/>
              <a:t>Gigabit transmitter for the BELLE-II pixel detector – University of Bonn</a:t>
            </a:r>
            <a:endParaRPr lang="en-GB" sz="2000" dirty="0"/>
          </a:p>
        </p:txBody>
      </p:sp>
      <p:sp>
        <p:nvSpPr>
          <p:cNvPr id="8" name="Slide Number Placeholder 7"/>
          <p:cNvSpPr>
            <a:spLocks noGrp="1"/>
          </p:cNvSpPr>
          <p:nvPr>
            <p:ph type="sldNum" sz="quarter" idx="12"/>
          </p:nvPr>
        </p:nvSpPr>
        <p:spPr/>
        <p:txBody>
          <a:bodyPr/>
          <a:lstStyle/>
          <a:p>
            <a:pPr eaLnBrk="1" latinLnBrk="0" hangingPunct="1"/>
            <a:fld id="{96652B35-718D-4E28-AFEB-B694A3B357E8}" type="slidenum">
              <a:rPr kumimoji="0" lang="en-US" smtClean="0"/>
              <a:pPr eaLnBrk="1" latinLnBrk="0" hangingPunct="1"/>
              <a:t>49</a:t>
            </a:fld>
            <a:endParaRPr kumimoji="0" lang="en-US" dirty="0"/>
          </a:p>
        </p:txBody>
      </p:sp>
    </p:spTree>
    <p:extLst>
      <p:ext uri="{BB962C8B-B14F-4D97-AF65-F5344CB8AC3E}">
        <p14:creationId xmlns:p14="http://schemas.microsoft.com/office/powerpoint/2010/main" val="889713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HEP before downscaled CMOS</a:t>
            </a:r>
            <a:r>
              <a:rPr lang="it-IT" dirty="0" smtClean="0"/>
              <a:t>...</a:t>
            </a:r>
            <a:endParaRPr lang="en-US" dirty="0"/>
          </a:p>
        </p:txBody>
      </p:sp>
      <p:sp>
        <p:nvSpPr>
          <p:cNvPr id="3" name="Content Placeholder 2"/>
          <p:cNvSpPr>
            <a:spLocks noGrp="1"/>
          </p:cNvSpPr>
          <p:nvPr>
            <p:ph idx="1"/>
          </p:nvPr>
        </p:nvSpPr>
        <p:spPr>
          <a:xfrm>
            <a:off x="677334" y="2160589"/>
            <a:ext cx="4780505" cy="3880773"/>
          </a:xfrm>
        </p:spPr>
        <p:txBody>
          <a:bodyPr/>
          <a:lstStyle/>
          <a:p>
            <a:r>
              <a:rPr lang="en-US" smtClean="0"/>
              <a:t>Spark/Wire Chambers: ~1960</a:t>
            </a:r>
          </a:p>
          <a:p>
            <a:endParaRPr lang="en-US"/>
          </a:p>
          <a:p>
            <a:r>
              <a:rPr lang="en-US" smtClean="0"/>
              <a:t>Automatic (analog) readout is possible</a:t>
            </a:r>
          </a:p>
          <a:p>
            <a:pPr lvl="1"/>
            <a:r>
              <a:rPr lang="en-US" smtClean="0"/>
              <a:t>It is still very slow</a:t>
            </a:r>
          </a:p>
          <a:p>
            <a:pPr lvl="1"/>
            <a:r>
              <a:rPr lang="en-US" smtClean="0"/>
              <a:t>Low spatial resolution</a:t>
            </a:r>
          </a:p>
          <a:p>
            <a:pPr lvl="1"/>
            <a:r>
              <a:rPr lang="en-US" smtClean="0"/>
              <a:t>Low complexity</a:t>
            </a:r>
            <a:endParaRPr lang="en-US"/>
          </a:p>
        </p:txBody>
      </p:sp>
      <p:sp>
        <p:nvSpPr>
          <p:cNvPr id="4" name="Slide Number Placeholder 3"/>
          <p:cNvSpPr>
            <a:spLocks noGrp="1"/>
          </p:cNvSpPr>
          <p:nvPr>
            <p:ph type="sldNum" sz="quarter" idx="12"/>
          </p:nvPr>
        </p:nvSpPr>
        <p:spPr/>
        <p:txBody>
          <a:bodyPr/>
          <a:lstStyle/>
          <a:p>
            <a:fld id="{519954A3-9DFD-4C44-94BA-B95130A3BA1C}" type="slidenum">
              <a:rPr lang="en-US" smtClean="0"/>
              <a:t>5</a:t>
            </a:fld>
            <a:endParaRPr lang="en-US" dirty="0"/>
          </a:p>
        </p:txBody>
      </p:sp>
      <p:pic>
        <p:nvPicPr>
          <p:cNvPr id="5"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7839" y="2160589"/>
            <a:ext cx="3816163" cy="3778001"/>
          </a:xfrm>
          <a:prstGeom prst="rect">
            <a:avLst/>
          </a:prstGeom>
        </p:spPr>
      </p:pic>
    </p:spTree>
    <p:extLst>
      <p:ext uri="{BB962C8B-B14F-4D97-AF65-F5344CB8AC3E}">
        <p14:creationId xmlns:p14="http://schemas.microsoft.com/office/powerpoint/2010/main" val="3499513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Outline</a:t>
            </a:r>
            <a:endParaRPr lang="en-GB" dirty="0"/>
          </a:p>
        </p:txBody>
      </p:sp>
      <p:sp>
        <p:nvSpPr>
          <p:cNvPr id="3" name="Content Placeholder 2"/>
          <p:cNvSpPr>
            <a:spLocks noGrp="1"/>
          </p:cNvSpPr>
          <p:nvPr>
            <p:ph idx="1"/>
          </p:nvPr>
        </p:nvSpPr>
        <p:spPr/>
        <p:txBody>
          <a:bodyPr/>
          <a:lstStyle/>
          <a:p>
            <a:r>
              <a:rPr lang="en-GB" dirty="0" smtClean="0">
                <a:solidFill>
                  <a:schemeClr val="bg2"/>
                </a:solidFill>
              </a:rPr>
              <a:t>The role of CMOS technology in High Energy Physics</a:t>
            </a:r>
          </a:p>
          <a:p>
            <a:r>
              <a:rPr lang="en-GB" dirty="0" smtClean="0">
                <a:solidFill>
                  <a:schemeClr val="bg2"/>
                </a:solidFill>
              </a:rPr>
              <a:t>The push for a more downscaled technology</a:t>
            </a:r>
          </a:p>
          <a:p>
            <a:r>
              <a:rPr lang="en-GB" dirty="0" smtClean="0">
                <a:solidFill>
                  <a:schemeClr val="bg2"/>
                </a:solidFill>
              </a:rPr>
              <a:t>Applications to modern experiments</a:t>
            </a:r>
          </a:p>
          <a:p>
            <a:r>
              <a:rPr lang="en-GB" dirty="0" smtClean="0">
                <a:solidFill>
                  <a:schemeClr val="bg2"/>
                </a:solidFill>
              </a:rPr>
              <a:t>New developments and challenges</a:t>
            </a:r>
          </a:p>
          <a:p>
            <a:r>
              <a:rPr lang="en-GB" dirty="0" smtClean="0">
                <a:solidFill>
                  <a:schemeClr val="bg2"/>
                </a:solidFill>
              </a:rPr>
              <a:t>A </a:t>
            </a:r>
            <a:r>
              <a:rPr lang="en-GB" dirty="0">
                <a:solidFill>
                  <a:schemeClr val="bg2"/>
                </a:solidFill>
              </a:rPr>
              <a:t>design case</a:t>
            </a:r>
            <a:r>
              <a:rPr lang="en-GB" dirty="0" smtClean="0">
                <a:solidFill>
                  <a:schemeClr val="bg2"/>
                </a:solidFill>
              </a:rPr>
              <a:t>: </a:t>
            </a:r>
            <a:r>
              <a:rPr lang="en-GB" dirty="0" err="1" smtClean="0">
                <a:solidFill>
                  <a:schemeClr val="bg2"/>
                </a:solidFill>
              </a:rPr>
              <a:t>CLICpix</a:t>
            </a:r>
            <a:r>
              <a:rPr lang="en-GB" dirty="0" smtClean="0">
                <a:solidFill>
                  <a:schemeClr val="bg2"/>
                </a:solidFill>
              </a:rPr>
              <a:t> and CLICpix2</a:t>
            </a:r>
          </a:p>
          <a:p>
            <a:r>
              <a:rPr lang="en-GB" dirty="0" smtClean="0">
                <a:solidFill>
                  <a:schemeClr val="bg2"/>
                </a:solidFill>
              </a:rPr>
              <a:t>Other projects</a:t>
            </a:r>
          </a:p>
          <a:p>
            <a:r>
              <a:rPr lang="en-GB" dirty="0" smtClean="0">
                <a:solidFill>
                  <a:schemeClr val="tx1"/>
                </a:solidFill>
              </a:rPr>
              <a:t>Conclusions</a:t>
            </a:r>
            <a:endParaRPr lang="en-GB" dirty="0">
              <a:solidFill>
                <a:schemeClr val="tx1"/>
              </a:solidFill>
            </a:endParaRPr>
          </a:p>
        </p:txBody>
      </p:sp>
      <p:sp>
        <p:nvSpPr>
          <p:cNvPr id="8" name="Slide Number Placeholder 7"/>
          <p:cNvSpPr>
            <a:spLocks noGrp="1"/>
          </p:cNvSpPr>
          <p:nvPr>
            <p:ph type="sldNum" sz="quarter" idx="12"/>
          </p:nvPr>
        </p:nvSpPr>
        <p:spPr/>
        <p:txBody>
          <a:bodyPr/>
          <a:lstStyle/>
          <a:p>
            <a:pPr eaLnBrk="1" latinLnBrk="0" hangingPunct="1"/>
            <a:fld id="{96652B35-718D-4E28-AFEB-B694A3B357E8}" type="slidenum">
              <a:rPr kumimoji="0" lang="en-US" smtClean="0"/>
              <a:pPr eaLnBrk="1" latinLnBrk="0" hangingPunct="1"/>
              <a:t>50</a:t>
            </a:fld>
            <a:endParaRPr kumimoji="0" lang="en-US" dirty="0"/>
          </a:p>
        </p:txBody>
      </p:sp>
    </p:spTree>
    <p:extLst>
      <p:ext uri="{BB962C8B-B14F-4D97-AF65-F5344CB8AC3E}">
        <p14:creationId xmlns:p14="http://schemas.microsoft.com/office/powerpoint/2010/main" val="778856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Conclusions and next steps</a:t>
            </a:r>
            <a:endParaRPr lang="en-GB" dirty="0"/>
          </a:p>
        </p:txBody>
      </p:sp>
      <p:sp>
        <p:nvSpPr>
          <p:cNvPr id="3" name="Content Placeholder 2"/>
          <p:cNvSpPr>
            <a:spLocks noGrp="1"/>
          </p:cNvSpPr>
          <p:nvPr>
            <p:ph idx="1"/>
          </p:nvPr>
        </p:nvSpPr>
        <p:spPr/>
        <p:txBody>
          <a:bodyPr>
            <a:normAutofit/>
          </a:bodyPr>
          <a:lstStyle/>
          <a:p>
            <a:r>
              <a:rPr lang="en-GB" dirty="0"/>
              <a:t>Design work has started in 65nm (FEs, IPs</a:t>
            </a:r>
            <a:r>
              <a:rPr lang="en-GB" dirty="0" smtClean="0"/>
              <a:t>) and many projects are now using this technology as their baseline</a:t>
            </a:r>
            <a:endParaRPr lang="en-GB" dirty="0" smtClean="0"/>
          </a:p>
          <a:p>
            <a:pPr lvl="1"/>
            <a:r>
              <a:rPr lang="en-GB" dirty="0" smtClean="0"/>
              <a:t>The technology has been validated and it can help face the challenges of a new generation of pixel detectors</a:t>
            </a:r>
          </a:p>
          <a:p>
            <a:pPr lvl="1"/>
            <a:r>
              <a:rPr lang="en-GB" dirty="0" smtClean="0"/>
              <a:t>Functionality of this CMOS process has been proved in CLICpix and it will be studied further in a number of new chips being developed in the following months/years</a:t>
            </a:r>
          </a:p>
          <a:p>
            <a:endParaRPr lang="en-GB" dirty="0"/>
          </a:p>
          <a:p>
            <a:r>
              <a:rPr lang="en-GB" dirty="0" smtClean="0"/>
              <a:t>Radiation performance is good, but it has to be studied for extremely high doses</a:t>
            </a:r>
          </a:p>
        </p:txBody>
      </p:sp>
      <p:sp>
        <p:nvSpPr>
          <p:cNvPr id="8" name="Slide Number Placeholder 7"/>
          <p:cNvSpPr>
            <a:spLocks noGrp="1"/>
          </p:cNvSpPr>
          <p:nvPr>
            <p:ph type="sldNum" sz="quarter" idx="12"/>
          </p:nvPr>
        </p:nvSpPr>
        <p:spPr/>
        <p:txBody>
          <a:bodyPr/>
          <a:lstStyle/>
          <a:p>
            <a:pPr eaLnBrk="1" latinLnBrk="0" hangingPunct="1"/>
            <a:fld id="{96652B35-718D-4E28-AFEB-B694A3B357E8}" type="slidenum">
              <a:rPr kumimoji="0" lang="en-US" smtClean="0"/>
              <a:pPr eaLnBrk="1" latinLnBrk="0" hangingPunct="1"/>
              <a:t>51</a:t>
            </a:fld>
            <a:endParaRPr kumimoji="0" lang="en-US" dirty="0"/>
          </a:p>
        </p:txBody>
      </p:sp>
    </p:spTree>
    <p:extLst>
      <p:ext uri="{BB962C8B-B14F-4D97-AF65-F5344CB8AC3E}">
        <p14:creationId xmlns:p14="http://schemas.microsoft.com/office/powerpoint/2010/main" val="3140336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01CF334-2D5C-4859-84A6-CA7E6E43FAEB}" type="slidenum">
              <a:rPr lang="en-US" smtClean="0"/>
              <a:t>52</a:t>
            </a:fld>
            <a:endParaRPr lang="en-US" dirty="0"/>
          </a:p>
        </p:txBody>
      </p:sp>
      <p:sp>
        <p:nvSpPr>
          <p:cNvPr id="3" name="Content Placeholder 2"/>
          <p:cNvSpPr>
            <a:spLocks noGrp="1"/>
          </p:cNvSpPr>
          <p:nvPr>
            <p:ph idx="1"/>
          </p:nvPr>
        </p:nvSpPr>
        <p:spPr/>
        <p:txBody>
          <a:bodyPr>
            <a:normAutofit/>
          </a:bodyPr>
          <a:lstStyle/>
          <a:p>
            <a:r>
              <a:rPr lang="en-GB" smtClean="0"/>
              <a:t>Moving to a new downscaled technology is risky, but it’s also necessary to go beyond current limitations</a:t>
            </a:r>
          </a:p>
          <a:p>
            <a:r>
              <a:rPr lang="en-GB" smtClean="0"/>
              <a:t>New architectures have to be taken into consideration</a:t>
            </a:r>
          </a:p>
          <a:p>
            <a:pPr lvl="1"/>
            <a:r>
              <a:rPr lang="en-GB" smtClean="0"/>
              <a:t>Some structures become less feasible with lower voltages</a:t>
            </a:r>
          </a:p>
          <a:p>
            <a:pPr lvl="1"/>
            <a:r>
              <a:rPr lang="en-GB" smtClean="0"/>
              <a:t>What worked before is not necessarily the best option for the future</a:t>
            </a:r>
          </a:p>
          <a:p>
            <a:pPr lvl="1"/>
            <a:r>
              <a:rPr lang="en-GB" smtClean="0"/>
              <a:t>More complex logic can lead to advantages on the analog side too!</a:t>
            </a:r>
          </a:p>
          <a:p>
            <a:endParaRPr lang="en-GB" smtClean="0"/>
          </a:p>
          <a:p>
            <a:r>
              <a:rPr lang="en-GB" smtClean="0"/>
              <a:t>What we consider “new” has actually been around for many years in other applications! The know-how to develop the next generation of pixel detectors is already available </a:t>
            </a:r>
            <a:r>
              <a:rPr lang="en-GB" i="1" smtClean="0"/>
              <a:t>now</a:t>
            </a:r>
            <a:r>
              <a:rPr lang="en-GB" smtClean="0"/>
              <a:t>.</a:t>
            </a:r>
            <a:endParaRPr lang="en-GB"/>
          </a:p>
        </p:txBody>
      </p:sp>
      <p:sp>
        <p:nvSpPr>
          <p:cNvPr id="4" name="Title 3"/>
          <p:cNvSpPr>
            <a:spLocks noGrp="1"/>
          </p:cNvSpPr>
          <p:nvPr>
            <p:ph type="title"/>
          </p:nvPr>
        </p:nvSpPr>
        <p:spPr/>
        <p:txBody>
          <a:bodyPr/>
          <a:lstStyle/>
          <a:p>
            <a:r>
              <a:rPr lang="en-GB" smtClean="0"/>
              <a:t>Some food for thought…</a:t>
            </a:r>
            <a:endParaRPr lang="en-GB"/>
          </a:p>
        </p:txBody>
      </p:sp>
    </p:spTree>
    <p:extLst>
      <p:ext uri="{BB962C8B-B14F-4D97-AF65-F5344CB8AC3E}">
        <p14:creationId xmlns:p14="http://schemas.microsoft.com/office/powerpoint/2010/main" val="36923003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smtClean="0"/>
              <a:t>Thanks for your attention</a:t>
            </a:r>
            <a:endParaRPr lang="en-GB"/>
          </a:p>
        </p:txBody>
      </p:sp>
      <p:sp>
        <p:nvSpPr>
          <p:cNvPr id="6" name="Text Placeholder 5"/>
          <p:cNvSpPr>
            <a:spLocks noGrp="1"/>
          </p:cNvSpPr>
          <p:nvPr>
            <p:ph type="body" idx="1"/>
          </p:nvPr>
        </p:nvSpPr>
        <p:spPr/>
        <p:txBody>
          <a:bodyPr/>
          <a:lstStyle/>
          <a:p>
            <a:endParaRPr lang="en-GB"/>
          </a:p>
        </p:txBody>
      </p:sp>
      <p:sp>
        <p:nvSpPr>
          <p:cNvPr id="4" name="Slide Number Placeholder 3"/>
          <p:cNvSpPr>
            <a:spLocks noGrp="1"/>
          </p:cNvSpPr>
          <p:nvPr>
            <p:ph type="sldNum" sz="quarter" idx="12"/>
          </p:nvPr>
        </p:nvSpPr>
        <p:spPr/>
        <p:txBody>
          <a:bodyPr/>
          <a:lstStyle/>
          <a:p>
            <a:fld id="{519954A3-9DFD-4C44-94BA-B95130A3BA1C}" type="slidenum">
              <a:rPr lang="en-US" smtClean="0"/>
              <a:t>53</a:t>
            </a:fld>
            <a:endParaRPr lang="en-US" dirty="0"/>
          </a:p>
        </p:txBody>
      </p:sp>
    </p:spTree>
    <p:extLst>
      <p:ext uri="{BB962C8B-B14F-4D97-AF65-F5344CB8AC3E}">
        <p14:creationId xmlns:p14="http://schemas.microsoft.com/office/powerpoint/2010/main" val="38089371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High Energy </a:t>
            </a:r>
            <a:r>
              <a:rPr lang="it-IT" smtClean="0"/>
              <a:t>Physics now</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7618" y="2159925"/>
            <a:ext cx="5802323" cy="3881437"/>
          </a:xfrm>
        </p:spPr>
      </p:pic>
      <p:sp>
        <p:nvSpPr>
          <p:cNvPr id="4" name="Slide Number Placeholder 3"/>
          <p:cNvSpPr>
            <a:spLocks noGrp="1"/>
          </p:cNvSpPr>
          <p:nvPr>
            <p:ph type="sldNum" sz="quarter" idx="12"/>
          </p:nvPr>
        </p:nvSpPr>
        <p:spPr/>
        <p:txBody>
          <a:bodyPr/>
          <a:lstStyle/>
          <a:p>
            <a:fld id="{519954A3-9DFD-4C44-94BA-B95130A3BA1C}" type="slidenum">
              <a:rPr lang="en-US" smtClean="0"/>
              <a:t>6</a:t>
            </a:fld>
            <a:endParaRPr lang="en-US" dirty="0"/>
          </a:p>
        </p:txBody>
      </p:sp>
      <p:sp>
        <p:nvSpPr>
          <p:cNvPr id="6" name="Content Placeholder 2"/>
          <p:cNvSpPr txBox="1">
            <a:spLocks/>
          </p:cNvSpPr>
          <p:nvPr/>
        </p:nvSpPr>
        <p:spPr>
          <a:xfrm>
            <a:off x="677334" y="1634591"/>
            <a:ext cx="7997328" cy="440677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mtClean="0"/>
              <a:t>(Mostly) silicon detecotrs</a:t>
            </a:r>
            <a:endParaRPr lang="en-US"/>
          </a:p>
        </p:txBody>
      </p:sp>
    </p:spTree>
    <p:extLst>
      <p:ext uri="{BB962C8B-B14F-4D97-AF65-F5344CB8AC3E}">
        <p14:creationId xmlns:p14="http://schemas.microsoft.com/office/powerpoint/2010/main" val="809393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What does a </a:t>
            </a:r>
            <a:r>
              <a:rPr lang="en-US" dirty="0" smtClean="0"/>
              <a:t>“smart” </a:t>
            </a:r>
            <a:r>
              <a:rPr lang="en-US" smtClean="0"/>
              <a:t>detector allows?</a:t>
            </a:r>
            <a:endParaRPr lang="en-US" dirty="0"/>
          </a:p>
        </p:txBody>
      </p:sp>
      <p:sp>
        <p:nvSpPr>
          <p:cNvPr id="3" name="Content Placeholder 2"/>
          <p:cNvSpPr>
            <a:spLocks noGrp="1"/>
          </p:cNvSpPr>
          <p:nvPr>
            <p:ph idx="1"/>
          </p:nvPr>
        </p:nvSpPr>
        <p:spPr>
          <a:xfrm>
            <a:off x="677333" y="2160589"/>
            <a:ext cx="9041201" cy="3880773"/>
          </a:xfrm>
        </p:spPr>
        <p:txBody>
          <a:bodyPr>
            <a:normAutofit/>
          </a:bodyPr>
          <a:lstStyle/>
          <a:p>
            <a:r>
              <a:rPr lang="en-US" smtClean="0"/>
              <a:t>Having the possibility to “put more stuff” in our detectors leads to many benefits</a:t>
            </a:r>
          </a:p>
          <a:p>
            <a:endParaRPr lang="en-US" smtClean="0"/>
          </a:p>
          <a:p>
            <a:r>
              <a:rPr lang="en-US" smtClean="0"/>
              <a:t>MUCH better performances!</a:t>
            </a:r>
          </a:p>
          <a:p>
            <a:pPr lvl="1"/>
            <a:r>
              <a:rPr lang="en-US" smtClean="0"/>
              <a:t>Spatial and time resolution</a:t>
            </a:r>
          </a:p>
          <a:p>
            <a:pPr lvl="1"/>
            <a:r>
              <a:rPr lang="en-US" smtClean="0"/>
              <a:t>Hit rate and efficiency</a:t>
            </a:r>
          </a:p>
          <a:p>
            <a:r>
              <a:rPr lang="en-US" smtClean="0"/>
              <a:t>On-chip data analysis</a:t>
            </a:r>
          </a:p>
          <a:p>
            <a:r>
              <a:rPr lang="en-US" smtClean="0"/>
              <a:t>Automatic triggering</a:t>
            </a:r>
          </a:p>
          <a:p>
            <a:r>
              <a:rPr lang="en-US" smtClean="0"/>
              <a:t>Fully automated track reconstruction</a:t>
            </a:r>
          </a:p>
          <a:p>
            <a:r>
              <a:rPr lang="en-US" smtClean="0"/>
              <a:t>“Learning” structures (self-correcting, self-calibrating detectors)</a:t>
            </a:r>
            <a:endParaRPr lang="en-US"/>
          </a:p>
        </p:txBody>
      </p:sp>
      <p:sp>
        <p:nvSpPr>
          <p:cNvPr id="4" name="Slide Number Placeholder 3"/>
          <p:cNvSpPr>
            <a:spLocks noGrp="1"/>
          </p:cNvSpPr>
          <p:nvPr>
            <p:ph type="sldNum" sz="quarter" idx="12"/>
          </p:nvPr>
        </p:nvSpPr>
        <p:spPr/>
        <p:txBody>
          <a:bodyPr/>
          <a:lstStyle/>
          <a:p>
            <a:fld id="{519954A3-9DFD-4C44-94BA-B95130A3BA1C}" type="slidenum">
              <a:rPr lang="en-US" smtClean="0"/>
              <a:t>7</a:t>
            </a:fld>
            <a:endParaRPr lang="en-US" dirty="0"/>
          </a:p>
        </p:txBody>
      </p:sp>
    </p:spTree>
    <p:extLst>
      <p:ext uri="{BB962C8B-B14F-4D97-AF65-F5344CB8AC3E}">
        <p14:creationId xmlns:p14="http://schemas.microsoft.com/office/powerpoint/2010/main" val="17154129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Outline</a:t>
            </a:r>
            <a:endParaRPr lang="en-GB" dirty="0"/>
          </a:p>
        </p:txBody>
      </p:sp>
      <p:sp>
        <p:nvSpPr>
          <p:cNvPr id="3" name="Content Placeholder 2"/>
          <p:cNvSpPr>
            <a:spLocks noGrp="1"/>
          </p:cNvSpPr>
          <p:nvPr>
            <p:ph idx="1"/>
          </p:nvPr>
        </p:nvSpPr>
        <p:spPr/>
        <p:txBody>
          <a:bodyPr/>
          <a:lstStyle/>
          <a:p>
            <a:r>
              <a:rPr lang="en-GB" dirty="0" smtClean="0">
                <a:solidFill>
                  <a:schemeClr val="bg2"/>
                </a:solidFill>
              </a:rPr>
              <a:t>The role of CMOS technology in High Energy Physics</a:t>
            </a:r>
          </a:p>
          <a:p>
            <a:r>
              <a:rPr lang="en-GB" dirty="0" smtClean="0"/>
              <a:t>The push for a more downscaled technology</a:t>
            </a:r>
          </a:p>
          <a:p>
            <a:r>
              <a:rPr lang="en-GB" dirty="0" smtClean="0">
                <a:solidFill>
                  <a:schemeClr val="bg2"/>
                </a:solidFill>
              </a:rPr>
              <a:t>Applications to modern experiments</a:t>
            </a:r>
          </a:p>
          <a:p>
            <a:r>
              <a:rPr lang="en-GB" dirty="0" smtClean="0">
                <a:solidFill>
                  <a:schemeClr val="bg2"/>
                </a:solidFill>
              </a:rPr>
              <a:t>New developments and challenges</a:t>
            </a:r>
          </a:p>
          <a:p>
            <a:r>
              <a:rPr lang="en-GB" dirty="0" smtClean="0">
                <a:solidFill>
                  <a:schemeClr val="bg2"/>
                </a:solidFill>
              </a:rPr>
              <a:t>A </a:t>
            </a:r>
            <a:r>
              <a:rPr lang="en-GB" dirty="0">
                <a:solidFill>
                  <a:schemeClr val="bg2"/>
                </a:solidFill>
              </a:rPr>
              <a:t>design case</a:t>
            </a:r>
            <a:r>
              <a:rPr lang="en-GB" dirty="0" smtClean="0">
                <a:solidFill>
                  <a:schemeClr val="bg2"/>
                </a:solidFill>
              </a:rPr>
              <a:t>: </a:t>
            </a:r>
            <a:r>
              <a:rPr lang="en-GB" dirty="0" err="1" smtClean="0">
                <a:solidFill>
                  <a:schemeClr val="bg2"/>
                </a:solidFill>
              </a:rPr>
              <a:t>CLICpix</a:t>
            </a:r>
            <a:r>
              <a:rPr lang="en-GB" dirty="0" smtClean="0">
                <a:solidFill>
                  <a:schemeClr val="bg2"/>
                </a:solidFill>
              </a:rPr>
              <a:t> and CLICpix2</a:t>
            </a:r>
          </a:p>
          <a:p>
            <a:r>
              <a:rPr lang="en-GB" dirty="0" smtClean="0">
                <a:solidFill>
                  <a:schemeClr val="bg2"/>
                </a:solidFill>
              </a:rPr>
              <a:t>Other projects</a:t>
            </a:r>
          </a:p>
          <a:p>
            <a:r>
              <a:rPr lang="en-GB" dirty="0" smtClean="0">
                <a:solidFill>
                  <a:schemeClr val="bg2"/>
                </a:solidFill>
              </a:rPr>
              <a:t>Conclusions</a:t>
            </a:r>
            <a:endParaRPr lang="en-GB" dirty="0">
              <a:solidFill>
                <a:schemeClr val="bg2"/>
              </a:solidFill>
            </a:endParaRPr>
          </a:p>
        </p:txBody>
      </p:sp>
      <p:sp>
        <p:nvSpPr>
          <p:cNvPr id="8" name="Slide Number Placeholder 7"/>
          <p:cNvSpPr>
            <a:spLocks noGrp="1"/>
          </p:cNvSpPr>
          <p:nvPr>
            <p:ph type="sldNum" sz="quarter" idx="12"/>
          </p:nvPr>
        </p:nvSpPr>
        <p:spPr/>
        <p:txBody>
          <a:bodyPr/>
          <a:lstStyle/>
          <a:p>
            <a:pPr eaLnBrk="1" latinLnBrk="0" hangingPunct="1"/>
            <a:fld id="{96652B35-718D-4E28-AFEB-B694A3B357E8}" type="slidenum">
              <a:rPr kumimoji="0" lang="en-US" smtClean="0"/>
              <a:pPr eaLnBrk="1" latinLnBrk="0" hangingPunct="1"/>
              <a:t>8</a:t>
            </a:fld>
            <a:endParaRPr kumimoji="0" lang="en-US" dirty="0"/>
          </a:p>
        </p:txBody>
      </p:sp>
    </p:spTree>
    <p:extLst>
      <p:ext uri="{BB962C8B-B14F-4D97-AF65-F5344CB8AC3E}">
        <p14:creationId xmlns:p14="http://schemas.microsoft.com/office/powerpoint/2010/main" val="2810635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109728" indent="0">
              <a:buNone/>
            </a:pPr>
            <a:r>
              <a:rPr lang="en-GB"/>
              <a:t>A more downscaled technology can help achieving the needs for future developments in </a:t>
            </a:r>
            <a:r>
              <a:rPr lang="en-GB" smtClean="0"/>
              <a:t>imaging and high energy physics</a:t>
            </a:r>
            <a:endParaRPr lang="en-GB"/>
          </a:p>
          <a:p>
            <a:r>
              <a:rPr lang="en-GB"/>
              <a:t>Higher </a:t>
            </a:r>
            <a:r>
              <a:rPr lang="en-GB" smtClean="0"/>
              <a:t>pixel density</a:t>
            </a:r>
            <a:endParaRPr lang="en-GB"/>
          </a:p>
          <a:p>
            <a:r>
              <a:rPr lang="en-GB"/>
              <a:t>Lower power consumption</a:t>
            </a:r>
          </a:p>
          <a:p>
            <a:r>
              <a:rPr lang="en-GB"/>
              <a:t>Allows for faster and more complex designs</a:t>
            </a:r>
          </a:p>
          <a:p>
            <a:r>
              <a:rPr lang="en-GB"/>
              <a:t>Better suited for </a:t>
            </a:r>
            <a:r>
              <a:rPr lang="en-GB" smtClean="0"/>
              <a:t>“intelligent” pixels</a:t>
            </a:r>
            <a:endParaRPr lang="en-GB"/>
          </a:p>
          <a:p>
            <a:r>
              <a:rPr lang="en-GB"/>
              <a:t>Potentially better radiation </a:t>
            </a:r>
            <a:r>
              <a:rPr lang="en-GB" smtClean="0"/>
              <a:t>hardness (?)</a:t>
            </a:r>
            <a:endParaRPr lang="en-GB"/>
          </a:p>
          <a:p>
            <a:endParaRPr lang="en-GB"/>
          </a:p>
          <a:p>
            <a:pPr marL="109728" indent="0">
              <a:buNone/>
            </a:pPr>
            <a:r>
              <a:rPr lang="en-GB"/>
              <a:t>Drawbacks include:</a:t>
            </a:r>
          </a:p>
          <a:p>
            <a:r>
              <a:rPr lang="en-GB"/>
              <a:t>Higher costs</a:t>
            </a:r>
          </a:p>
          <a:p>
            <a:r>
              <a:rPr lang="en-GB"/>
              <a:t>More complex development</a:t>
            </a:r>
            <a:endParaRPr lang="en-GB" dirty="0"/>
          </a:p>
        </p:txBody>
      </p:sp>
      <p:sp>
        <p:nvSpPr>
          <p:cNvPr id="2" name="Title 1"/>
          <p:cNvSpPr>
            <a:spLocks noGrp="1"/>
          </p:cNvSpPr>
          <p:nvPr>
            <p:ph type="title"/>
          </p:nvPr>
        </p:nvSpPr>
        <p:spPr/>
        <p:txBody>
          <a:bodyPr/>
          <a:lstStyle/>
          <a:p>
            <a:r>
              <a:rPr lang="en-GB"/>
              <a:t>The need for a new technology</a:t>
            </a:r>
            <a:endParaRPr lang="en-US" dirty="0"/>
          </a:p>
        </p:txBody>
      </p:sp>
      <p:sp>
        <p:nvSpPr>
          <p:cNvPr id="4" name="Slide Number Placeholder 3"/>
          <p:cNvSpPr>
            <a:spLocks noGrp="1"/>
          </p:cNvSpPr>
          <p:nvPr>
            <p:ph type="sldNum" sz="quarter" idx="12"/>
          </p:nvPr>
        </p:nvSpPr>
        <p:spPr/>
        <p:txBody>
          <a:bodyPr/>
          <a:lstStyle/>
          <a:p>
            <a:fld id="{401CF334-2D5C-4859-84A6-CA7E6E43FAEB}" type="slidenum">
              <a:rPr lang="en-US" smtClean="0"/>
              <a:t>9</a:t>
            </a:fld>
            <a:endParaRPr lang="en-US" dirty="0"/>
          </a:p>
        </p:txBody>
      </p:sp>
    </p:spTree>
    <p:extLst>
      <p:ext uri="{BB962C8B-B14F-4D97-AF65-F5344CB8AC3E}">
        <p14:creationId xmlns:p14="http://schemas.microsoft.com/office/powerpoint/2010/main" val="3175999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1967</TotalTime>
  <Words>3276</Words>
  <Application>Microsoft Office PowerPoint</Application>
  <PresentationFormat>Widescreen</PresentationFormat>
  <Paragraphs>518</Paragraphs>
  <Slides>53</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53</vt:i4>
      </vt:variant>
    </vt:vector>
  </HeadingPairs>
  <TitlesOfParts>
    <vt:vector size="63" baseType="lpstr">
      <vt:lpstr>Arial</vt:lpstr>
      <vt:lpstr>Calibri</vt:lpstr>
      <vt:lpstr>Georgia</vt:lpstr>
      <vt:lpstr>Gill Sans MT</vt:lpstr>
      <vt:lpstr>Times New Roman</vt:lpstr>
      <vt:lpstr>Trebuchet MS</vt:lpstr>
      <vt:lpstr>Wingdings</vt:lpstr>
      <vt:lpstr>Wingdings 2</vt:lpstr>
      <vt:lpstr>Wingdings 3</vt:lpstr>
      <vt:lpstr>Facet</vt:lpstr>
      <vt:lpstr>65 nm CMOS technology in High Energy Physics</vt:lpstr>
      <vt:lpstr>Outline</vt:lpstr>
      <vt:lpstr>Outline</vt:lpstr>
      <vt:lpstr>High Energy Physics before Electronics...</vt:lpstr>
      <vt:lpstr>HEP before downscaled CMOS...</vt:lpstr>
      <vt:lpstr>High Energy Physics now</vt:lpstr>
      <vt:lpstr>What does a “smart” detector allows?</vt:lpstr>
      <vt:lpstr>Outline</vt:lpstr>
      <vt:lpstr>The need for a new technology</vt:lpstr>
      <vt:lpstr>Why 65 nm?</vt:lpstr>
      <vt:lpstr>“Moore’s law” for pixel detectors</vt:lpstr>
      <vt:lpstr>Risks and issues to address</vt:lpstr>
      <vt:lpstr>Outline</vt:lpstr>
      <vt:lpstr>HL-LHC</vt:lpstr>
      <vt:lpstr>RD53: ATLAS-CMS-CLIC collaboration</vt:lpstr>
      <vt:lpstr>The CLIC detector</vt:lpstr>
      <vt:lpstr>Outline</vt:lpstr>
      <vt:lpstr>Analog/Digital integration</vt:lpstr>
      <vt:lpstr>System architecture options</vt:lpstr>
      <vt:lpstr>TID radiation effects: NMOS devices</vt:lpstr>
      <vt:lpstr>TID radiation effects: PMOS devices</vt:lpstr>
      <vt:lpstr>Outline</vt:lpstr>
      <vt:lpstr>CLICpix</vt:lpstr>
      <vt:lpstr>A simple block diagram</vt:lpstr>
      <vt:lpstr>Pixel architecture</vt:lpstr>
      <vt:lpstr>Super-Pixel</vt:lpstr>
      <vt:lpstr>Clock distribution tree</vt:lpstr>
      <vt:lpstr>Pixel logic summary</vt:lpstr>
      <vt:lpstr>Readout Algorithm</vt:lpstr>
      <vt:lpstr>Compression logic</vt:lpstr>
      <vt:lpstr>Readout Architecture Comparison</vt:lpstr>
      <vt:lpstr>Power pulsing</vt:lpstr>
      <vt:lpstr>Measurement summary</vt:lpstr>
      <vt:lpstr>Some results with different sensors</vt:lpstr>
      <vt:lpstr>Radiation Testing</vt:lpstr>
      <vt:lpstr>Challenges in integration</vt:lpstr>
      <vt:lpstr>Many advantages</vt:lpstr>
      <vt:lpstr>Noise and crosstalk issues</vt:lpstr>
      <vt:lpstr>Lessons learned</vt:lpstr>
      <vt:lpstr>ClicPix2</vt:lpstr>
      <vt:lpstr>Additional Digital Features</vt:lpstr>
      <vt:lpstr>Improvements in the analog pixel</vt:lpstr>
      <vt:lpstr>Noise Isolation</vt:lpstr>
      <vt:lpstr>Readout algorithm</vt:lpstr>
      <vt:lpstr>Parallel Readout</vt:lpstr>
      <vt:lpstr>Readout Time</vt:lpstr>
      <vt:lpstr>I/O protocol</vt:lpstr>
      <vt:lpstr>Outline</vt:lpstr>
      <vt:lpstr>Other 65 nm projects</vt:lpstr>
      <vt:lpstr>Outline</vt:lpstr>
      <vt:lpstr>Conclusions and next steps</vt:lpstr>
      <vt:lpstr>Some food for thought…</vt:lpstr>
      <vt:lpstr>Thanks for your attention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65 nm CMOS technology in High Energy Physics</dc:title>
  <dc:creator>Pierpaolo Valerio</dc:creator>
  <cp:lastModifiedBy>Pierpaolo Valerio</cp:lastModifiedBy>
  <cp:revision>36</cp:revision>
  <dcterms:created xsi:type="dcterms:W3CDTF">2016-01-16T16:36:05Z</dcterms:created>
  <dcterms:modified xsi:type="dcterms:W3CDTF">2016-01-20T22:01:30Z</dcterms:modified>
</cp:coreProperties>
</file>