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tiff" ContentType="image/tiff"/>
  <Default Extension="avi" ContentType="video/x-msvide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301" r:id="rId3"/>
    <p:sldId id="303" r:id="rId4"/>
    <p:sldId id="304" r:id="rId5"/>
    <p:sldId id="308" r:id="rId6"/>
    <p:sldId id="310" r:id="rId7"/>
    <p:sldId id="311" r:id="rId8"/>
    <p:sldId id="314" r:id="rId9"/>
    <p:sldId id="313" r:id="rId10"/>
    <p:sldId id="306" r:id="rId11"/>
    <p:sldId id="300" r:id="rId12"/>
    <p:sldId id="315" r:id="rId13"/>
    <p:sldId id="317" r:id="rId14"/>
    <p:sldId id="318" r:id="rId15"/>
    <p:sldId id="324" r:id="rId16"/>
    <p:sldId id="325" r:id="rId17"/>
    <p:sldId id="319" r:id="rId18"/>
    <p:sldId id="331" r:id="rId19"/>
    <p:sldId id="336" r:id="rId20"/>
    <p:sldId id="337" r:id="rId21"/>
    <p:sldId id="371" r:id="rId22"/>
    <p:sldId id="321" r:id="rId23"/>
    <p:sldId id="322" r:id="rId24"/>
    <p:sldId id="329" r:id="rId25"/>
    <p:sldId id="344" r:id="rId26"/>
    <p:sldId id="326" r:id="rId27"/>
    <p:sldId id="266" r:id="rId28"/>
    <p:sldId id="343" r:id="rId29"/>
    <p:sldId id="339" r:id="rId30"/>
    <p:sldId id="267" r:id="rId31"/>
    <p:sldId id="341" r:id="rId32"/>
    <p:sldId id="368" r:id="rId33"/>
    <p:sldId id="342" r:id="rId34"/>
    <p:sldId id="347" r:id="rId35"/>
    <p:sldId id="261" r:id="rId36"/>
    <p:sldId id="330" r:id="rId37"/>
    <p:sldId id="340" r:id="rId38"/>
    <p:sldId id="264" r:id="rId39"/>
    <p:sldId id="376" r:id="rId40"/>
    <p:sldId id="375" r:id="rId41"/>
    <p:sldId id="378" r:id="rId42"/>
    <p:sldId id="379" r:id="rId43"/>
    <p:sldId id="263" r:id="rId44"/>
    <p:sldId id="382" r:id="rId45"/>
    <p:sldId id="384" r:id="rId46"/>
    <p:sldId id="348" r:id="rId47"/>
    <p:sldId id="291" r:id="rId48"/>
    <p:sldId id="369" r:id="rId49"/>
    <p:sldId id="352" r:id="rId50"/>
    <p:sldId id="356" r:id="rId51"/>
    <p:sldId id="354" r:id="rId52"/>
    <p:sldId id="373" r:id="rId53"/>
    <p:sldId id="281" r:id="rId54"/>
    <p:sldId id="364" r:id="rId55"/>
    <p:sldId id="327" r:id="rId56"/>
    <p:sldId id="283" r:id="rId57"/>
    <p:sldId id="362" r:id="rId58"/>
    <p:sldId id="360" r:id="rId59"/>
    <p:sldId id="272" r:id="rId60"/>
    <p:sldId id="357" r:id="rId61"/>
    <p:sldId id="351" r:id="rId62"/>
    <p:sldId id="350" r:id="rId63"/>
    <p:sldId id="262" r:id="rId64"/>
    <p:sldId id="366" r:id="rId65"/>
    <p:sldId id="355" r:id="rId66"/>
    <p:sldId id="334" r:id="rId67"/>
    <p:sldId id="309" r:id="rId6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3300"/>
    <a:srgbClr val="FFFFCC"/>
    <a:srgbClr val="CC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2" autoAdjust="0"/>
    <p:restoredTop sz="94660"/>
  </p:normalViewPr>
  <p:slideViewPr>
    <p:cSldViewPr>
      <p:cViewPr>
        <p:scale>
          <a:sx n="70" d="100"/>
          <a:sy n="70" d="100"/>
        </p:scale>
        <p:origin x="690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49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78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38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22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52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27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88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18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9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650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79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D2A5B-4B07-4EC7-9D6D-A29E3A922872}" type="datetimeFigureOut">
              <a:rPr lang="fr-FR" smtClean="0"/>
              <a:t>02/09/2015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A792D-7997-49E2-8106-CC6B41CFC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27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emf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emf"/><Relationship Id="rId10" Type="http://schemas.openxmlformats.org/officeDocument/2006/relationships/image" Target="../media/image46.jpeg"/><Relationship Id="rId4" Type="http://schemas.openxmlformats.org/officeDocument/2006/relationships/image" Target="../media/image40.wmf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4.png"/><Relationship Id="rId5" Type="http://schemas.openxmlformats.org/officeDocument/2006/relationships/hyperlink" Target="http://cern.ch/garfieldpp/examples/gemgain" TargetMode="Externa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gif"/><Relationship Id="rId7" Type="http://schemas.openxmlformats.org/officeDocument/2006/relationships/image" Target="../media/image7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4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wmf"/><Relationship Id="rId7" Type="http://schemas.openxmlformats.org/officeDocument/2006/relationships/image" Target="../media/image100.w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hyperlink" Target="http://arxiv.org/abs/0909.5357" TargetMode="External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3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hyperlink" Target="http://rd51-public.web.cern.ch/rd51-publi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7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12" Type="http://schemas.openxmlformats.org/officeDocument/2006/relationships/image" Target="../media/image142.jpeg"/><Relationship Id="rId17" Type="http://schemas.openxmlformats.org/officeDocument/2006/relationships/image" Target="../media/image53.jpeg"/><Relationship Id="rId2" Type="http://schemas.openxmlformats.org/officeDocument/2006/relationships/image" Target="../media/image132.jpeg"/><Relationship Id="rId16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g"/><Relationship Id="rId11" Type="http://schemas.openxmlformats.org/officeDocument/2006/relationships/image" Target="../media/image141.png"/><Relationship Id="rId5" Type="http://schemas.openxmlformats.org/officeDocument/2006/relationships/image" Target="../media/image135.jpe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4" Type="http://schemas.openxmlformats.org/officeDocument/2006/relationships/image" Target="../media/image134.jpeg"/><Relationship Id="rId9" Type="http://schemas.openxmlformats.org/officeDocument/2006/relationships/image" Target="../media/image139.png"/><Relationship Id="rId14" Type="http://schemas.openxmlformats.org/officeDocument/2006/relationships/image" Target="../media/image1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4" Type="http://schemas.openxmlformats.org/officeDocument/2006/relationships/image" Target="../media/image185.jpeg"/><Relationship Id="rId9" Type="http://schemas.openxmlformats.org/officeDocument/2006/relationships/image" Target="../media/image1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10" Type="http://schemas.openxmlformats.org/officeDocument/2006/relationships/image" Target="../media/image199.jpe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Drift_chamber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png"/><Relationship Id="rId7" Type="http://schemas.openxmlformats.org/officeDocument/2006/relationships/image" Target="../media/image208.gif"/><Relationship Id="rId12" Type="http://schemas.openxmlformats.org/officeDocument/2006/relationships/image" Target="../media/image213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11" Type="http://schemas.openxmlformats.org/officeDocument/2006/relationships/image" Target="../media/image212.png"/><Relationship Id="rId5" Type="http://schemas.openxmlformats.org/officeDocument/2006/relationships/image" Target="../media/image206.jpe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5" Type="http://schemas.openxmlformats.org/officeDocument/2006/relationships/image" Target="../media/image221.jpeg"/><Relationship Id="rId4" Type="http://schemas.openxmlformats.org/officeDocument/2006/relationships/image" Target="../media/image2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9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11" Type="http://schemas.openxmlformats.org/officeDocument/2006/relationships/image" Target="../media/image237.jpe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Relationship Id="rId14" Type="http://schemas.openxmlformats.org/officeDocument/2006/relationships/image" Target="../media/image2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3.emf"/><Relationship Id="rId4" Type="http://schemas.openxmlformats.org/officeDocument/2006/relationships/image" Target="../media/image24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Relationship Id="rId9" Type="http://schemas.openxmlformats.org/officeDocument/2006/relationships/image" Target="../media/image2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7" Type="http://schemas.openxmlformats.org/officeDocument/2006/relationships/image" Target="../media/image261.tiff"/><Relationship Id="rId2" Type="http://schemas.openxmlformats.org/officeDocument/2006/relationships/image" Target="../media/image25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tif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jpeg"/><Relationship Id="rId3" Type="http://schemas.openxmlformats.org/officeDocument/2006/relationships/image" Target="../media/image263.png"/><Relationship Id="rId7" Type="http://schemas.openxmlformats.org/officeDocument/2006/relationships/hyperlink" Target="https://indico.cern.ch/event/265187/" TargetMode="External"/><Relationship Id="rId12" Type="http://schemas.openxmlformats.org/officeDocument/2006/relationships/image" Target="../media/image269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11" Type="http://schemas.openxmlformats.org/officeDocument/2006/relationships/image" Target="../media/image268.png"/><Relationship Id="rId5" Type="http://schemas.openxmlformats.org/officeDocument/2006/relationships/hyperlink" Target="https://indico.cern.ch/event/392833/" TargetMode="External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hyperlink" Target="https://indico.cern.ch/event/365840/" TargetMode="External"/><Relationship Id="rId9" Type="http://schemas.openxmlformats.org/officeDocument/2006/relationships/image" Target="../media/image266.png"/><Relationship Id="rId14" Type="http://schemas.openxmlformats.org/officeDocument/2006/relationships/image" Target="../media/image2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84.jpe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12" Type="http://schemas.openxmlformats.org/officeDocument/2006/relationships/image" Target="../media/image283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5" Type="http://schemas.openxmlformats.org/officeDocument/2006/relationships/image" Target="../media/image276.png"/><Relationship Id="rId10" Type="http://schemas.openxmlformats.org/officeDocument/2006/relationships/image" Target="../media/image281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jpeg"/><Relationship Id="rId3" Type="http://schemas.openxmlformats.org/officeDocument/2006/relationships/image" Target="../media/image286.jpeg"/><Relationship Id="rId7" Type="http://schemas.openxmlformats.org/officeDocument/2006/relationships/image" Target="../media/image290.jpe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.jpeg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Relationship Id="rId9" Type="http://schemas.openxmlformats.org/officeDocument/2006/relationships/image" Target="../media/image2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image" Target="../media/image2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hyperlink" Target="http://www.lxcat.laplace.univ-tlse.f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7" Type="http://schemas.openxmlformats.org/officeDocument/2006/relationships/image" Target="../media/image30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3.png"/><Relationship Id="rId5" Type="http://schemas.openxmlformats.org/officeDocument/2006/relationships/image" Target="../media/image53.jpeg"/><Relationship Id="rId4" Type="http://schemas.openxmlformats.org/officeDocument/2006/relationships/image" Target="../media/image3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05.pn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06.jpeg"/><Relationship Id="rId7" Type="http://schemas.openxmlformats.org/officeDocument/2006/relationships/image" Target="../media/image31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9.png"/><Relationship Id="rId5" Type="http://schemas.openxmlformats.org/officeDocument/2006/relationships/image" Target="../media/image308.png"/><Relationship Id="rId4" Type="http://schemas.openxmlformats.org/officeDocument/2006/relationships/image" Target="../media/image307.png"/><Relationship Id="rId9" Type="http://schemas.openxmlformats.org/officeDocument/2006/relationships/image" Target="../media/image31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13" Type="http://schemas.openxmlformats.org/officeDocument/2006/relationships/image" Target="../media/image323.png"/><Relationship Id="rId18" Type="http://schemas.openxmlformats.org/officeDocument/2006/relationships/image" Target="../media/image328.png"/><Relationship Id="rId3" Type="http://schemas.openxmlformats.org/officeDocument/2006/relationships/image" Target="../media/image313.png"/><Relationship Id="rId7" Type="http://schemas.openxmlformats.org/officeDocument/2006/relationships/image" Target="../media/image317.jpeg"/><Relationship Id="rId12" Type="http://schemas.openxmlformats.org/officeDocument/2006/relationships/image" Target="../media/image322.png"/><Relationship Id="rId17" Type="http://schemas.openxmlformats.org/officeDocument/2006/relationships/image" Target="../media/image327.png"/><Relationship Id="rId2" Type="http://schemas.openxmlformats.org/officeDocument/2006/relationships/hyperlink" Target="http://indico.cern.ch/event/356113/session/6/contribution/29/material/slides/1.pdf" TargetMode="External"/><Relationship Id="rId16" Type="http://schemas.openxmlformats.org/officeDocument/2006/relationships/image" Target="../media/image3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6.jpeg"/><Relationship Id="rId11" Type="http://schemas.openxmlformats.org/officeDocument/2006/relationships/image" Target="../media/image321.png"/><Relationship Id="rId5" Type="http://schemas.openxmlformats.org/officeDocument/2006/relationships/image" Target="../media/image315.png"/><Relationship Id="rId15" Type="http://schemas.openxmlformats.org/officeDocument/2006/relationships/image" Target="../media/image325.png"/><Relationship Id="rId10" Type="http://schemas.openxmlformats.org/officeDocument/2006/relationships/image" Target="../media/image320.png"/><Relationship Id="rId19" Type="http://schemas.openxmlformats.org/officeDocument/2006/relationships/image" Target="../media/image53.jpeg"/><Relationship Id="rId4" Type="http://schemas.openxmlformats.org/officeDocument/2006/relationships/image" Target="../media/image314.png"/><Relationship Id="rId9" Type="http://schemas.openxmlformats.org/officeDocument/2006/relationships/image" Target="../media/image319.png"/><Relationship Id="rId14" Type="http://schemas.openxmlformats.org/officeDocument/2006/relationships/image" Target="../media/image3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52483/" TargetMode="External"/><Relationship Id="rId7" Type="http://schemas.openxmlformats.org/officeDocument/2006/relationships/image" Target="../media/image53.jpe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2.png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jpeg"/><Relationship Id="rId5" Type="http://schemas.openxmlformats.org/officeDocument/2006/relationships/image" Target="../media/image335.jpe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340.jpeg"/><Relationship Id="rId4" Type="http://schemas.openxmlformats.org/officeDocument/2006/relationships/image" Target="../media/image33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2.png"/><Relationship Id="rId3" Type="http://schemas.openxmlformats.org/officeDocument/2006/relationships/image" Target="../media/image342.png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5.png"/><Relationship Id="rId11" Type="http://schemas.openxmlformats.org/officeDocument/2006/relationships/image" Target="../media/image350.png"/><Relationship Id="rId5" Type="http://schemas.openxmlformats.org/officeDocument/2006/relationships/image" Target="../media/image344.png"/><Relationship Id="rId10" Type="http://schemas.openxmlformats.org/officeDocument/2006/relationships/image" Target="../media/image349.png"/><Relationship Id="rId4" Type="http://schemas.openxmlformats.org/officeDocument/2006/relationships/image" Target="../media/image343.png"/><Relationship Id="rId9" Type="http://schemas.openxmlformats.org/officeDocument/2006/relationships/image" Target="../media/image348.png"/><Relationship Id="rId14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7" Type="http://schemas.openxmlformats.org/officeDocument/2006/relationships/image" Target="../media/image292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7.png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tiff"/><Relationship Id="rId7" Type="http://schemas.openxmlformats.org/officeDocument/2006/relationships/image" Target="../media/image53.jpeg"/><Relationship Id="rId2" Type="http://schemas.openxmlformats.org/officeDocument/2006/relationships/image" Target="../media/image358.tif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llspotting.web.cern.ch/" TargetMode="External"/><Relationship Id="rId5" Type="http://schemas.openxmlformats.org/officeDocument/2006/relationships/image" Target="../media/image361.tiff"/><Relationship Id="rId4" Type="http://schemas.openxmlformats.org/officeDocument/2006/relationships/image" Target="../media/image360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tif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5.tiff"/><Relationship Id="rId5" Type="http://schemas.openxmlformats.org/officeDocument/2006/relationships/image" Target="../media/image364.tiff"/><Relationship Id="rId4" Type="http://schemas.openxmlformats.org/officeDocument/2006/relationships/image" Target="../media/image363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9.png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9"/>
            <a:ext cx="9069391" cy="871474"/>
          </a:xfrm>
          <a:prstGeom prst="rect">
            <a:avLst/>
          </a:prstGeom>
          <a:noFill/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339752" y="981074"/>
            <a:ext cx="6732240" cy="23039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601427" y="2775947"/>
            <a:ext cx="3994909" cy="43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8001" tIns="64001" rIns="128001" bIns="64001">
            <a:spAutoFit/>
          </a:bodyPr>
          <a:lstStyle/>
          <a:p>
            <a:pPr algn="ctr" eaLnBrk="0" hangingPunct="0"/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en-US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axim</a:t>
            </a:r>
            <a:r>
              <a:rPr lang="ru-RU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Titov,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CEA </a:t>
            </a:r>
            <a:r>
              <a:rPr lang="en-US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Saclay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, France</a:t>
            </a:r>
            <a:endParaRPr lang="ru-RU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2843808" y="1268760"/>
            <a:ext cx="5904656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«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 </a:t>
            </a:r>
            <a:r>
              <a:rPr lang="fr-FR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Development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of Micro-Pattern</a:t>
            </a:r>
          </a:p>
          <a:p>
            <a:pPr algn="ctr"/>
            <a:r>
              <a:rPr lang="fr-FR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Detector 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Technologies 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»</a:t>
            </a:r>
          </a:p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nd the RD51 Collaboration</a:t>
            </a:r>
            <a:endParaRPr lang="fr-FR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7" y="981075"/>
            <a:ext cx="2103169" cy="14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496" y="2132856"/>
            <a:ext cx="2160240" cy="30777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MM for ATLAS upgrade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1" y="5352556"/>
            <a:ext cx="2033793" cy="1464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96" y="6237312"/>
            <a:ext cx="2040239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THGEM for COMPASS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" name="Picture 11" descr="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59" y="2492896"/>
            <a:ext cx="2087269" cy="13537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31" y="3501008"/>
            <a:ext cx="2069797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for CMS upgrade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2" y="3933056"/>
            <a:ext cx="2096046" cy="13825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796" y="4777988"/>
            <a:ext cx="1846916" cy="52322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for ALICE TPC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728" y="6381328"/>
            <a:ext cx="695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Joint Instrumentation Seminar</a:t>
            </a:r>
            <a:r>
              <a:rPr lang="en-US" dirty="0" smtClean="0">
                <a:latin typeface="Palatino Linotype" panose="02040502050505030304" pitchFamily="18" charset="0"/>
              </a:rPr>
              <a:t>, DESY/Hamburg, September 4, 2015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7" name="Text Box 30" descr="White marble"/>
          <p:cNvSpPr txBox="1">
            <a:spLocks noChangeArrowheads="1"/>
          </p:cNvSpPr>
          <p:nvPr/>
        </p:nvSpPr>
        <p:spPr bwMode="auto">
          <a:xfrm>
            <a:off x="2267744" y="3501008"/>
            <a:ext cx="6726942" cy="2769989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OUTLINE of the TALK:</a:t>
            </a:r>
          </a:p>
          <a:p>
            <a:pPr marL="342900" indent="-342900" algn="ctr" eaLnBrk="0" hangingPunct="0"/>
            <a:endParaRPr lang="en-US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Introduction: Major Micro-Pattern gas Detector Technologies</a:t>
            </a:r>
          </a:p>
          <a:p>
            <a:pPr eaLnBrk="0" hangingPunct="0"/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     (</a:t>
            </a:r>
            <a:r>
              <a:rPr lang="en-US" dirty="0">
                <a:solidFill>
                  <a:srgbClr val="FFFF00"/>
                </a:solidFill>
                <a:latin typeface="Palatino Linotype" panose="02040502050505030304" pitchFamily="18" charset="0"/>
              </a:rPr>
              <a:t>GEM, </a:t>
            </a:r>
            <a:r>
              <a:rPr lang="en-US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dirty="0">
                <a:solidFill>
                  <a:srgbClr val="FFFF00"/>
                </a:solidFill>
                <a:latin typeface="Palatino Linotype" panose="02040502050505030304" pitchFamily="18" charset="0"/>
              </a:rPr>
              <a:t>, Thick GEM, </a:t>
            </a:r>
            <a:r>
              <a:rPr lang="en-US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InGrid</a:t>
            </a:r>
            <a:r>
              <a:rPr lang="en-US" dirty="0">
                <a:solidFill>
                  <a:srgbClr val="FFFF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mPIC</a:t>
            </a:r>
            <a:r>
              <a:rPr lang="en-US" dirty="0">
                <a:solidFill>
                  <a:srgbClr val="FFFF00"/>
                </a:solidFill>
                <a:latin typeface="Palatino Linotype" panose="02040502050505030304" pitchFamily="18" charset="0"/>
              </a:rPr>
              <a:t>)</a:t>
            </a:r>
            <a:endParaRPr lang="en-US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endParaRPr lang="en-US" b="1" dirty="0" smtClean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Summary </a:t>
            </a: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of the RD51 </a:t>
            </a: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– MPGD Technology Highlights</a:t>
            </a:r>
            <a:endParaRPr lang="en-US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342736" indent="-342736" algn="ctr" eaLnBrk="0" hangingPunct="0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FFCC"/>
                </a:solidFill>
                <a:latin typeface="Palatino Linotype" panose="02040502050505030304" pitchFamily="18" charset="0"/>
              </a:rPr>
              <a:t>(Large area MPGDs - Support of HL- HLC Upgrades, R&amp;D (quality control, long-term tests), Academia-Industry Matching Event, Software &amp; Simulation, SRS Electronics, CERN MPGD Production Facility &amp; Industrialization, RD51 Test Beam Facility, Training</a:t>
            </a:r>
            <a:r>
              <a:rPr lang="en-US" sz="1600" dirty="0" smtClean="0">
                <a:solidFill>
                  <a:srgbClr val="FFFFCC"/>
                </a:solidFill>
                <a:latin typeface="Palatino Linotype" panose="020405020505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980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6" y="-1"/>
            <a:ext cx="9154026" cy="685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126485"/>
            <a:ext cx="6333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Christian Lippmann, 2</a:t>
            </a:r>
            <a:r>
              <a:rPr lang="en-US" sz="1600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nd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ECFA High Luminosity LHC Experiments </a:t>
            </a:r>
          </a:p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Workshop</a:t>
            </a:r>
            <a:r>
              <a:rPr lang="en-US" sz="1600" dirty="0" smtClean="0">
                <a:solidFill>
                  <a:srgbClr val="0000CC"/>
                </a:solidFill>
              </a:rPr>
              <a:t>,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Aix-les-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bains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, France, October 21-23  (2014)</a:t>
            </a:r>
          </a:p>
        </p:txBody>
      </p:sp>
      <p:sp>
        <p:nvSpPr>
          <p:cNvPr id="4" name="Oval 3"/>
          <p:cNvSpPr/>
          <p:nvPr/>
        </p:nvSpPr>
        <p:spPr>
          <a:xfrm>
            <a:off x="2411760" y="3789040"/>
            <a:ext cx="4032448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8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99319" y="699230"/>
            <a:ext cx="2744681" cy="2578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7504" y="44624"/>
            <a:ext cx="8928992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504" y="692696"/>
            <a:ext cx="4953279" cy="25853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Micromegas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GEM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Thick-GEM,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Hole-Type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and RETGEM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MPDG with CMOS pixel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ASICs (“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”)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Micro-Pixel Chamber (</a:t>
            </a:r>
            <a:r>
              <a:rPr lang="en-US" dirty="0" err="1" smtClean="0">
                <a:solidFill>
                  <a:srgbClr val="FF0000"/>
                </a:solidFill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PIC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16" descr="bottom2 copy"/>
          <p:cNvPicPr>
            <a:picLocks noChangeAspect="1" noChangeArrowheads="1"/>
          </p:cNvPicPr>
          <p:nvPr/>
        </p:nvPicPr>
        <p:blipFill>
          <a:blip r:embed="rId2" cstate="print"/>
          <a:srcRect l="-932" t="18729" r="8897" b="18729"/>
          <a:stretch>
            <a:fillRect/>
          </a:stretch>
        </p:blipFill>
        <p:spPr bwMode="auto">
          <a:xfrm>
            <a:off x="5486400" y="5545261"/>
            <a:ext cx="1600200" cy="122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399" y="5563771"/>
            <a:ext cx="1833563" cy="12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38698" y="5257034"/>
            <a:ext cx="1270094" cy="176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4305" y="3789040"/>
            <a:ext cx="1577975" cy="165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elmic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1024" y="5566747"/>
            <a:ext cx="1577975" cy="124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detectorScheme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3807549"/>
            <a:ext cx="18335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804770" y="3730749"/>
            <a:ext cx="1624230" cy="1836792"/>
            <a:chOff x="2880" y="1772"/>
            <a:chExt cx="528" cy="688"/>
          </a:xfrm>
        </p:grpSpPr>
        <p:pic>
          <p:nvPicPr>
            <p:cNvPr id="12" name="Picture 10" descr="charge_transfer_avalanch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76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Electrons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20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Ions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3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  <a:cs typeface="Arial" charset="0"/>
                </a:rPr>
                <a:t>60 %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33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cs typeface="Arial" charset="0"/>
                </a:rPr>
                <a:t>40 %</a:t>
              </a:r>
            </a:p>
          </p:txBody>
        </p:sp>
      </p:grp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76" y="3820666"/>
            <a:ext cx="1695812" cy="162515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8" name="Picture 43" descr="vuilleumierbi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208" y="5573266"/>
            <a:ext cx="1653480" cy="12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179512" y="3356992"/>
            <a:ext cx="1446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Micromegas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2267755" y="3356992"/>
            <a:ext cx="720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GEM</a:t>
            </a:r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3989024" y="3356992"/>
            <a:ext cx="1053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THGEM</a:t>
            </a:r>
          </a:p>
        </p:txBody>
      </p: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5796136" y="3347700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MHSP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7643284" y="5502051"/>
            <a:ext cx="87395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InGrid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24" name="WordArt 34"/>
          <p:cNvSpPr>
            <a:spLocks noChangeArrowheads="1" noChangeShapeType="1" noTextEdit="1"/>
          </p:cNvSpPr>
          <p:nvPr/>
        </p:nvSpPr>
        <p:spPr bwMode="auto">
          <a:xfrm>
            <a:off x="323528" y="189384"/>
            <a:ext cx="8568952" cy="3426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Micro-Pattern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Detector Technologies for Future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Physics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Projects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25" name="Picture 3" descr="uPICstrc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93680" y="3789040"/>
            <a:ext cx="1773166" cy="1656184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7724130" y="3361417"/>
            <a:ext cx="699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PIC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pic>
        <p:nvPicPr>
          <p:cNvPr id="27" name="Picture 8" descr="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24531" y="699230"/>
            <a:ext cx="1235131" cy="12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99319" y="1067353"/>
            <a:ext cx="2704310" cy="22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35"/>
          <p:cNvSpPr txBox="1"/>
          <p:nvPr/>
        </p:nvSpPr>
        <p:spPr>
          <a:xfrm>
            <a:off x="7061147" y="692696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Rate Capability: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MWPC vs MSGC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06" y="1988623"/>
            <a:ext cx="1277156" cy="128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5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5"/>
          <p:cNvSpPr>
            <a:spLocks noChangeArrowheads="1"/>
          </p:cNvSpPr>
          <p:nvPr/>
        </p:nvSpPr>
        <p:spPr bwMode="auto">
          <a:xfrm>
            <a:off x="4284663" y="4221163"/>
            <a:ext cx="4679950" cy="1944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63713" y="90488"/>
            <a:ext cx="5472112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133600" y="188913"/>
            <a:ext cx="4746625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GEM (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Gas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Electron Multiplier)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215900" y="620713"/>
            <a:ext cx="860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Thin metal-coated polymer foil chemically pierced by a high density of holes  </a:t>
            </a:r>
          </a:p>
        </p:txBody>
      </p:sp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24175"/>
            <a:ext cx="37988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998538" y="3533775"/>
            <a:ext cx="228600" cy="152400"/>
          </a:xfrm>
          <a:prstGeom prst="ellipse">
            <a:avLst/>
          </a:prstGeom>
          <a:gradFill rotWithShape="0">
            <a:gsLst>
              <a:gs pos="0">
                <a:srgbClr val="3019FF"/>
              </a:gs>
              <a:gs pos="100000">
                <a:srgbClr val="2BAE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Freeform 25"/>
          <p:cNvSpPr>
            <a:spLocks/>
          </p:cNvSpPr>
          <p:nvPr/>
        </p:nvSpPr>
        <p:spPr bwMode="auto">
          <a:xfrm>
            <a:off x="1150938" y="4262438"/>
            <a:ext cx="203200" cy="414337"/>
          </a:xfrm>
          <a:custGeom>
            <a:avLst/>
            <a:gdLst>
              <a:gd name="T0" fmla="*/ 0 w 128"/>
              <a:gd name="T1" fmla="*/ 261 h 261"/>
              <a:gd name="T2" fmla="*/ 37 w 128"/>
              <a:gd name="T3" fmla="*/ 160 h 261"/>
              <a:gd name="T4" fmla="*/ 53 w 128"/>
              <a:gd name="T5" fmla="*/ 42 h 261"/>
              <a:gd name="T6" fmla="*/ 64 w 128"/>
              <a:gd name="T7" fmla="*/ 0 h 261"/>
              <a:gd name="T8" fmla="*/ 85 w 128"/>
              <a:gd name="T9" fmla="*/ 128 h 261"/>
              <a:gd name="T10" fmla="*/ 128 w 128"/>
              <a:gd name="T11" fmla="*/ 256 h 2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8"/>
              <a:gd name="T19" fmla="*/ 0 h 261"/>
              <a:gd name="T20" fmla="*/ 128 w 128"/>
              <a:gd name="T21" fmla="*/ 261 h 2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8" h="261">
                <a:moveTo>
                  <a:pt x="0" y="261"/>
                </a:moveTo>
                <a:lnTo>
                  <a:pt x="37" y="160"/>
                </a:lnTo>
                <a:lnTo>
                  <a:pt x="53" y="42"/>
                </a:lnTo>
                <a:lnTo>
                  <a:pt x="64" y="0"/>
                </a:lnTo>
                <a:lnTo>
                  <a:pt x="85" y="128"/>
                </a:lnTo>
                <a:lnTo>
                  <a:pt x="128" y="256"/>
                </a:lnTo>
              </a:path>
            </a:pathLst>
          </a:custGeom>
          <a:solidFill>
            <a:srgbClr val="E31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Freeform 26"/>
          <p:cNvSpPr>
            <a:spLocks/>
          </p:cNvSpPr>
          <p:nvPr/>
        </p:nvSpPr>
        <p:spPr bwMode="auto">
          <a:xfrm>
            <a:off x="1030288" y="4219575"/>
            <a:ext cx="465137" cy="1150938"/>
          </a:xfrm>
          <a:custGeom>
            <a:avLst/>
            <a:gdLst>
              <a:gd name="T0" fmla="*/ 96 w 277"/>
              <a:gd name="T1" fmla="*/ 96 h 736"/>
              <a:gd name="T2" fmla="*/ 91 w 277"/>
              <a:gd name="T3" fmla="*/ 309 h 736"/>
              <a:gd name="T4" fmla="*/ 59 w 277"/>
              <a:gd name="T5" fmla="*/ 469 h 736"/>
              <a:gd name="T6" fmla="*/ 37 w 277"/>
              <a:gd name="T7" fmla="*/ 619 h 736"/>
              <a:gd name="T8" fmla="*/ 0 w 277"/>
              <a:gd name="T9" fmla="*/ 704 h 736"/>
              <a:gd name="T10" fmla="*/ 112 w 277"/>
              <a:gd name="T11" fmla="*/ 736 h 736"/>
              <a:gd name="T12" fmla="*/ 240 w 277"/>
              <a:gd name="T13" fmla="*/ 715 h 736"/>
              <a:gd name="T14" fmla="*/ 277 w 277"/>
              <a:gd name="T15" fmla="*/ 683 h 736"/>
              <a:gd name="T16" fmla="*/ 213 w 277"/>
              <a:gd name="T17" fmla="*/ 608 h 736"/>
              <a:gd name="T18" fmla="*/ 187 w 277"/>
              <a:gd name="T19" fmla="*/ 475 h 736"/>
              <a:gd name="T20" fmla="*/ 176 w 277"/>
              <a:gd name="T21" fmla="*/ 309 h 736"/>
              <a:gd name="T22" fmla="*/ 144 w 277"/>
              <a:gd name="T23" fmla="*/ 181 h 736"/>
              <a:gd name="T24" fmla="*/ 107 w 277"/>
              <a:gd name="T25" fmla="*/ 0 h 7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7"/>
              <a:gd name="T40" fmla="*/ 0 h 736"/>
              <a:gd name="T41" fmla="*/ 277 w 277"/>
              <a:gd name="T42" fmla="*/ 736 h 7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7" h="736">
                <a:moveTo>
                  <a:pt x="96" y="96"/>
                </a:moveTo>
                <a:lnTo>
                  <a:pt x="91" y="309"/>
                </a:lnTo>
                <a:lnTo>
                  <a:pt x="59" y="469"/>
                </a:lnTo>
                <a:lnTo>
                  <a:pt x="37" y="619"/>
                </a:lnTo>
                <a:lnTo>
                  <a:pt x="0" y="704"/>
                </a:lnTo>
                <a:lnTo>
                  <a:pt x="112" y="736"/>
                </a:lnTo>
                <a:lnTo>
                  <a:pt x="240" y="715"/>
                </a:lnTo>
                <a:lnTo>
                  <a:pt x="277" y="683"/>
                </a:lnTo>
                <a:lnTo>
                  <a:pt x="213" y="608"/>
                </a:lnTo>
                <a:lnTo>
                  <a:pt x="187" y="475"/>
                </a:lnTo>
                <a:lnTo>
                  <a:pt x="176" y="309"/>
                </a:lnTo>
                <a:lnTo>
                  <a:pt x="144" y="181"/>
                </a:lnTo>
                <a:lnTo>
                  <a:pt x="107" y="0"/>
                </a:lnTo>
              </a:path>
            </a:pathLst>
          </a:custGeom>
          <a:solidFill>
            <a:srgbClr val="E31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1027113" y="5210175"/>
            <a:ext cx="457200" cy="2286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2BAE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Oval 28"/>
          <p:cNvSpPr>
            <a:spLocks noChangeArrowheads="1"/>
          </p:cNvSpPr>
          <p:nvPr/>
        </p:nvSpPr>
        <p:spPr bwMode="auto">
          <a:xfrm>
            <a:off x="922338" y="5743575"/>
            <a:ext cx="762000" cy="2286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2BAE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1143000" y="4600575"/>
            <a:ext cx="228600" cy="152400"/>
          </a:xfrm>
          <a:prstGeom prst="ellipse">
            <a:avLst/>
          </a:prstGeom>
          <a:gradFill rotWithShape="0">
            <a:gsLst>
              <a:gs pos="0">
                <a:srgbClr val="3019FF"/>
              </a:gs>
              <a:gs pos="100000">
                <a:srgbClr val="2BAE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Rectangle 78"/>
          <p:cNvSpPr>
            <a:spLocks noChangeArrowheads="1"/>
          </p:cNvSpPr>
          <p:nvPr/>
        </p:nvSpPr>
        <p:spPr bwMode="auto">
          <a:xfrm>
            <a:off x="4355976" y="4175209"/>
            <a:ext cx="467628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Electrons are collected on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patterned 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readout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board.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 fast signal can be detected on the lower </a:t>
            </a:r>
          </a:p>
          <a:p>
            <a:pPr eaLnBrk="0" hangingPunct="0"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GEM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electrode for triggering or energy 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eaLnBrk="0" hangingPunct="0"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discrimination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All readout electrodes are at ground potential.</a:t>
            </a:r>
          </a:p>
        </p:txBody>
      </p:sp>
      <p:sp>
        <p:nvSpPr>
          <p:cNvPr id="14" name="Rectangle 78"/>
          <p:cNvSpPr>
            <a:spLocks noChangeArrowheads="1"/>
          </p:cNvSpPr>
          <p:nvPr/>
        </p:nvSpPr>
        <p:spPr bwMode="auto">
          <a:xfrm>
            <a:off x="5938838" y="1069975"/>
            <a:ext cx="3097212" cy="302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80"/>
          <p:cNvSpPr>
            <a:spLocks noChangeArrowheads="1"/>
          </p:cNvSpPr>
          <p:nvPr/>
        </p:nvSpPr>
        <p:spPr bwMode="auto">
          <a:xfrm>
            <a:off x="6361113" y="3789363"/>
            <a:ext cx="2327275" cy="2968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81"/>
          <p:cNvSpPr txBox="1">
            <a:spLocks noChangeArrowheads="1"/>
          </p:cNvSpPr>
          <p:nvPr/>
        </p:nvSpPr>
        <p:spPr bwMode="auto">
          <a:xfrm>
            <a:off x="6665913" y="3662363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i="1">
                <a:solidFill>
                  <a:schemeClr val="tx2"/>
                </a:solidFill>
              </a:rPr>
              <a:t>S1</a:t>
            </a:r>
          </a:p>
        </p:txBody>
      </p:sp>
      <p:sp>
        <p:nvSpPr>
          <p:cNvPr id="17" name="Text Box 82"/>
          <p:cNvSpPr txBox="1">
            <a:spLocks noChangeArrowheads="1"/>
          </p:cNvSpPr>
          <p:nvPr/>
        </p:nvSpPr>
        <p:spPr bwMode="auto">
          <a:xfrm>
            <a:off x="7058025" y="3662363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i="1">
                <a:solidFill>
                  <a:srgbClr val="1A11FF"/>
                </a:solidFill>
              </a:rPr>
              <a:t>S2</a:t>
            </a: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auto">
          <a:xfrm>
            <a:off x="7421563" y="3662363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i="1">
                <a:solidFill>
                  <a:srgbClr val="FF2718"/>
                </a:solidFill>
              </a:rPr>
              <a:t>S3</a:t>
            </a:r>
          </a:p>
        </p:txBody>
      </p:sp>
      <p:sp>
        <p:nvSpPr>
          <p:cNvPr id="19" name="Oval 84"/>
          <p:cNvSpPr>
            <a:spLocks noChangeArrowheads="1"/>
          </p:cNvSpPr>
          <p:nvPr/>
        </p:nvSpPr>
        <p:spPr bwMode="auto">
          <a:xfrm>
            <a:off x="6969125" y="1671638"/>
            <a:ext cx="322263" cy="168275"/>
          </a:xfrm>
          <a:prstGeom prst="ellipse">
            <a:avLst/>
          </a:prstGeom>
          <a:solidFill>
            <a:srgbClr val="799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Rectangle 85"/>
          <p:cNvSpPr>
            <a:spLocks noChangeArrowheads="1"/>
          </p:cNvSpPr>
          <p:nvPr/>
        </p:nvSpPr>
        <p:spPr bwMode="auto">
          <a:xfrm>
            <a:off x="6530975" y="1584325"/>
            <a:ext cx="204788" cy="123825"/>
          </a:xfrm>
          <a:prstGeom prst="rect">
            <a:avLst/>
          </a:prstGeom>
          <a:solidFill>
            <a:srgbClr val="FF9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6530975" y="1584325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Line 87"/>
          <p:cNvSpPr>
            <a:spLocks noChangeShapeType="1"/>
          </p:cNvSpPr>
          <p:nvPr/>
        </p:nvSpPr>
        <p:spPr bwMode="auto">
          <a:xfrm>
            <a:off x="6530975" y="1708150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Rectangle 88"/>
          <p:cNvSpPr>
            <a:spLocks noChangeArrowheads="1"/>
          </p:cNvSpPr>
          <p:nvPr/>
        </p:nvSpPr>
        <p:spPr bwMode="auto">
          <a:xfrm>
            <a:off x="6856413" y="1584325"/>
            <a:ext cx="204787" cy="123825"/>
          </a:xfrm>
          <a:prstGeom prst="rect">
            <a:avLst/>
          </a:prstGeom>
          <a:solidFill>
            <a:srgbClr val="FF9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Line 89"/>
          <p:cNvSpPr>
            <a:spLocks noChangeShapeType="1"/>
          </p:cNvSpPr>
          <p:nvPr/>
        </p:nvSpPr>
        <p:spPr bwMode="auto">
          <a:xfrm>
            <a:off x="6856413" y="1584325"/>
            <a:ext cx="204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Line 90"/>
          <p:cNvSpPr>
            <a:spLocks noChangeShapeType="1"/>
          </p:cNvSpPr>
          <p:nvPr/>
        </p:nvSpPr>
        <p:spPr bwMode="auto">
          <a:xfrm>
            <a:off x="6856413" y="1708150"/>
            <a:ext cx="204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Rectangle 91"/>
          <p:cNvSpPr>
            <a:spLocks noChangeArrowheads="1"/>
          </p:cNvSpPr>
          <p:nvPr/>
        </p:nvSpPr>
        <p:spPr bwMode="auto">
          <a:xfrm>
            <a:off x="7197725" y="1584325"/>
            <a:ext cx="204788" cy="123825"/>
          </a:xfrm>
          <a:prstGeom prst="rect">
            <a:avLst/>
          </a:prstGeom>
          <a:solidFill>
            <a:srgbClr val="FF9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Line 92"/>
          <p:cNvSpPr>
            <a:spLocks noChangeShapeType="1"/>
          </p:cNvSpPr>
          <p:nvPr/>
        </p:nvSpPr>
        <p:spPr bwMode="auto">
          <a:xfrm>
            <a:off x="7197725" y="1584325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Line 93"/>
          <p:cNvSpPr>
            <a:spLocks noChangeShapeType="1"/>
          </p:cNvSpPr>
          <p:nvPr/>
        </p:nvSpPr>
        <p:spPr bwMode="auto">
          <a:xfrm>
            <a:off x="7197725" y="1708150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Rectangle 94"/>
          <p:cNvSpPr>
            <a:spLocks noChangeArrowheads="1"/>
          </p:cNvSpPr>
          <p:nvPr/>
        </p:nvSpPr>
        <p:spPr bwMode="auto">
          <a:xfrm>
            <a:off x="7539038" y="1584325"/>
            <a:ext cx="203200" cy="123825"/>
          </a:xfrm>
          <a:prstGeom prst="rect">
            <a:avLst/>
          </a:prstGeom>
          <a:solidFill>
            <a:srgbClr val="FF9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Line 95"/>
          <p:cNvSpPr>
            <a:spLocks noChangeShapeType="1"/>
          </p:cNvSpPr>
          <p:nvPr/>
        </p:nvSpPr>
        <p:spPr bwMode="auto">
          <a:xfrm>
            <a:off x="7539038" y="1584325"/>
            <a:ext cx="20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Line 96"/>
          <p:cNvSpPr>
            <a:spLocks noChangeShapeType="1"/>
          </p:cNvSpPr>
          <p:nvPr/>
        </p:nvSpPr>
        <p:spPr bwMode="auto">
          <a:xfrm>
            <a:off x="7539038" y="1708150"/>
            <a:ext cx="20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Rectangle 97"/>
          <p:cNvSpPr>
            <a:spLocks noChangeArrowheads="1"/>
          </p:cNvSpPr>
          <p:nvPr/>
        </p:nvSpPr>
        <p:spPr bwMode="auto">
          <a:xfrm>
            <a:off x="7878763" y="1584325"/>
            <a:ext cx="204787" cy="123825"/>
          </a:xfrm>
          <a:prstGeom prst="rect">
            <a:avLst/>
          </a:prstGeom>
          <a:solidFill>
            <a:srgbClr val="FF9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Line 98"/>
          <p:cNvSpPr>
            <a:spLocks noChangeShapeType="1"/>
          </p:cNvSpPr>
          <p:nvPr/>
        </p:nvSpPr>
        <p:spPr bwMode="auto">
          <a:xfrm>
            <a:off x="7878763" y="1584325"/>
            <a:ext cx="204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Line 99"/>
          <p:cNvSpPr>
            <a:spLocks noChangeShapeType="1"/>
          </p:cNvSpPr>
          <p:nvPr/>
        </p:nvSpPr>
        <p:spPr bwMode="auto">
          <a:xfrm>
            <a:off x="7878763" y="1708150"/>
            <a:ext cx="204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Rectangle 100"/>
          <p:cNvSpPr>
            <a:spLocks noChangeArrowheads="1"/>
          </p:cNvSpPr>
          <p:nvPr/>
        </p:nvSpPr>
        <p:spPr bwMode="auto">
          <a:xfrm>
            <a:off x="8164513" y="1584325"/>
            <a:ext cx="203200" cy="123825"/>
          </a:xfrm>
          <a:prstGeom prst="rect">
            <a:avLst/>
          </a:prstGeom>
          <a:solidFill>
            <a:srgbClr val="FF9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Line 101"/>
          <p:cNvSpPr>
            <a:spLocks noChangeShapeType="1"/>
          </p:cNvSpPr>
          <p:nvPr/>
        </p:nvSpPr>
        <p:spPr bwMode="auto">
          <a:xfrm>
            <a:off x="8164513" y="1584325"/>
            <a:ext cx="20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Line 102"/>
          <p:cNvSpPr>
            <a:spLocks noChangeShapeType="1"/>
          </p:cNvSpPr>
          <p:nvPr/>
        </p:nvSpPr>
        <p:spPr bwMode="auto">
          <a:xfrm>
            <a:off x="8164513" y="1708150"/>
            <a:ext cx="20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Rectangle 103"/>
          <p:cNvSpPr>
            <a:spLocks noChangeArrowheads="1"/>
          </p:cNvSpPr>
          <p:nvPr/>
        </p:nvSpPr>
        <p:spPr bwMode="auto">
          <a:xfrm>
            <a:off x="8480425" y="1584325"/>
            <a:ext cx="204788" cy="123825"/>
          </a:xfrm>
          <a:prstGeom prst="rect">
            <a:avLst/>
          </a:prstGeom>
          <a:solidFill>
            <a:srgbClr val="FF9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Line 104"/>
          <p:cNvSpPr>
            <a:spLocks noChangeShapeType="1"/>
          </p:cNvSpPr>
          <p:nvPr/>
        </p:nvSpPr>
        <p:spPr bwMode="auto">
          <a:xfrm>
            <a:off x="8480425" y="1584325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Line 105"/>
          <p:cNvSpPr>
            <a:spLocks noChangeShapeType="1"/>
          </p:cNvSpPr>
          <p:nvPr/>
        </p:nvSpPr>
        <p:spPr bwMode="auto">
          <a:xfrm>
            <a:off x="8480425" y="1708150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Text Box 106"/>
          <p:cNvSpPr txBox="1">
            <a:spLocks noChangeArrowheads="1"/>
          </p:cNvSpPr>
          <p:nvPr/>
        </p:nvSpPr>
        <p:spPr bwMode="auto">
          <a:xfrm>
            <a:off x="7800975" y="366395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i="1">
                <a:solidFill>
                  <a:srgbClr val="0AFF08"/>
                </a:solidFill>
              </a:rPr>
              <a:t>S4</a:t>
            </a:r>
          </a:p>
        </p:txBody>
      </p:sp>
      <p:sp>
        <p:nvSpPr>
          <p:cNvPr id="42" name="Line 107"/>
          <p:cNvSpPr>
            <a:spLocks noChangeShapeType="1"/>
          </p:cNvSpPr>
          <p:nvPr/>
        </p:nvSpPr>
        <p:spPr bwMode="auto">
          <a:xfrm>
            <a:off x="6416675" y="3773488"/>
            <a:ext cx="284163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Line 108"/>
          <p:cNvSpPr>
            <a:spLocks noChangeShapeType="1"/>
          </p:cNvSpPr>
          <p:nvPr/>
        </p:nvSpPr>
        <p:spPr bwMode="auto">
          <a:xfrm>
            <a:off x="6815138" y="3773488"/>
            <a:ext cx="282575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Line 109"/>
          <p:cNvSpPr>
            <a:spLocks noChangeShapeType="1"/>
          </p:cNvSpPr>
          <p:nvPr/>
        </p:nvSpPr>
        <p:spPr bwMode="auto">
          <a:xfrm>
            <a:off x="7212013" y="3773488"/>
            <a:ext cx="284162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Line 110"/>
          <p:cNvSpPr>
            <a:spLocks noChangeShapeType="1"/>
          </p:cNvSpPr>
          <p:nvPr/>
        </p:nvSpPr>
        <p:spPr bwMode="auto">
          <a:xfrm>
            <a:off x="7608888" y="3773488"/>
            <a:ext cx="284162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Line 111"/>
          <p:cNvSpPr>
            <a:spLocks noChangeShapeType="1"/>
          </p:cNvSpPr>
          <p:nvPr/>
        </p:nvSpPr>
        <p:spPr bwMode="auto">
          <a:xfrm>
            <a:off x="8007350" y="3773488"/>
            <a:ext cx="282575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Freeform 112"/>
          <p:cNvSpPr>
            <a:spLocks/>
          </p:cNvSpPr>
          <p:nvPr/>
        </p:nvSpPr>
        <p:spPr bwMode="auto">
          <a:xfrm>
            <a:off x="6889750" y="1389063"/>
            <a:ext cx="495300" cy="2320925"/>
          </a:xfrm>
          <a:custGeom>
            <a:avLst/>
            <a:gdLst>
              <a:gd name="T0" fmla="*/ 144 w 336"/>
              <a:gd name="T1" fmla="*/ 240 h 672"/>
              <a:gd name="T2" fmla="*/ 96 w 336"/>
              <a:gd name="T3" fmla="*/ 336 h 672"/>
              <a:gd name="T4" fmla="*/ 48 w 336"/>
              <a:gd name="T5" fmla="*/ 480 h 672"/>
              <a:gd name="T6" fmla="*/ 0 w 336"/>
              <a:gd name="T7" fmla="*/ 624 h 672"/>
              <a:gd name="T8" fmla="*/ 0 w 336"/>
              <a:gd name="T9" fmla="*/ 672 h 672"/>
              <a:gd name="T10" fmla="*/ 336 w 336"/>
              <a:gd name="T11" fmla="*/ 672 h 672"/>
              <a:gd name="T12" fmla="*/ 288 w 336"/>
              <a:gd name="T13" fmla="*/ 528 h 672"/>
              <a:gd name="T14" fmla="*/ 240 w 336"/>
              <a:gd name="T15" fmla="*/ 384 h 672"/>
              <a:gd name="T16" fmla="*/ 192 w 336"/>
              <a:gd name="T17" fmla="*/ 240 h 672"/>
              <a:gd name="T18" fmla="*/ 192 w 336"/>
              <a:gd name="T19" fmla="*/ 96 h 672"/>
              <a:gd name="T20" fmla="*/ 240 w 336"/>
              <a:gd name="T21" fmla="*/ 0 h 672"/>
              <a:gd name="T22" fmla="*/ 96 w 336"/>
              <a:gd name="T23" fmla="*/ 0 h 672"/>
              <a:gd name="T24" fmla="*/ 144 w 336"/>
              <a:gd name="T25" fmla="*/ 144 h 672"/>
              <a:gd name="T26" fmla="*/ 144 w 336"/>
              <a:gd name="T27" fmla="*/ 240 h 6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36"/>
              <a:gd name="T43" fmla="*/ 0 h 672"/>
              <a:gd name="T44" fmla="*/ 336 w 336"/>
              <a:gd name="T45" fmla="*/ 672 h 6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36" h="672">
                <a:moveTo>
                  <a:pt x="144" y="240"/>
                </a:moveTo>
                <a:lnTo>
                  <a:pt x="96" y="336"/>
                </a:lnTo>
                <a:lnTo>
                  <a:pt x="48" y="480"/>
                </a:lnTo>
                <a:lnTo>
                  <a:pt x="0" y="624"/>
                </a:lnTo>
                <a:lnTo>
                  <a:pt x="0" y="672"/>
                </a:lnTo>
                <a:lnTo>
                  <a:pt x="336" y="672"/>
                </a:lnTo>
                <a:lnTo>
                  <a:pt x="288" y="528"/>
                </a:lnTo>
                <a:lnTo>
                  <a:pt x="240" y="384"/>
                </a:lnTo>
                <a:lnTo>
                  <a:pt x="192" y="240"/>
                </a:lnTo>
                <a:lnTo>
                  <a:pt x="192" y="96"/>
                </a:lnTo>
                <a:lnTo>
                  <a:pt x="240" y="0"/>
                </a:lnTo>
                <a:lnTo>
                  <a:pt x="96" y="0"/>
                </a:lnTo>
                <a:lnTo>
                  <a:pt x="144" y="144"/>
                </a:lnTo>
                <a:lnTo>
                  <a:pt x="144" y="240"/>
                </a:lnTo>
                <a:close/>
              </a:path>
            </a:pathLst>
          </a:custGeom>
          <a:gradFill rotWithShape="0">
            <a:gsLst>
              <a:gs pos="0">
                <a:srgbClr val="66A2F5"/>
              </a:gs>
              <a:gs pos="100000">
                <a:srgbClr val="B0EDF3">
                  <a:alpha val="70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Freeform 113"/>
          <p:cNvSpPr>
            <a:spLocks/>
          </p:cNvSpPr>
          <p:nvPr/>
        </p:nvSpPr>
        <p:spPr bwMode="auto">
          <a:xfrm>
            <a:off x="7045325" y="1377950"/>
            <a:ext cx="184150" cy="390525"/>
          </a:xfrm>
          <a:custGeom>
            <a:avLst/>
            <a:gdLst>
              <a:gd name="T0" fmla="*/ 24 w 136"/>
              <a:gd name="T1" fmla="*/ 344 h 372"/>
              <a:gd name="T2" fmla="*/ 52 w 136"/>
              <a:gd name="T3" fmla="*/ 368 h 372"/>
              <a:gd name="T4" fmla="*/ 76 w 136"/>
              <a:gd name="T5" fmla="*/ 372 h 372"/>
              <a:gd name="T6" fmla="*/ 104 w 136"/>
              <a:gd name="T7" fmla="*/ 348 h 372"/>
              <a:gd name="T8" fmla="*/ 96 w 136"/>
              <a:gd name="T9" fmla="*/ 284 h 372"/>
              <a:gd name="T10" fmla="*/ 84 w 136"/>
              <a:gd name="T11" fmla="*/ 212 h 372"/>
              <a:gd name="T12" fmla="*/ 92 w 136"/>
              <a:gd name="T13" fmla="*/ 156 h 372"/>
              <a:gd name="T14" fmla="*/ 116 w 136"/>
              <a:gd name="T15" fmla="*/ 96 h 372"/>
              <a:gd name="T16" fmla="*/ 136 w 136"/>
              <a:gd name="T17" fmla="*/ 0 h 372"/>
              <a:gd name="T18" fmla="*/ 0 w 136"/>
              <a:gd name="T19" fmla="*/ 0 h 372"/>
              <a:gd name="T20" fmla="*/ 28 w 136"/>
              <a:gd name="T21" fmla="*/ 140 h 372"/>
              <a:gd name="T22" fmla="*/ 48 w 136"/>
              <a:gd name="T23" fmla="*/ 236 h 372"/>
              <a:gd name="T24" fmla="*/ 40 w 136"/>
              <a:gd name="T25" fmla="*/ 296 h 372"/>
              <a:gd name="T26" fmla="*/ 24 w 136"/>
              <a:gd name="T27" fmla="*/ 344 h 3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6"/>
              <a:gd name="T43" fmla="*/ 0 h 372"/>
              <a:gd name="T44" fmla="*/ 136 w 136"/>
              <a:gd name="T45" fmla="*/ 372 h 3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6" h="372">
                <a:moveTo>
                  <a:pt x="24" y="344"/>
                </a:moveTo>
                <a:lnTo>
                  <a:pt x="52" y="368"/>
                </a:lnTo>
                <a:lnTo>
                  <a:pt x="76" y="372"/>
                </a:lnTo>
                <a:lnTo>
                  <a:pt x="104" y="348"/>
                </a:lnTo>
                <a:lnTo>
                  <a:pt x="96" y="284"/>
                </a:lnTo>
                <a:lnTo>
                  <a:pt x="84" y="212"/>
                </a:lnTo>
                <a:lnTo>
                  <a:pt x="92" y="156"/>
                </a:lnTo>
                <a:lnTo>
                  <a:pt x="116" y="96"/>
                </a:lnTo>
                <a:lnTo>
                  <a:pt x="136" y="0"/>
                </a:lnTo>
                <a:lnTo>
                  <a:pt x="0" y="0"/>
                </a:lnTo>
                <a:lnTo>
                  <a:pt x="28" y="140"/>
                </a:lnTo>
                <a:lnTo>
                  <a:pt x="48" y="236"/>
                </a:lnTo>
                <a:lnTo>
                  <a:pt x="40" y="296"/>
                </a:lnTo>
                <a:lnTo>
                  <a:pt x="24" y="344"/>
                </a:lnTo>
                <a:close/>
              </a:path>
            </a:pathLst>
          </a:custGeom>
          <a:gradFill rotWithShape="0">
            <a:gsLst>
              <a:gs pos="0">
                <a:srgbClr val="FF747D"/>
              </a:gs>
              <a:gs pos="100000">
                <a:srgbClr val="EF1F1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9" name="Group 114"/>
          <p:cNvGrpSpPr>
            <a:grpSpLocks/>
          </p:cNvGrpSpPr>
          <p:nvPr/>
        </p:nvGrpSpPr>
        <p:grpSpPr bwMode="auto">
          <a:xfrm>
            <a:off x="7019925" y="1495425"/>
            <a:ext cx="230188" cy="176213"/>
            <a:chOff x="798" y="1680"/>
            <a:chExt cx="194" cy="86"/>
          </a:xfrm>
        </p:grpSpPr>
        <p:sp>
          <p:nvSpPr>
            <p:cNvPr id="50" name="Freeform 115"/>
            <p:cNvSpPr>
              <a:spLocks/>
            </p:cNvSpPr>
            <p:nvPr/>
          </p:nvSpPr>
          <p:spPr bwMode="auto">
            <a:xfrm>
              <a:off x="798" y="1680"/>
              <a:ext cx="82" cy="86"/>
            </a:xfrm>
            <a:custGeom>
              <a:avLst/>
              <a:gdLst>
                <a:gd name="T0" fmla="*/ 68 w 76"/>
                <a:gd name="T1" fmla="*/ 100 h 100"/>
                <a:gd name="T2" fmla="*/ 64 w 76"/>
                <a:gd name="T3" fmla="*/ 60 h 100"/>
                <a:gd name="T4" fmla="*/ 44 w 76"/>
                <a:gd name="T5" fmla="*/ 44 h 100"/>
                <a:gd name="T6" fmla="*/ 0 w 76"/>
                <a:gd name="T7" fmla="*/ 56 h 100"/>
                <a:gd name="T8" fmla="*/ 8 w 76"/>
                <a:gd name="T9" fmla="*/ 20 h 100"/>
                <a:gd name="T10" fmla="*/ 32 w 76"/>
                <a:gd name="T11" fmla="*/ 0 h 100"/>
                <a:gd name="T12" fmla="*/ 68 w 76"/>
                <a:gd name="T13" fmla="*/ 8 h 100"/>
                <a:gd name="T14" fmla="*/ 76 w 76"/>
                <a:gd name="T15" fmla="*/ 36 h 100"/>
                <a:gd name="T16" fmla="*/ 76 w 76"/>
                <a:gd name="T17" fmla="*/ 64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100"/>
                <a:gd name="T29" fmla="*/ 76 w 76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100">
                  <a:moveTo>
                    <a:pt x="68" y="100"/>
                  </a:moveTo>
                  <a:lnTo>
                    <a:pt x="64" y="60"/>
                  </a:lnTo>
                  <a:lnTo>
                    <a:pt x="44" y="44"/>
                  </a:lnTo>
                  <a:lnTo>
                    <a:pt x="0" y="56"/>
                  </a:lnTo>
                  <a:lnTo>
                    <a:pt x="8" y="20"/>
                  </a:lnTo>
                  <a:lnTo>
                    <a:pt x="32" y="0"/>
                  </a:lnTo>
                  <a:lnTo>
                    <a:pt x="68" y="8"/>
                  </a:lnTo>
                  <a:lnTo>
                    <a:pt x="76" y="36"/>
                  </a:lnTo>
                  <a:lnTo>
                    <a:pt x="76" y="64"/>
                  </a:lnTo>
                </a:path>
              </a:pathLst>
            </a:custGeom>
            <a:solidFill>
              <a:srgbClr val="EF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" name="Freeform 116"/>
            <p:cNvSpPr>
              <a:spLocks/>
            </p:cNvSpPr>
            <p:nvPr/>
          </p:nvSpPr>
          <p:spPr bwMode="auto">
            <a:xfrm flipH="1">
              <a:off x="910" y="1680"/>
              <a:ext cx="82" cy="86"/>
            </a:xfrm>
            <a:custGeom>
              <a:avLst/>
              <a:gdLst>
                <a:gd name="T0" fmla="*/ 68 w 76"/>
                <a:gd name="T1" fmla="*/ 100 h 100"/>
                <a:gd name="T2" fmla="*/ 64 w 76"/>
                <a:gd name="T3" fmla="*/ 60 h 100"/>
                <a:gd name="T4" fmla="*/ 44 w 76"/>
                <a:gd name="T5" fmla="*/ 44 h 100"/>
                <a:gd name="T6" fmla="*/ 0 w 76"/>
                <a:gd name="T7" fmla="*/ 56 h 100"/>
                <a:gd name="T8" fmla="*/ 8 w 76"/>
                <a:gd name="T9" fmla="*/ 20 h 100"/>
                <a:gd name="T10" fmla="*/ 32 w 76"/>
                <a:gd name="T11" fmla="*/ 0 h 100"/>
                <a:gd name="T12" fmla="*/ 68 w 76"/>
                <a:gd name="T13" fmla="*/ 8 h 100"/>
                <a:gd name="T14" fmla="*/ 76 w 76"/>
                <a:gd name="T15" fmla="*/ 36 h 100"/>
                <a:gd name="T16" fmla="*/ 76 w 76"/>
                <a:gd name="T17" fmla="*/ 64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100"/>
                <a:gd name="T29" fmla="*/ 76 w 76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100">
                  <a:moveTo>
                    <a:pt x="68" y="100"/>
                  </a:moveTo>
                  <a:lnTo>
                    <a:pt x="64" y="60"/>
                  </a:lnTo>
                  <a:lnTo>
                    <a:pt x="44" y="44"/>
                  </a:lnTo>
                  <a:lnTo>
                    <a:pt x="0" y="56"/>
                  </a:lnTo>
                  <a:lnTo>
                    <a:pt x="8" y="20"/>
                  </a:lnTo>
                  <a:lnTo>
                    <a:pt x="32" y="0"/>
                  </a:lnTo>
                  <a:lnTo>
                    <a:pt x="68" y="8"/>
                  </a:lnTo>
                  <a:lnTo>
                    <a:pt x="76" y="36"/>
                  </a:lnTo>
                  <a:lnTo>
                    <a:pt x="76" y="64"/>
                  </a:lnTo>
                </a:path>
              </a:pathLst>
            </a:custGeom>
            <a:solidFill>
              <a:srgbClr val="EF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2" name="Text Box 117"/>
          <p:cNvSpPr txBox="1">
            <a:spLocks noChangeArrowheads="1"/>
          </p:cNvSpPr>
          <p:nvPr/>
        </p:nvSpPr>
        <p:spPr bwMode="auto">
          <a:xfrm>
            <a:off x="7231063" y="2314575"/>
            <a:ext cx="1516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Induction gap</a:t>
            </a:r>
          </a:p>
        </p:txBody>
      </p:sp>
      <p:sp>
        <p:nvSpPr>
          <p:cNvPr id="53" name="Text Box 118"/>
          <p:cNvSpPr txBox="1">
            <a:spLocks noChangeArrowheads="1"/>
          </p:cNvSpPr>
          <p:nvPr/>
        </p:nvSpPr>
        <p:spPr bwMode="auto">
          <a:xfrm>
            <a:off x="6834188" y="2854325"/>
            <a:ext cx="50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1A11FF"/>
                </a:solidFill>
              </a:rPr>
              <a:t> e</a:t>
            </a:r>
            <a:r>
              <a:rPr lang="en-US" sz="2400" b="1" i="1" baseline="30000">
                <a:solidFill>
                  <a:srgbClr val="1A11FF"/>
                </a:solidFill>
              </a:rPr>
              <a:t>-</a:t>
            </a:r>
            <a:endParaRPr lang="en-US" sz="2400" b="1" i="1">
              <a:solidFill>
                <a:srgbClr val="1A11FF"/>
              </a:solidFill>
            </a:endParaRPr>
          </a:p>
        </p:txBody>
      </p:sp>
      <p:sp>
        <p:nvSpPr>
          <p:cNvPr id="54" name="Text Box 119"/>
          <p:cNvSpPr txBox="1">
            <a:spLocks noChangeArrowheads="1"/>
          </p:cNvSpPr>
          <p:nvPr/>
        </p:nvSpPr>
        <p:spPr bwMode="auto">
          <a:xfrm>
            <a:off x="6643688" y="1716088"/>
            <a:ext cx="50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1A11FF"/>
                </a:solidFill>
              </a:rPr>
              <a:t> e</a:t>
            </a:r>
            <a:r>
              <a:rPr lang="en-US" sz="2400" b="1" i="1" baseline="30000">
                <a:solidFill>
                  <a:srgbClr val="1A11FF"/>
                </a:solidFill>
              </a:rPr>
              <a:t>-</a:t>
            </a:r>
            <a:endParaRPr lang="en-US" sz="2400" b="1" i="1">
              <a:solidFill>
                <a:srgbClr val="1A11FF"/>
              </a:solidFill>
            </a:endParaRPr>
          </a:p>
        </p:txBody>
      </p:sp>
      <p:sp>
        <p:nvSpPr>
          <p:cNvPr id="55" name="Text Box 120"/>
          <p:cNvSpPr txBox="1">
            <a:spLocks noChangeArrowheads="1"/>
          </p:cNvSpPr>
          <p:nvPr/>
        </p:nvSpPr>
        <p:spPr bwMode="auto">
          <a:xfrm>
            <a:off x="7154863" y="1069975"/>
            <a:ext cx="350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i="1">
                <a:solidFill>
                  <a:srgbClr val="FF301B"/>
                </a:solidFill>
              </a:rPr>
              <a:t>I</a:t>
            </a:r>
            <a:r>
              <a:rPr lang="en-US" sz="2000" b="1" i="1" baseline="30000">
                <a:solidFill>
                  <a:srgbClr val="FF301B"/>
                </a:solidFill>
              </a:rPr>
              <a:t>+</a:t>
            </a:r>
            <a:endParaRPr lang="en-US" sz="2000" b="1" i="1">
              <a:solidFill>
                <a:srgbClr val="FF301B"/>
              </a:solidFill>
            </a:endParaRPr>
          </a:p>
        </p:txBody>
      </p:sp>
      <p:sp>
        <p:nvSpPr>
          <p:cNvPr id="56" name="Line 121"/>
          <p:cNvSpPr>
            <a:spLocks noChangeShapeType="1"/>
          </p:cNvSpPr>
          <p:nvPr/>
        </p:nvSpPr>
        <p:spPr bwMode="auto">
          <a:xfrm>
            <a:off x="7097713" y="2670175"/>
            <a:ext cx="0" cy="647700"/>
          </a:xfrm>
          <a:prstGeom prst="line">
            <a:avLst/>
          </a:prstGeom>
          <a:noFill/>
          <a:ln w="9525">
            <a:solidFill>
              <a:srgbClr val="1A11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7" name="Line 122"/>
          <p:cNvSpPr>
            <a:spLocks noChangeShapeType="1"/>
          </p:cNvSpPr>
          <p:nvPr/>
        </p:nvSpPr>
        <p:spPr bwMode="auto">
          <a:xfrm flipV="1">
            <a:off x="7091363" y="1012825"/>
            <a:ext cx="0" cy="704850"/>
          </a:xfrm>
          <a:prstGeom prst="line">
            <a:avLst/>
          </a:prstGeom>
          <a:noFill/>
          <a:ln w="9525">
            <a:solidFill>
              <a:srgbClr val="FF081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" name="Freeform 123"/>
          <p:cNvSpPr>
            <a:spLocks/>
          </p:cNvSpPr>
          <p:nvPr/>
        </p:nvSpPr>
        <p:spPr bwMode="auto">
          <a:xfrm>
            <a:off x="6927850" y="1736725"/>
            <a:ext cx="169863" cy="104775"/>
          </a:xfrm>
          <a:custGeom>
            <a:avLst/>
            <a:gdLst>
              <a:gd name="T0" fmla="*/ 144 w 144"/>
              <a:gd name="T1" fmla="*/ 43 h 86"/>
              <a:gd name="T2" fmla="*/ 96 w 144"/>
              <a:gd name="T3" fmla="*/ 86 h 86"/>
              <a:gd name="T4" fmla="*/ 32 w 144"/>
              <a:gd name="T5" fmla="*/ 64 h 86"/>
              <a:gd name="T6" fmla="*/ 0 w 144"/>
              <a:gd name="T7" fmla="*/ 0 h 86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86"/>
              <a:gd name="T14" fmla="*/ 144 w 144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86">
                <a:moveTo>
                  <a:pt x="144" y="43"/>
                </a:moveTo>
                <a:lnTo>
                  <a:pt x="96" y="86"/>
                </a:lnTo>
                <a:lnTo>
                  <a:pt x="32" y="6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1A11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Line 124"/>
          <p:cNvSpPr>
            <a:spLocks noChangeShapeType="1"/>
          </p:cNvSpPr>
          <p:nvPr/>
        </p:nvSpPr>
        <p:spPr bwMode="auto">
          <a:xfrm flipH="1">
            <a:off x="1331913" y="1628775"/>
            <a:ext cx="5688012" cy="28082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" name="Text Box 126"/>
          <p:cNvSpPr txBox="1">
            <a:spLocks noChangeArrowheads="1"/>
          </p:cNvSpPr>
          <p:nvPr/>
        </p:nvSpPr>
        <p:spPr bwMode="auto">
          <a:xfrm>
            <a:off x="4643438" y="6296025"/>
            <a:ext cx="39500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.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Sauli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Nucl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.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Instrum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. Methods A386(1997)531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F.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Sauli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http://www.cern.ch/GDD</a:t>
            </a:r>
          </a:p>
        </p:txBody>
      </p:sp>
      <p:pic>
        <p:nvPicPr>
          <p:cNvPr id="6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628775"/>
            <a:ext cx="244951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35496" y="103705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 difference of potentials of ~ 500V is 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applied between the two GEM electrodes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.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en-US" sz="1600" dirty="0"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t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primary electrons released by the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ionizing particle, drift towards the holes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where the high electric field triggers the 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electron multiplication process.</a:t>
            </a:r>
          </a:p>
        </p:txBody>
      </p:sp>
    </p:spTree>
    <p:extLst>
      <p:ext uri="{BB962C8B-B14F-4D97-AF65-F5344CB8AC3E}">
        <p14:creationId xmlns:p14="http://schemas.microsoft.com/office/powerpoint/2010/main" val="19080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7" grpId="0"/>
      <p:bldP spid="18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8" grpId="1" animBg="1"/>
      <p:bldP spid="52" grpId="0"/>
      <p:bldP spid="53" grpId="0"/>
      <p:bldP spid="54" grpId="0"/>
      <p:bldP spid="55" grpId="0"/>
      <p:bldP spid="56" grpId="0" animBg="1"/>
      <p:bldP spid="57" grpId="0" animBg="1"/>
      <p:bldP spid="58" grpId="0" animBg="1"/>
      <p:bldP spid="58" grpId="1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9388" y="71438"/>
            <a:ext cx="7632700" cy="620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7272338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MPGD Simulation Tools (Avalanche Simulation in GEM)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0163"/>
            <a:ext cx="100806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283276"/>
            <a:ext cx="3494867" cy="156966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Calibri" pitchFamily="34" charset="0"/>
              </a:rPr>
              <a:t>Animation of the avalanche process </a:t>
            </a:r>
          </a:p>
          <a:p>
            <a:pPr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Calibri" pitchFamily="34" charset="0"/>
              </a:rPr>
              <a:t>(monitor in ns-time electron/ion </a:t>
            </a:r>
          </a:p>
          <a:p>
            <a:pPr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Calibri" pitchFamily="34" charset="0"/>
              </a:rPr>
              <a:t>drifting and multiplication in GEM):</a:t>
            </a:r>
          </a:p>
          <a:p>
            <a:pPr>
              <a:defRPr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Calibri" pitchFamily="34" charset="0"/>
              </a:rPr>
              <a:t>electrons are blue, ions are red, the </a:t>
            </a:r>
          </a:p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Calibri" pitchFamily="34" charset="0"/>
              </a:rPr>
              <a:t>GEM mesh is orange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467544" y="3356992"/>
            <a:ext cx="2590800" cy="206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n-US" sz="1600" dirty="0">
                <a:latin typeface="Palatino Linotype" panose="02040502050505030304" pitchFamily="18" charset="0"/>
                <a:cs typeface="Calibri" pitchFamily="34" charset="0"/>
              </a:rPr>
              <a:t>ANSYS: field model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600" dirty="0">
              <a:latin typeface="Palatino Linotype" panose="02040502050505030304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Palatino Linotype" panose="02040502050505030304" pitchFamily="18" charset="0"/>
                <a:cs typeface="Calibri" pitchFamily="34" charset="0"/>
              </a:rPr>
              <a:t>  </a:t>
            </a:r>
            <a:r>
              <a:rPr lang="en-US" sz="1600" dirty="0" err="1">
                <a:latin typeface="Palatino Linotype" panose="02040502050505030304" pitchFamily="18" charset="0"/>
                <a:cs typeface="Calibri" pitchFamily="34" charset="0"/>
              </a:rPr>
              <a:t>Magboltz</a:t>
            </a:r>
            <a:r>
              <a:rPr lang="en-US" sz="1600" dirty="0">
                <a:latin typeface="Palatino Linotype" panose="02040502050505030304" pitchFamily="18" charset="0"/>
                <a:cs typeface="Calibri" pitchFamily="34" charset="0"/>
              </a:rPr>
              <a:t> 8.9.6: relevant </a:t>
            </a:r>
          </a:p>
          <a:p>
            <a:pPr>
              <a:defRPr/>
            </a:pPr>
            <a:r>
              <a:rPr lang="en-US" sz="1600" dirty="0">
                <a:latin typeface="Palatino Linotype" panose="02040502050505030304" pitchFamily="18" charset="0"/>
                <a:cs typeface="Calibri" pitchFamily="34" charset="0"/>
              </a:rPr>
              <a:t>cross sections of </a:t>
            </a:r>
            <a:r>
              <a:rPr lang="fr-FR" sz="1600" dirty="0" err="1">
                <a:latin typeface="Palatino Linotype" panose="02040502050505030304" pitchFamily="18" charset="0"/>
                <a:cs typeface="Calibri" pitchFamily="34" charset="0"/>
              </a:rPr>
              <a:t>electron</a:t>
            </a:r>
            <a:r>
              <a:rPr lang="fr-FR" sz="1600" dirty="0">
                <a:latin typeface="Palatino Linotype" panose="02040502050505030304" pitchFamily="18" charset="0"/>
                <a:cs typeface="Calibri" pitchFamily="34" charset="0"/>
              </a:rPr>
              <a:t>-</a:t>
            </a:r>
            <a:r>
              <a:rPr lang="fr-FR" sz="1600" dirty="0" err="1">
                <a:latin typeface="Palatino Linotype" panose="02040502050505030304" pitchFamily="18" charset="0"/>
                <a:cs typeface="Calibri" pitchFamily="34" charset="0"/>
              </a:rPr>
              <a:t>matter</a:t>
            </a:r>
            <a:r>
              <a:rPr lang="fr-FR" sz="1600" dirty="0">
                <a:latin typeface="Palatino Linotype" panose="02040502050505030304" pitchFamily="18" charset="0"/>
                <a:cs typeface="Calibri" pitchFamily="34" charset="0"/>
              </a:rPr>
              <a:t> interactions</a:t>
            </a:r>
          </a:p>
          <a:p>
            <a:pPr>
              <a:defRPr/>
            </a:pPr>
            <a:endParaRPr lang="fr-FR" sz="1600" dirty="0">
              <a:latin typeface="Palatino Linotype" panose="02040502050505030304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Palatino Linotype" panose="02040502050505030304" pitchFamily="18" charset="0"/>
                <a:cs typeface="Calibri" pitchFamily="34" charset="0"/>
              </a:rPr>
              <a:t>  </a:t>
            </a:r>
            <a:r>
              <a:rPr lang="en-US" sz="1600" dirty="0" err="1">
                <a:latin typeface="Palatino Linotype" panose="02040502050505030304" pitchFamily="18" charset="0"/>
                <a:cs typeface="Calibri" pitchFamily="34" charset="0"/>
              </a:rPr>
              <a:t>Garfeld</a:t>
            </a:r>
            <a:r>
              <a:rPr lang="en-US" sz="1600" dirty="0">
                <a:latin typeface="Palatino Linotype" panose="02040502050505030304" pitchFamily="18" charset="0"/>
                <a:cs typeface="Calibri" pitchFamily="34" charset="0"/>
              </a:rPr>
              <a:t>++:  simulate </a:t>
            </a:r>
          </a:p>
          <a:p>
            <a:pPr>
              <a:defRPr/>
            </a:pPr>
            <a:r>
              <a:rPr lang="en-US" sz="1600" dirty="0">
                <a:latin typeface="Palatino Linotype" panose="02040502050505030304" pitchFamily="18" charset="0"/>
                <a:cs typeface="Calibri" pitchFamily="34" charset="0"/>
              </a:rPr>
              <a:t>electron avalanches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9613" y="6308725"/>
            <a:ext cx="60483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Palatino Linotype" panose="02040502050505030304" pitchFamily="18" charset="0"/>
                <a:hlinkClick r:id="rId5"/>
              </a:rPr>
              <a:t>http://cern.ch/garfieldpp/examples/gemgain</a:t>
            </a:r>
            <a:endParaRPr lang="fr-FR" dirty="0">
              <a:latin typeface="Palatino Linotype" panose="02040502050505030304" pitchFamily="18" charset="0"/>
            </a:endParaRPr>
          </a:p>
        </p:txBody>
      </p:sp>
      <p:pic>
        <p:nvPicPr>
          <p:cNvPr id="9" name="movie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1018946"/>
            <a:ext cx="5227860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00025" y="765175"/>
            <a:ext cx="6923088" cy="60928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39750" y="76200"/>
            <a:ext cx="515778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771525" y="147638"/>
            <a:ext cx="46101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Electron Multiplier (GEM)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753702" y="44450"/>
            <a:ext cx="32436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F.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Sauli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NIM A386(1997) 531;</a:t>
            </a:r>
          </a:p>
          <a:p>
            <a:pPr algn="ctr"/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F.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Sauli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http://www.cern.ch/GDD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23459" y="764704"/>
            <a:ext cx="4293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Full decoupling of amplification stage (GEM)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and readout stage (PCB, anode)</a:t>
            </a: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7164388" y="876300"/>
            <a:ext cx="1871662" cy="5668963"/>
            <a:chOff x="4374" y="558"/>
            <a:chExt cx="1179" cy="3681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 l="3297" t="3786"/>
            <a:stretch>
              <a:fillRect/>
            </a:stretch>
          </p:blipFill>
          <p:spPr bwMode="auto">
            <a:xfrm>
              <a:off x="4374" y="1470"/>
              <a:ext cx="1179" cy="909"/>
            </a:xfrm>
            <a:prstGeom prst="rect">
              <a:avLst/>
            </a:prstGeom>
            <a:noFill/>
          </p:spPr>
        </p:pic>
        <p:pic>
          <p:nvPicPr>
            <p:cNvPr id="9" name="Picture 11" descr="exampl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" y="3294"/>
              <a:ext cx="1089" cy="945"/>
            </a:xfrm>
            <a:prstGeom prst="rect">
              <a:avLst/>
            </a:prstGeom>
            <a:noFill/>
          </p:spPr>
        </p:pic>
        <p:pic>
          <p:nvPicPr>
            <p:cNvPr id="10" name="Picture 12" descr="hex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2" y="2382"/>
              <a:ext cx="1089" cy="896"/>
            </a:xfrm>
            <a:prstGeom prst="rect">
              <a:avLst/>
            </a:prstGeom>
            <a:noFill/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2" y="558"/>
              <a:ext cx="1104" cy="927"/>
            </a:xfrm>
            <a:prstGeom prst="rect">
              <a:avLst/>
            </a:prstGeom>
            <a:noFill/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4422" y="1086"/>
              <a:ext cx="979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Cartesian 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Compass, LHCb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4460" y="2090"/>
              <a:ext cx="73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fr-F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Small angle</a:t>
              </a:r>
              <a:endParaRPr lang="en-GB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4470" y="2862"/>
              <a:ext cx="1015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Hexaboard, pads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MICE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4460" y="3818"/>
              <a:ext cx="451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fr-F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Mixed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fr-F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Totem</a:t>
              </a:r>
              <a:endParaRPr lang="en-GB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6" cstate="print"/>
          <a:srcRect t="1250" b="2525"/>
          <a:stretch>
            <a:fillRect/>
          </a:stretch>
        </p:blipFill>
        <p:spPr bwMode="auto">
          <a:xfrm>
            <a:off x="290513" y="876301"/>
            <a:ext cx="1738781" cy="2408684"/>
          </a:xfrm>
          <a:prstGeom prst="rect">
            <a:avLst/>
          </a:prstGeom>
          <a:noFill/>
        </p:spPr>
      </p:pic>
      <p:pic>
        <p:nvPicPr>
          <p:cNvPr id="17" name="Picture 11" descr="triple_ge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6438" y="1196752"/>
            <a:ext cx="3787730" cy="204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3933056"/>
            <a:ext cx="5256584" cy="286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28"/>
          <p:cNvSpPr txBox="1"/>
          <p:nvPr/>
        </p:nvSpPr>
        <p:spPr>
          <a:xfrm>
            <a:off x="647534" y="3356992"/>
            <a:ext cx="602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2009: NEW:  Single mask GEM production technique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allow to extend GEM foils to ~ m</a:t>
            </a:r>
            <a:r>
              <a:rPr lang="en-US" baseline="300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 area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Box 29"/>
          <p:cNvSpPr txBox="1"/>
          <p:nvPr/>
        </p:nvSpPr>
        <p:spPr>
          <a:xfrm>
            <a:off x="6156176" y="4973106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2009:</a:t>
            </a:r>
            <a:endParaRPr lang="fr-FR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31"/>
          <p:cNvSpPr txBox="1"/>
          <p:nvPr/>
        </p:nvSpPr>
        <p:spPr>
          <a:xfrm>
            <a:off x="269037" y="5053498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1996:</a:t>
            </a:r>
            <a:endParaRPr lang="fr-FR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2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250825" y="46038"/>
            <a:ext cx="8569325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5"/>
          <p:cNvSpPr>
            <a:spLocks noChangeArrowheads="1" noChangeShapeType="1" noTextEdit="1"/>
          </p:cNvSpPr>
          <p:nvPr/>
        </p:nvSpPr>
        <p:spPr bwMode="auto">
          <a:xfrm>
            <a:off x="1187450" y="152400"/>
            <a:ext cx="675322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MICro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MEsh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Structure (MICROMEGAS)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34925" y="6437313"/>
            <a:ext cx="32030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 i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sz="1400" dirty="0">
                <a:latin typeface="Palatino Linotype" panose="02040502050505030304" pitchFamily="18" charset="0"/>
              </a:rPr>
              <a:t>. </a:t>
            </a:r>
            <a:r>
              <a:rPr lang="en-US" sz="1400" dirty="0" err="1">
                <a:latin typeface="Palatino Linotype" panose="02040502050505030304" pitchFamily="18" charset="0"/>
              </a:rPr>
              <a:t>Giomataris</a:t>
            </a:r>
            <a:r>
              <a:rPr lang="en-US" sz="1400" dirty="0">
                <a:latin typeface="Palatino Linotype" panose="02040502050505030304" pitchFamily="18" charset="0"/>
              </a:rPr>
              <a:t> et al, NIM A376(1996)29</a:t>
            </a: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19550"/>
            <a:ext cx="25558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8"/>
          <p:cNvGrpSpPr>
            <a:grpSpLocks noChangeAspect="1"/>
          </p:cNvGrpSpPr>
          <p:nvPr/>
        </p:nvGrpSpPr>
        <p:grpSpPr bwMode="auto">
          <a:xfrm>
            <a:off x="2940050" y="3829050"/>
            <a:ext cx="6096000" cy="2300288"/>
            <a:chOff x="174" y="598"/>
            <a:chExt cx="853" cy="322"/>
          </a:xfrm>
        </p:grpSpPr>
        <p:sp>
          <p:nvSpPr>
            <p:cNvPr id="7" name="Freeform 19"/>
            <p:cNvSpPr>
              <a:spLocks noChangeAspect="1"/>
            </p:cNvSpPr>
            <p:nvPr/>
          </p:nvSpPr>
          <p:spPr bwMode="auto">
            <a:xfrm>
              <a:off x="174" y="599"/>
              <a:ext cx="852" cy="254"/>
            </a:xfrm>
            <a:custGeom>
              <a:avLst/>
              <a:gdLst>
                <a:gd name="T0" fmla="*/ 0 w 841"/>
                <a:gd name="T1" fmla="*/ 254 h 254"/>
                <a:gd name="T2" fmla="*/ 213 w 841"/>
                <a:gd name="T3" fmla="*/ 0 h 254"/>
                <a:gd name="T4" fmla="*/ 841 w 841"/>
                <a:gd name="T5" fmla="*/ 0 h 254"/>
                <a:gd name="T6" fmla="*/ 629 w 841"/>
                <a:gd name="T7" fmla="*/ 254 h 254"/>
                <a:gd name="T8" fmla="*/ 0 w 841"/>
                <a:gd name="T9" fmla="*/ 254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1"/>
                <a:gd name="T16" fmla="*/ 0 h 254"/>
                <a:gd name="T17" fmla="*/ 841 w 841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1" h="254">
                  <a:moveTo>
                    <a:pt x="0" y="254"/>
                  </a:moveTo>
                  <a:lnTo>
                    <a:pt x="213" y="0"/>
                  </a:lnTo>
                  <a:lnTo>
                    <a:pt x="841" y="0"/>
                  </a:lnTo>
                  <a:lnTo>
                    <a:pt x="629" y="254"/>
                  </a:lnTo>
                  <a:lnTo>
                    <a:pt x="0" y="254"/>
                  </a:ln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20"/>
            <p:cNvSpPr>
              <a:spLocks noChangeAspect="1"/>
            </p:cNvSpPr>
            <p:nvPr/>
          </p:nvSpPr>
          <p:spPr bwMode="auto">
            <a:xfrm>
              <a:off x="812" y="598"/>
              <a:ext cx="215" cy="322"/>
            </a:xfrm>
            <a:custGeom>
              <a:avLst/>
              <a:gdLst>
                <a:gd name="T0" fmla="*/ 0 w 214"/>
                <a:gd name="T1" fmla="*/ 321 h 321"/>
                <a:gd name="T2" fmla="*/ 0 w 214"/>
                <a:gd name="T3" fmla="*/ 254 h 321"/>
                <a:gd name="T4" fmla="*/ 214 w 214"/>
                <a:gd name="T5" fmla="*/ 0 h 321"/>
                <a:gd name="T6" fmla="*/ 214 w 214"/>
                <a:gd name="T7" fmla="*/ 70 h 321"/>
                <a:gd name="T8" fmla="*/ 0 w 214"/>
                <a:gd name="T9" fmla="*/ 321 h 3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4"/>
                <a:gd name="T16" fmla="*/ 0 h 321"/>
                <a:gd name="T17" fmla="*/ 214 w 214"/>
                <a:gd name="T18" fmla="*/ 321 h 3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4" h="321">
                  <a:moveTo>
                    <a:pt x="0" y="321"/>
                  </a:moveTo>
                  <a:lnTo>
                    <a:pt x="0" y="254"/>
                  </a:lnTo>
                  <a:lnTo>
                    <a:pt x="214" y="0"/>
                  </a:lnTo>
                  <a:lnTo>
                    <a:pt x="214" y="70"/>
                  </a:lnTo>
                  <a:lnTo>
                    <a:pt x="0" y="321"/>
                  </a:ln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Rectangle 21"/>
            <p:cNvSpPr>
              <a:spLocks noChangeAspect="1" noChangeArrowheads="1"/>
            </p:cNvSpPr>
            <p:nvPr/>
          </p:nvSpPr>
          <p:spPr bwMode="auto">
            <a:xfrm>
              <a:off x="175" y="853"/>
              <a:ext cx="637" cy="66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Freeform 22"/>
          <p:cNvSpPr>
            <a:spLocks noChangeAspect="1"/>
          </p:cNvSpPr>
          <p:nvPr/>
        </p:nvSpPr>
        <p:spPr bwMode="auto">
          <a:xfrm>
            <a:off x="2940050" y="628650"/>
            <a:ext cx="6096000" cy="1833563"/>
          </a:xfrm>
          <a:custGeom>
            <a:avLst/>
            <a:gdLst>
              <a:gd name="T0" fmla="*/ 218 w 862"/>
              <a:gd name="T1" fmla="*/ 0 h 257"/>
              <a:gd name="T2" fmla="*/ 862 w 862"/>
              <a:gd name="T3" fmla="*/ 0 h 257"/>
              <a:gd name="T4" fmla="*/ 640 w 862"/>
              <a:gd name="T5" fmla="*/ 257 h 257"/>
              <a:gd name="T6" fmla="*/ 0 w 862"/>
              <a:gd name="T7" fmla="*/ 257 h 257"/>
              <a:gd name="T8" fmla="*/ 218 w 862"/>
              <a:gd name="T9" fmla="*/ 0 h 2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2"/>
              <a:gd name="T16" fmla="*/ 0 h 257"/>
              <a:gd name="T17" fmla="*/ 862 w 862"/>
              <a:gd name="T18" fmla="*/ 257 h 2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2" h="257">
                <a:moveTo>
                  <a:pt x="218" y="0"/>
                </a:moveTo>
                <a:lnTo>
                  <a:pt x="862" y="0"/>
                </a:lnTo>
                <a:lnTo>
                  <a:pt x="640" y="257"/>
                </a:lnTo>
                <a:lnTo>
                  <a:pt x="0" y="257"/>
                </a:lnTo>
                <a:lnTo>
                  <a:pt x="218" y="0"/>
                </a:lnTo>
                <a:close/>
              </a:path>
            </a:pathLst>
          </a:custGeom>
          <a:solidFill>
            <a:srgbClr val="CCFFFF"/>
          </a:solidFill>
          <a:ln w="15875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Freeform 23"/>
          <p:cNvSpPr>
            <a:spLocks/>
          </p:cNvSpPr>
          <p:nvPr/>
        </p:nvSpPr>
        <p:spPr bwMode="auto">
          <a:xfrm>
            <a:off x="5454650" y="6191250"/>
            <a:ext cx="1701800" cy="766763"/>
          </a:xfrm>
          <a:custGeom>
            <a:avLst/>
            <a:gdLst>
              <a:gd name="T0" fmla="*/ 0 w 1072"/>
              <a:gd name="T1" fmla="*/ 3 h 483"/>
              <a:gd name="T2" fmla="*/ 118 w 1072"/>
              <a:gd name="T3" fmla="*/ 7 h 483"/>
              <a:gd name="T4" fmla="*/ 186 w 1072"/>
              <a:gd name="T5" fmla="*/ 48 h 483"/>
              <a:gd name="T6" fmla="*/ 205 w 1072"/>
              <a:gd name="T7" fmla="*/ 232 h 483"/>
              <a:gd name="T8" fmla="*/ 224 w 1072"/>
              <a:gd name="T9" fmla="*/ 448 h 483"/>
              <a:gd name="T10" fmla="*/ 256 w 1072"/>
              <a:gd name="T11" fmla="*/ 442 h 483"/>
              <a:gd name="T12" fmla="*/ 322 w 1072"/>
              <a:gd name="T13" fmla="*/ 208 h 483"/>
              <a:gd name="T14" fmla="*/ 544 w 1072"/>
              <a:gd name="T15" fmla="*/ 178 h 483"/>
              <a:gd name="T16" fmla="*/ 709 w 1072"/>
              <a:gd name="T17" fmla="*/ 160 h 483"/>
              <a:gd name="T18" fmla="*/ 802 w 1072"/>
              <a:gd name="T19" fmla="*/ 37 h 483"/>
              <a:gd name="T20" fmla="*/ 1072 w 1072"/>
              <a:gd name="T21" fmla="*/ 19 h 4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72"/>
              <a:gd name="T34" fmla="*/ 0 h 483"/>
              <a:gd name="T35" fmla="*/ 1072 w 1072"/>
              <a:gd name="T36" fmla="*/ 483 h 4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72" h="483">
                <a:moveTo>
                  <a:pt x="0" y="3"/>
                </a:moveTo>
                <a:cubicBezTo>
                  <a:pt x="20" y="4"/>
                  <a:pt x="87" y="0"/>
                  <a:pt x="118" y="7"/>
                </a:cubicBezTo>
                <a:cubicBezTo>
                  <a:pt x="149" y="14"/>
                  <a:pt x="172" y="11"/>
                  <a:pt x="186" y="48"/>
                </a:cubicBezTo>
                <a:cubicBezTo>
                  <a:pt x="200" y="85"/>
                  <a:pt x="199" y="165"/>
                  <a:pt x="205" y="232"/>
                </a:cubicBezTo>
                <a:cubicBezTo>
                  <a:pt x="211" y="299"/>
                  <a:pt x="216" y="413"/>
                  <a:pt x="224" y="448"/>
                </a:cubicBezTo>
                <a:cubicBezTo>
                  <a:pt x="232" y="483"/>
                  <a:pt x="240" y="482"/>
                  <a:pt x="256" y="442"/>
                </a:cubicBezTo>
                <a:cubicBezTo>
                  <a:pt x="272" y="402"/>
                  <a:pt x="274" y="252"/>
                  <a:pt x="322" y="208"/>
                </a:cubicBezTo>
                <a:cubicBezTo>
                  <a:pt x="370" y="164"/>
                  <a:pt x="480" y="186"/>
                  <a:pt x="544" y="178"/>
                </a:cubicBezTo>
                <a:cubicBezTo>
                  <a:pt x="608" y="170"/>
                  <a:pt x="666" y="183"/>
                  <a:pt x="709" y="160"/>
                </a:cubicBezTo>
                <a:cubicBezTo>
                  <a:pt x="752" y="137"/>
                  <a:pt x="742" y="60"/>
                  <a:pt x="802" y="37"/>
                </a:cubicBezTo>
                <a:cubicBezTo>
                  <a:pt x="862" y="14"/>
                  <a:pt x="1016" y="23"/>
                  <a:pt x="1072" y="19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grpSp>
        <p:nvGrpSpPr>
          <p:cNvPr id="12" name="Group 24"/>
          <p:cNvGrpSpPr>
            <a:grpSpLocks noChangeAspect="1"/>
          </p:cNvGrpSpPr>
          <p:nvPr/>
        </p:nvGrpSpPr>
        <p:grpSpPr bwMode="auto">
          <a:xfrm>
            <a:off x="3028950" y="3859213"/>
            <a:ext cx="5902325" cy="1751012"/>
            <a:chOff x="813" y="685"/>
            <a:chExt cx="826" cy="245"/>
          </a:xfrm>
        </p:grpSpPr>
        <p:sp>
          <p:nvSpPr>
            <p:cNvPr id="13" name="Freeform 25"/>
            <p:cNvSpPr>
              <a:spLocks noChangeAspect="1"/>
            </p:cNvSpPr>
            <p:nvPr/>
          </p:nvSpPr>
          <p:spPr bwMode="auto">
            <a:xfrm>
              <a:off x="813" y="685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26"/>
            <p:cNvSpPr>
              <a:spLocks noChangeAspect="1"/>
            </p:cNvSpPr>
            <p:nvPr/>
          </p:nvSpPr>
          <p:spPr bwMode="auto">
            <a:xfrm>
              <a:off x="850" y="685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27"/>
            <p:cNvSpPr>
              <a:spLocks noChangeAspect="1"/>
            </p:cNvSpPr>
            <p:nvPr/>
          </p:nvSpPr>
          <p:spPr bwMode="auto">
            <a:xfrm>
              <a:off x="886" y="685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28"/>
            <p:cNvSpPr>
              <a:spLocks noChangeAspect="1"/>
            </p:cNvSpPr>
            <p:nvPr/>
          </p:nvSpPr>
          <p:spPr bwMode="auto">
            <a:xfrm>
              <a:off x="921" y="686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29"/>
            <p:cNvSpPr>
              <a:spLocks noChangeAspect="1"/>
            </p:cNvSpPr>
            <p:nvPr/>
          </p:nvSpPr>
          <p:spPr bwMode="auto">
            <a:xfrm>
              <a:off x="957" y="685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30"/>
            <p:cNvSpPr>
              <a:spLocks noChangeAspect="1"/>
            </p:cNvSpPr>
            <p:nvPr/>
          </p:nvSpPr>
          <p:spPr bwMode="auto">
            <a:xfrm>
              <a:off x="1031" y="686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31"/>
            <p:cNvSpPr>
              <a:spLocks noChangeAspect="1"/>
            </p:cNvSpPr>
            <p:nvPr/>
          </p:nvSpPr>
          <p:spPr bwMode="auto">
            <a:xfrm>
              <a:off x="1069" y="685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32"/>
            <p:cNvSpPr>
              <a:spLocks noChangeAspect="1"/>
            </p:cNvSpPr>
            <p:nvPr/>
          </p:nvSpPr>
          <p:spPr bwMode="auto">
            <a:xfrm>
              <a:off x="994" y="685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33"/>
            <p:cNvSpPr>
              <a:spLocks noChangeAspect="1"/>
            </p:cNvSpPr>
            <p:nvPr/>
          </p:nvSpPr>
          <p:spPr bwMode="auto">
            <a:xfrm>
              <a:off x="1106" y="685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34"/>
            <p:cNvSpPr>
              <a:spLocks noChangeAspect="1"/>
            </p:cNvSpPr>
            <p:nvPr/>
          </p:nvSpPr>
          <p:spPr bwMode="auto">
            <a:xfrm>
              <a:off x="1143" y="685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35"/>
            <p:cNvSpPr>
              <a:spLocks noChangeAspect="1"/>
            </p:cNvSpPr>
            <p:nvPr/>
          </p:nvSpPr>
          <p:spPr bwMode="auto">
            <a:xfrm>
              <a:off x="1181" y="685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36"/>
            <p:cNvSpPr>
              <a:spLocks noChangeAspect="1"/>
            </p:cNvSpPr>
            <p:nvPr/>
          </p:nvSpPr>
          <p:spPr bwMode="auto">
            <a:xfrm>
              <a:off x="1218" y="686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37"/>
            <p:cNvSpPr>
              <a:spLocks noChangeAspect="1"/>
            </p:cNvSpPr>
            <p:nvPr/>
          </p:nvSpPr>
          <p:spPr bwMode="auto">
            <a:xfrm>
              <a:off x="1256" y="686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38"/>
            <p:cNvSpPr>
              <a:spLocks noChangeAspect="1"/>
            </p:cNvSpPr>
            <p:nvPr/>
          </p:nvSpPr>
          <p:spPr bwMode="auto">
            <a:xfrm>
              <a:off x="1295" y="686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39"/>
            <p:cNvSpPr>
              <a:spLocks noChangeAspect="1"/>
            </p:cNvSpPr>
            <p:nvPr/>
          </p:nvSpPr>
          <p:spPr bwMode="auto">
            <a:xfrm>
              <a:off x="1332" y="686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40"/>
            <p:cNvSpPr>
              <a:spLocks noChangeAspect="1"/>
            </p:cNvSpPr>
            <p:nvPr/>
          </p:nvSpPr>
          <p:spPr bwMode="auto">
            <a:xfrm>
              <a:off x="1370" y="686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41"/>
            <p:cNvSpPr>
              <a:spLocks noChangeAspect="1"/>
            </p:cNvSpPr>
            <p:nvPr/>
          </p:nvSpPr>
          <p:spPr bwMode="auto">
            <a:xfrm>
              <a:off x="1408" y="686"/>
              <a:ext cx="231" cy="244"/>
            </a:xfrm>
            <a:custGeom>
              <a:avLst/>
              <a:gdLst>
                <a:gd name="T0" fmla="*/ 0 w 231"/>
                <a:gd name="T1" fmla="*/ 244 h 244"/>
                <a:gd name="T2" fmla="*/ 204 w 231"/>
                <a:gd name="T3" fmla="*/ 0 h 244"/>
                <a:gd name="T4" fmla="*/ 231 w 231"/>
                <a:gd name="T5" fmla="*/ 0 h 244"/>
                <a:gd name="T6" fmla="*/ 30 w 231"/>
                <a:gd name="T7" fmla="*/ 244 h 244"/>
                <a:gd name="T8" fmla="*/ 0 w 231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244"/>
                <a:gd name="T17" fmla="*/ 231 w 23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42"/>
          <p:cNvGrpSpPr>
            <a:grpSpLocks noChangeAspect="1"/>
          </p:cNvGrpSpPr>
          <p:nvPr/>
        </p:nvGrpSpPr>
        <p:grpSpPr bwMode="auto">
          <a:xfrm>
            <a:off x="6445250" y="4972050"/>
            <a:ext cx="395288" cy="530225"/>
            <a:chOff x="648" y="740"/>
            <a:chExt cx="55" cy="74"/>
          </a:xfrm>
        </p:grpSpPr>
        <p:sp>
          <p:nvSpPr>
            <p:cNvPr id="31" name="AutoShape 43"/>
            <p:cNvSpPr>
              <a:spLocks noChangeAspect="1" noChangeArrowheads="1"/>
            </p:cNvSpPr>
            <p:nvPr/>
          </p:nvSpPr>
          <p:spPr bwMode="auto">
            <a:xfrm>
              <a:off x="660" y="740"/>
              <a:ext cx="30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AutoShape 44"/>
            <p:cNvSpPr>
              <a:spLocks noChangeAspect="1" noChangeArrowheads="1"/>
            </p:cNvSpPr>
            <p:nvPr/>
          </p:nvSpPr>
          <p:spPr bwMode="auto">
            <a:xfrm>
              <a:off x="673" y="745"/>
              <a:ext cx="30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AutoShape 45"/>
            <p:cNvSpPr>
              <a:spLocks noChangeAspect="1" noChangeArrowheads="1"/>
            </p:cNvSpPr>
            <p:nvPr/>
          </p:nvSpPr>
          <p:spPr bwMode="auto">
            <a:xfrm>
              <a:off x="648" y="756"/>
              <a:ext cx="30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AutoShape 46"/>
            <p:cNvSpPr>
              <a:spLocks noChangeAspect="1" noChangeArrowheads="1"/>
            </p:cNvSpPr>
            <p:nvPr/>
          </p:nvSpPr>
          <p:spPr bwMode="auto">
            <a:xfrm>
              <a:off x="669" y="768"/>
              <a:ext cx="30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5" name="Group 47"/>
          <p:cNvGrpSpPr>
            <a:grpSpLocks/>
          </p:cNvGrpSpPr>
          <p:nvPr/>
        </p:nvGrpSpPr>
        <p:grpSpPr bwMode="auto">
          <a:xfrm>
            <a:off x="3244850" y="3600450"/>
            <a:ext cx="5530850" cy="1965325"/>
            <a:chOff x="850" y="1860"/>
            <a:chExt cx="3484" cy="1238"/>
          </a:xfrm>
        </p:grpSpPr>
        <p:sp>
          <p:nvSpPr>
            <p:cNvPr id="36" name="AutoShape 48"/>
            <p:cNvSpPr>
              <a:spLocks noChangeAspect="1" noChangeArrowheads="1"/>
            </p:cNvSpPr>
            <p:nvPr/>
          </p:nvSpPr>
          <p:spPr bwMode="auto">
            <a:xfrm>
              <a:off x="3672" y="2378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AutoShape 49"/>
            <p:cNvSpPr>
              <a:spLocks noChangeAspect="1" noChangeArrowheads="1"/>
            </p:cNvSpPr>
            <p:nvPr/>
          </p:nvSpPr>
          <p:spPr bwMode="auto">
            <a:xfrm>
              <a:off x="2398" y="2373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AutoShape 50"/>
            <p:cNvSpPr>
              <a:spLocks noChangeAspect="1" noChangeArrowheads="1"/>
            </p:cNvSpPr>
            <p:nvPr/>
          </p:nvSpPr>
          <p:spPr bwMode="auto">
            <a:xfrm>
              <a:off x="1300" y="2369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AutoShape 51"/>
            <p:cNvSpPr>
              <a:spLocks noChangeAspect="1" noChangeArrowheads="1"/>
            </p:cNvSpPr>
            <p:nvPr/>
          </p:nvSpPr>
          <p:spPr bwMode="auto">
            <a:xfrm>
              <a:off x="2844" y="1869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AutoShape 52"/>
            <p:cNvSpPr>
              <a:spLocks noChangeAspect="1" noChangeArrowheads="1"/>
            </p:cNvSpPr>
            <p:nvPr/>
          </p:nvSpPr>
          <p:spPr bwMode="auto">
            <a:xfrm>
              <a:off x="4122" y="1860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AutoShape 53"/>
            <p:cNvSpPr>
              <a:spLocks noChangeAspect="1" noChangeArrowheads="1"/>
            </p:cNvSpPr>
            <p:nvPr/>
          </p:nvSpPr>
          <p:spPr bwMode="auto">
            <a:xfrm>
              <a:off x="1651" y="1869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AutoShape 54"/>
            <p:cNvSpPr>
              <a:spLocks noChangeAspect="1" noChangeArrowheads="1"/>
            </p:cNvSpPr>
            <p:nvPr/>
          </p:nvSpPr>
          <p:spPr bwMode="auto">
            <a:xfrm>
              <a:off x="2016" y="2845"/>
              <a:ext cx="211" cy="252"/>
            </a:xfrm>
            <a:prstGeom prst="can">
              <a:avLst>
                <a:gd name="adj" fmla="val 29858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AutoShape 55"/>
            <p:cNvSpPr>
              <a:spLocks noChangeAspect="1" noChangeArrowheads="1"/>
            </p:cNvSpPr>
            <p:nvPr/>
          </p:nvSpPr>
          <p:spPr bwMode="auto">
            <a:xfrm>
              <a:off x="3276" y="2841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AutoShape 56"/>
            <p:cNvSpPr>
              <a:spLocks noChangeAspect="1" noChangeArrowheads="1"/>
            </p:cNvSpPr>
            <p:nvPr/>
          </p:nvSpPr>
          <p:spPr bwMode="auto">
            <a:xfrm>
              <a:off x="850" y="2846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5" name="Group 57"/>
          <p:cNvGrpSpPr>
            <a:grpSpLocks noChangeAspect="1"/>
          </p:cNvGrpSpPr>
          <p:nvPr/>
        </p:nvGrpSpPr>
        <p:grpSpPr bwMode="auto">
          <a:xfrm>
            <a:off x="2940050" y="3455988"/>
            <a:ext cx="6089650" cy="1812925"/>
            <a:chOff x="39" y="29"/>
            <a:chExt cx="834" cy="248"/>
          </a:xfrm>
        </p:grpSpPr>
        <p:grpSp>
          <p:nvGrpSpPr>
            <p:cNvPr id="46" name="Group 58"/>
            <p:cNvGrpSpPr>
              <a:grpSpLocks noChangeAspect="1"/>
            </p:cNvGrpSpPr>
            <p:nvPr/>
          </p:nvGrpSpPr>
          <p:grpSpPr bwMode="auto">
            <a:xfrm>
              <a:off x="143" y="29"/>
              <a:ext cx="420" cy="125"/>
              <a:chOff x="15" y="129"/>
              <a:chExt cx="838" cy="219"/>
            </a:xfrm>
          </p:grpSpPr>
          <p:sp>
            <p:nvSpPr>
              <p:cNvPr id="563" name="AutoShape 59"/>
              <p:cNvSpPr>
                <a:spLocks noChangeAspect="1" noChangeArrowheads="1"/>
              </p:cNvSpPr>
              <p:nvPr/>
            </p:nvSpPr>
            <p:spPr bwMode="auto">
              <a:xfrm>
                <a:off x="15" y="129"/>
                <a:ext cx="838" cy="219"/>
              </a:xfrm>
              <a:prstGeom prst="parallelogram">
                <a:avLst>
                  <a:gd name="adj" fmla="val 95662"/>
                </a:avLst>
              </a:prstGeom>
              <a:solidFill>
                <a:srgbClr val="008000">
                  <a:alpha val="50195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564" name="Group 60"/>
              <p:cNvGrpSpPr>
                <a:grpSpLocks noChangeAspect="1"/>
              </p:cNvGrpSpPr>
              <p:nvPr/>
            </p:nvGrpSpPr>
            <p:grpSpPr bwMode="auto">
              <a:xfrm>
                <a:off x="26" y="133"/>
                <a:ext cx="816" cy="212"/>
                <a:chOff x="26" y="133"/>
                <a:chExt cx="816" cy="212"/>
              </a:xfrm>
            </p:grpSpPr>
            <p:grpSp>
              <p:nvGrpSpPr>
                <p:cNvPr id="565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35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722" name="AutoShape 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3" name="AutoShape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4" name="AutoShape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5" name="AutoShape 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6" name="AutoShape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7" name="AutoShape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8" name="AutoShape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9" name="AutoShape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0" name="AutoShape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1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2" name="AutoShap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3" name="AutoShap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6" name="Group 74"/>
                <p:cNvGrpSpPr>
                  <a:grpSpLocks noChangeAspect="1"/>
                </p:cNvGrpSpPr>
                <p:nvPr/>
              </p:nvGrpSpPr>
              <p:grpSpPr bwMode="auto">
                <a:xfrm>
                  <a:off x="40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710" name="AutoShape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1" name="AutoShape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2" name="AutoShape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3" name="AutoShape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4" name="AutoShape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5" name="AutoShape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6" name="AutoShape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7" name="AutoShape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8" name="AutoShape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9" name="AutoShape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0" name="AutoShape 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1" name="AutoShape 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7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2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98" name="AutoShape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9" name="AutoShape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0" name="AutoShape 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1" name="AutoShape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2" name="AutoShape 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3" name="AutoShape 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4" name="AutoShape 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5" name="AutoShape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6" name="AutoShape 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7" name="AutoShape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8" name="AutoShape 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9" name="AutoShape 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8" name="Group 100"/>
                <p:cNvGrpSpPr>
                  <a:grpSpLocks noChangeAspect="1"/>
                </p:cNvGrpSpPr>
                <p:nvPr/>
              </p:nvGrpSpPr>
              <p:grpSpPr bwMode="auto">
                <a:xfrm>
                  <a:off x="72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86" name="AutoShape 1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7" name="AutoShape 1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8" name="AutoShape 1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9" name="AutoShape 1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0" name="AutoShape 1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1" name="AutoShape 1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2" name="AutoShape 1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3" name="AutoShape 1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4" name="AutoShape 1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5" name="AutoShape 1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6" name="AutoShape 1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7" name="AutoShape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9" name="Group 113"/>
                <p:cNvGrpSpPr>
                  <a:grpSpLocks noChangeAspect="1"/>
                </p:cNvGrpSpPr>
                <p:nvPr/>
              </p:nvGrpSpPr>
              <p:grpSpPr bwMode="auto">
                <a:xfrm>
                  <a:off x="11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74" name="AutoShape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5" name="AutoShape 1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6" name="AutoShape 1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7" name="AutoShape 1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8" name="AutoShape 1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9" name="AutoShape 1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0" name="AutoShape 1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1" name="AutoShape 1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2" name="AutoShape 1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3" name="AutoShape 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4" name="AutoShape 1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5" name="AutoShape 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0" name="Group 126"/>
                <p:cNvGrpSpPr>
                  <a:grpSpLocks noChangeAspect="1"/>
                </p:cNvGrpSpPr>
                <p:nvPr/>
              </p:nvGrpSpPr>
              <p:grpSpPr bwMode="auto">
                <a:xfrm>
                  <a:off x="166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662" name="AutoShap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3" name="AutoShape 1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4" name="AutoShape 1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5" name="AutoShape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6" name="AutoShape 1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7" name="AutoShape 1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8" name="AutoShape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9" name="AutoShape 1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0" name="AutoShape 1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1" name="AutoShape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2" name="AutoShape 1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3" name="AutoShape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1" name="Group 139"/>
                <p:cNvGrpSpPr>
                  <a:grpSpLocks noChangeAspect="1"/>
                </p:cNvGrpSpPr>
                <p:nvPr/>
              </p:nvGrpSpPr>
              <p:grpSpPr bwMode="auto">
                <a:xfrm>
                  <a:off x="21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650" name="AutoShape 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1" name="AutoShape 1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2" name="AutoShape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3" name="AutoShape 1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4" name="AutoShape 1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5" name="AutoShape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6" name="AutoShape 1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7" name="AutoShape 1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8" name="AutoShape 1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9" name="AutoShape 1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0" name="AutoShape 1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1" name="AutoShape 1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2" name="Group 152"/>
                <p:cNvGrpSpPr>
                  <a:grpSpLocks noChangeAspect="1"/>
                </p:cNvGrpSpPr>
                <p:nvPr/>
              </p:nvGrpSpPr>
              <p:grpSpPr bwMode="auto">
                <a:xfrm>
                  <a:off x="263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38" name="AutoShape 1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9" name="AutoShape 1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0" name="AutoShape 1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1" name="AutoShape 1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2" name="AutoShape 1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3" name="AutoShape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4" name="AutoShape 1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5" name="AutoShape 1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6" name="AutoShape 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7" name="AutoShape 1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8" name="AutoShape 1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9" name="AutoShape 1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3" name="Group 165"/>
                <p:cNvGrpSpPr>
                  <a:grpSpLocks noChangeAspect="1"/>
                </p:cNvGrpSpPr>
                <p:nvPr/>
              </p:nvGrpSpPr>
              <p:grpSpPr bwMode="auto">
                <a:xfrm>
                  <a:off x="31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26" name="AutoShape 1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7" name="AutoShape 1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8" name="AutoShape 1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9" name="AutoShape 1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0" name="AutoShape 1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1" name="AutoShape 1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2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3" name="AutoShape 1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4" name="AutoShap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5" name="AutoShap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6" name="AutoShap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7" name="AutoShape 1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4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45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614" name="AutoShape 1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5" name="AutoShape 1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6" name="AutoShape 1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7" name="AutoShape 1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8" name="AutoShape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9" name="AutoShape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0" name="AutoShape 1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1" name="AutoShape 1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2" name="AutoShape 1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3" name="AutoShape 1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4" name="AutoShape 1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5" name="AutoShape 1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5" name="Group 191"/>
                <p:cNvGrpSpPr>
                  <a:grpSpLocks noChangeAspect="1"/>
                </p:cNvGrpSpPr>
                <p:nvPr/>
              </p:nvGrpSpPr>
              <p:grpSpPr bwMode="auto">
                <a:xfrm>
                  <a:off x="50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02" name="AutoShape 1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3" name="AutoShape 1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4" name="AutoShape 1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5" name="AutoShape 1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6" name="AutoShape 1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7" name="AutoShape 1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8" name="AutoShape 1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9" name="AutoShape 1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0" name="AutoShape 2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1" name="AutoShape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2" name="AutoShape 2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3" name="AutoShape 2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6" name="Group 204"/>
                <p:cNvGrpSpPr>
                  <a:grpSpLocks noChangeAspect="1"/>
                </p:cNvGrpSpPr>
                <p:nvPr/>
              </p:nvGrpSpPr>
              <p:grpSpPr bwMode="auto">
                <a:xfrm>
                  <a:off x="548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590" name="AutoShape 2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1" name="AutoShape 2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2" name="AutoShape 2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3" name="AutoShape 2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4" name="AutoShape 2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5" name="AutoShape 2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6" name="AutoShape 2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7" name="AutoShape 2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8" name="AutoShape 2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9" name="AutoShape 2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0" name="AutoShape 2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1" name="AutoShape 2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7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595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578" name="AutoShape 2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9" name="AutoShape 2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0" name="AutoShape 2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1" name="AutoShape 2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2" name="AutoShape 2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3" name="AutoShape 2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4" name="AutoShape 2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5" name="AutoShape 2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6" name="AutoShape 2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7" name="AutoShape 2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8" name="AutoShape 2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9" name="AutoShape 2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47" name="Group 230"/>
            <p:cNvGrpSpPr>
              <a:grpSpLocks noChangeAspect="1"/>
            </p:cNvGrpSpPr>
            <p:nvPr/>
          </p:nvGrpSpPr>
          <p:grpSpPr bwMode="auto">
            <a:xfrm>
              <a:off x="39" y="152"/>
              <a:ext cx="420" cy="125"/>
              <a:chOff x="15" y="129"/>
              <a:chExt cx="838" cy="219"/>
            </a:xfrm>
          </p:grpSpPr>
          <p:sp>
            <p:nvSpPr>
              <p:cNvPr id="392" name="AutoShape 231"/>
              <p:cNvSpPr>
                <a:spLocks noChangeAspect="1" noChangeArrowheads="1"/>
              </p:cNvSpPr>
              <p:nvPr/>
            </p:nvSpPr>
            <p:spPr bwMode="auto">
              <a:xfrm>
                <a:off x="15" y="129"/>
                <a:ext cx="838" cy="219"/>
              </a:xfrm>
              <a:prstGeom prst="parallelogram">
                <a:avLst>
                  <a:gd name="adj" fmla="val 95662"/>
                </a:avLst>
              </a:prstGeom>
              <a:solidFill>
                <a:srgbClr val="008000">
                  <a:alpha val="50195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93" name="Group 232"/>
              <p:cNvGrpSpPr>
                <a:grpSpLocks noChangeAspect="1"/>
              </p:cNvGrpSpPr>
              <p:nvPr/>
            </p:nvGrpSpPr>
            <p:grpSpPr bwMode="auto">
              <a:xfrm>
                <a:off x="26" y="133"/>
                <a:ext cx="816" cy="212"/>
                <a:chOff x="26" y="133"/>
                <a:chExt cx="816" cy="212"/>
              </a:xfrm>
            </p:grpSpPr>
            <p:grpSp>
              <p:nvGrpSpPr>
                <p:cNvPr id="394" name="Group 233"/>
                <p:cNvGrpSpPr>
                  <a:grpSpLocks noChangeAspect="1"/>
                </p:cNvGrpSpPr>
                <p:nvPr/>
              </p:nvGrpSpPr>
              <p:grpSpPr bwMode="auto">
                <a:xfrm>
                  <a:off x="35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51" name="AutoShape 2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2" name="AutoShape 2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3" name="AutoShape 2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4" name="AutoShape 2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5" name="AutoShape 2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6" name="AutoShape 2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7" name="AutoShape 2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8" name="AutoShape 2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9" name="AutoShape 2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0" name="AutoShape 2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1" name="AutoShape 2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2" name="AutoShape 2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5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40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39" name="AutoShape 2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0" name="AutoShape 2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1" name="AutoShape 2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2" name="AutoShape 2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3" name="AutoShape 2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4" name="AutoShape 2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5" name="AutoShape 2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6" name="AutoShape 2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7" name="AutoShape 2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8" name="AutoShape 2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9" name="AutoShape 2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0" name="AutoShape 2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6" name="Group 259"/>
                <p:cNvGrpSpPr>
                  <a:grpSpLocks noChangeAspect="1"/>
                </p:cNvGrpSpPr>
                <p:nvPr/>
              </p:nvGrpSpPr>
              <p:grpSpPr bwMode="auto">
                <a:xfrm>
                  <a:off x="2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27" name="AutoShape 2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8" name="AutoShape 2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9" name="AutoShape 2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0" name="AutoShape 2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1" name="AutoShape 2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2" name="AutoShape 2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3" name="AutoShape 2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4" name="AutoShape 2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5" name="AutoShape 2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6" name="AutoShape 2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7" name="AutoShape 2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8" name="AutoShape 2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7" name="Group 272"/>
                <p:cNvGrpSpPr>
                  <a:grpSpLocks noChangeAspect="1"/>
                </p:cNvGrpSpPr>
                <p:nvPr/>
              </p:nvGrpSpPr>
              <p:grpSpPr bwMode="auto">
                <a:xfrm>
                  <a:off x="72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15" name="AutoShape 2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6" name="AutoShape 2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7" name="AutoShape 2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8" name="AutoShape 2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9" name="AutoShape 2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0" name="AutoShape 2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1" name="AutoShape 2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2" name="AutoShape 2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3" name="AutoShape 2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4" name="AutoShape 2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5" name="AutoShape 2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6" name="AutoShape 2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8" name="Group 285"/>
                <p:cNvGrpSpPr>
                  <a:grpSpLocks noChangeAspect="1"/>
                </p:cNvGrpSpPr>
                <p:nvPr/>
              </p:nvGrpSpPr>
              <p:grpSpPr bwMode="auto">
                <a:xfrm>
                  <a:off x="11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03" name="AutoShape 2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4" name="AutoShape 2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5" name="AutoShape 2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6" name="AutoShape 2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7" name="AutoShape 2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8" name="AutoShape 2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9" name="AutoShape 2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0" name="AutoShape 2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1" name="AutoShape 2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2" name="AutoShape 2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3" name="AutoShape 2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4" name="AutoShape 2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9" name="Group 298"/>
                <p:cNvGrpSpPr>
                  <a:grpSpLocks noChangeAspect="1"/>
                </p:cNvGrpSpPr>
                <p:nvPr/>
              </p:nvGrpSpPr>
              <p:grpSpPr bwMode="auto">
                <a:xfrm>
                  <a:off x="166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91" name="AutoShape 2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2" name="AutoShape 3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3" name="AutoShape 3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4" name="AutoShape 3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5" name="AutoShape 3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6" name="AutoShape 3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7" name="AutoShape 3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8" name="AutoShape 3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9" name="AutoShape 3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0" name="AutoShape 3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1" name="AutoShape 3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2" name="AutoShape 3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0" name="Group 311"/>
                <p:cNvGrpSpPr>
                  <a:grpSpLocks noChangeAspect="1"/>
                </p:cNvGrpSpPr>
                <p:nvPr/>
              </p:nvGrpSpPr>
              <p:grpSpPr bwMode="auto">
                <a:xfrm>
                  <a:off x="21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79" name="AutoShape 3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0" name="AutoShape 3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1" name="AutoShape 3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2" name="AutoShape 3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3" name="AutoShape 3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4" name="AutoShape 3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5" name="AutoShape 3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6" name="AutoShape 3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7" name="AutoShape 3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8" name="AutoShape 3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9" name="AutoShape 3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0" name="AutoShape 3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1" name="Group 324"/>
                <p:cNvGrpSpPr>
                  <a:grpSpLocks noChangeAspect="1"/>
                </p:cNvGrpSpPr>
                <p:nvPr/>
              </p:nvGrpSpPr>
              <p:grpSpPr bwMode="auto">
                <a:xfrm>
                  <a:off x="263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467" name="AutoShape 3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8" name="AutoShape 3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9" name="AutoShape 3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0" name="AutoShape 3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1" name="AutoShape 3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2" name="AutoShape 3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3" name="AutoShape 3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4" name="AutoShape 3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5" name="AutoShape 3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6" name="AutoShape 3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7" name="AutoShape 3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8" name="AutoShape 3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2" name="Group 337"/>
                <p:cNvGrpSpPr>
                  <a:grpSpLocks noChangeAspect="1"/>
                </p:cNvGrpSpPr>
                <p:nvPr/>
              </p:nvGrpSpPr>
              <p:grpSpPr bwMode="auto">
                <a:xfrm>
                  <a:off x="31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455" name="AutoShape 3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" name="AutoShape 3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7" name="AutoShape 3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8" name="AutoShape 3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9" name="AutoShape 3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0" name="AutoShape 3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1" name="AutoShape 3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2" name="AutoShape 3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3" name="AutoShape 3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4" name="AutoShape 3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5" name="AutoShape 3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6" name="AutoShape 3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3" name="Group 350"/>
                <p:cNvGrpSpPr>
                  <a:grpSpLocks noChangeAspect="1"/>
                </p:cNvGrpSpPr>
                <p:nvPr/>
              </p:nvGrpSpPr>
              <p:grpSpPr bwMode="auto">
                <a:xfrm>
                  <a:off x="45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43" name="AutoShape 3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4" name="AutoShape 3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5" name="AutoShape 3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6" name="AutoShape 3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7" name="AutoShape 3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8" name="AutoShape 3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9" name="AutoShape 3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0" name="AutoShape 3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1" name="AutoShape 3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2" name="AutoShape 3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" name="AutoShape 3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" name="AutoShape 3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4" name="Group 363"/>
                <p:cNvGrpSpPr>
                  <a:grpSpLocks noChangeAspect="1"/>
                </p:cNvGrpSpPr>
                <p:nvPr/>
              </p:nvGrpSpPr>
              <p:grpSpPr bwMode="auto">
                <a:xfrm>
                  <a:off x="50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431" name="AutoShape 3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2" name="AutoShape 3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3" name="AutoShape 3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4" name="AutoShape 3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5" name="AutoShape 3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6" name="AutoShape 3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7" name="AutoShape 3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8" name="AutoShape 3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9" name="AutoShape 3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0" name="AutoShape 3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1" name="AutoShape 3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2" name="AutoShape 3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5" name="Group 376"/>
                <p:cNvGrpSpPr>
                  <a:grpSpLocks noChangeAspect="1"/>
                </p:cNvGrpSpPr>
                <p:nvPr/>
              </p:nvGrpSpPr>
              <p:grpSpPr bwMode="auto">
                <a:xfrm>
                  <a:off x="548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19" name="AutoShape 3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0" name="AutoShape 3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1" name="AutoShape 3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2" name="AutoShape 3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3" name="AutoShape 3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4" name="AutoShape 3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5" name="AutoShape 3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6" name="AutoShape 3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7" name="AutoShape 3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8" name="AutoShape 3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9" name="AutoShape 3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0" name="AutoShape 3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6" name="Group 389"/>
                <p:cNvGrpSpPr>
                  <a:grpSpLocks noChangeAspect="1"/>
                </p:cNvGrpSpPr>
                <p:nvPr/>
              </p:nvGrpSpPr>
              <p:grpSpPr bwMode="auto">
                <a:xfrm>
                  <a:off x="595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07" name="AutoShape 3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8" name="AutoShape 3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9" name="AutoShape 3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0" name="AutoShape 3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" name="AutoShape 3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2" name="AutoShape 3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3" name="AutoShape 3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4" name="AutoShape 3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5" name="AutoShape 3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6" name="AutoShape 3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7" name="AutoShape 4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8" name="AutoShape 4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48" name="Group 402"/>
            <p:cNvGrpSpPr>
              <a:grpSpLocks noChangeAspect="1"/>
            </p:cNvGrpSpPr>
            <p:nvPr/>
          </p:nvGrpSpPr>
          <p:grpSpPr bwMode="auto">
            <a:xfrm>
              <a:off x="347" y="152"/>
              <a:ext cx="420" cy="125"/>
              <a:chOff x="15" y="129"/>
              <a:chExt cx="838" cy="219"/>
            </a:xfrm>
          </p:grpSpPr>
          <p:sp>
            <p:nvSpPr>
              <p:cNvPr id="221" name="AutoShape 403"/>
              <p:cNvSpPr>
                <a:spLocks noChangeAspect="1" noChangeArrowheads="1"/>
              </p:cNvSpPr>
              <p:nvPr/>
            </p:nvSpPr>
            <p:spPr bwMode="auto">
              <a:xfrm>
                <a:off x="15" y="129"/>
                <a:ext cx="838" cy="219"/>
              </a:xfrm>
              <a:prstGeom prst="parallelogram">
                <a:avLst>
                  <a:gd name="adj" fmla="val 95662"/>
                </a:avLst>
              </a:prstGeom>
              <a:solidFill>
                <a:srgbClr val="008000">
                  <a:alpha val="50195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22" name="Group 404"/>
              <p:cNvGrpSpPr>
                <a:grpSpLocks noChangeAspect="1"/>
              </p:cNvGrpSpPr>
              <p:nvPr/>
            </p:nvGrpSpPr>
            <p:grpSpPr bwMode="auto">
              <a:xfrm>
                <a:off x="26" y="133"/>
                <a:ext cx="816" cy="212"/>
                <a:chOff x="26" y="133"/>
                <a:chExt cx="816" cy="212"/>
              </a:xfrm>
            </p:grpSpPr>
            <p:grpSp>
              <p:nvGrpSpPr>
                <p:cNvPr id="223" name="Group 405"/>
                <p:cNvGrpSpPr>
                  <a:grpSpLocks noChangeAspect="1"/>
                </p:cNvGrpSpPr>
                <p:nvPr/>
              </p:nvGrpSpPr>
              <p:grpSpPr bwMode="auto">
                <a:xfrm>
                  <a:off x="35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80" name="AutoShape 4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1" name="AutoShape 4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2" name="AutoShape 4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3" name="AutoShape 4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4" name="AutoShape 4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5" name="AutoShape 4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6" name="AutoShape 4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7" name="AutoShape 4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8" name="AutoShape 4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9" name="AutoShape 4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0" name="AutoShape 4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1" name="AutoShape 4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" name="Group 418"/>
                <p:cNvGrpSpPr>
                  <a:grpSpLocks noChangeAspect="1"/>
                </p:cNvGrpSpPr>
                <p:nvPr/>
              </p:nvGrpSpPr>
              <p:grpSpPr bwMode="auto">
                <a:xfrm>
                  <a:off x="40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68" name="AutoShape 4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9" name="AutoShape 4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0" name="AutoShape 4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1" name="AutoShape 4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2" name="AutoShape 4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3" name="AutoShape 4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4" name="AutoShape 4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5" name="AutoShape 4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6" name="AutoShape 4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7" name="AutoShape 4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8" name="AutoShape 4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9" name="AutoShape 4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5" name="Group 431"/>
                <p:cNvGrpSpPr>
                  <a:grpSpLocks noChangeAspect="1"/>
                </p:cNvGrpSpPr>
                <p:nvPr/>
              </p:nvGrpSpPr>
              <p:grpSpPr bwMode="auto">
                <a:xfrm>
                  <a:off x="2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56" name="AutoShape 4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7" name="AutoShape 4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8" name="AutoShape 4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" name="AutoShape 4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0" name="AutoShape 4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1" name="AutoShape 4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2" name="AutoShape 4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3" name="AutoShape 4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4" name="AutoShape 4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5" name="AutoShape 4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6" name="AutoShape 4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7" name="AutoShape 4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6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72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44" name="AutoShape 4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5" name="AutoShape 4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6" name="AutoShape 4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7" name="AutoShape 4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8" name="AutoShape 4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9" name="AutoShape 4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0" name="AutoShape 4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1" name="AutoShape 4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2" name="AutoShape 4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3" name="AutoShape 4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4" name="AutoShape 4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5" name="AutoShape 4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7" name="Group 457"/>
                <p:cNvGrpSpPr>
                  <a:grpSpLocks noChangeAspect="1"/>
                </p:cNvGrpSpPr>
                <p:nvPr/>
              </p:nvGrpSpPr>
              <p:grpSpPr bwMode="auto">
                <a:xfrm>
                  <a:off x="11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32" name="AutoShape 4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3" name="AutoShape 4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4" name="AutoShape 4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5" name="AutoShape 4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6" name="AutoShape 4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7" name="AutoShape 4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8" name="AutoShape 4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9" name="AutoShape 4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0" name="AutoShape 4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1" name="AutoShape 4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" name="AutoShape 4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3" name="AutoShape 4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8" name="Group 470"/>
                <p:cNvGrpSpPr>
                  <a:grpSpLocks noChangeAspect="1"/>
                </p:cNvGrpSpPr>
                <p:nvPr/>
              </p:nvGrpSpPr>
              <p:grpSpPr bwMode="auto">
                <a:xfrm>
                  <a:off x="166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320" name="AutoShape 4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1" name="AutoShape 4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2" name="AutoShape 4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3" name="AutoShape 4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4" name="AutoShape 4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5" name="AutoShape 4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6" name="AutoShape 4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7" name="AutoShape 4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8" name="AutoShape 4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9" name="AutoShape 4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0" name="AutoShape 4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1" name="AutoShape 4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9" name="Group 483"/>
                <p:cNvGrpSpPr>
                  <a:grpSpLocks noChangeAspect="1"/>
                </p:cNvGrpSpPr>
                <p:nvPr/>
              </p:nvGrpSpPr>
              <p:grpSpPr bwMode="auto">
                <a:xfrm>
                  <a:off x="21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308" name="AutoShape 4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9" name="AutoShape 4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0" name="AutoShape 4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1" name="AutoShape 4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2" name="AutoShape 4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3" name="AutoShape 4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4" name="AutoShape 4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5" name="AutoShape 4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6" name="AutoShape 4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7" name="AutoShape 4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8" name="AutoShape 4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9" name="AutoShape 4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0" name="Group 496"/>
                <p:cNvGrpSpPr>
                  <a:grpSpLocks noChangeAspect="1"/>
                </p:cNvGrpSpPr>
                <p:nvPr/>
              </p:nvGrpSpPr>
              <p:grpSpPr bwMode="auto">
                <a:xfrm>
                  <a:off x="263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296" name="AutoShape 4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7" name="AutoShape 4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8" name="AutoShape 4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9" name="AutoShape 5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0" name="AutoShape 5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1" name="AutoShape 5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2" name="AutoShape 5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3" name="AutoShape 5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4" name="AutoShape 5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5" name="AutoShape 5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6" name="AutoShape 5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7" name="AutoShape 5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1" name="Group 509"/>
                <p:cNvGrpSpPr>
                  <a:grpSpLocks noChangeAspect="1"/>
                </p:cNvGrpSpPr>
                <p:nvPr/>
              </p:nvGrpSpPr>
              <p:grpSpPr bwMode="auto">
                <a:xfrm>
                  <a:off x="31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284" name="AutoShape 5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5" name="AutoShape 5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6" name="AutoShape 5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7" name="AutoShape 5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8" name="AutoShape 5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9" name="AutoShape 5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0" name="AutoShape 5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1" name="AutoShape 5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2" name="AutoShape 5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3" name="AutoShape 5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4" name="AutoShape 5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5" name="AutoShape 5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2" name="Group 522"/>
                <p:cNvGrpSpPr>
                  <a:grpSpLocks noChangeAspect="1"/>
                </p:cNvGrpSpPr>
                <p:nvPr/>
              </p:nvGrpSpPr>
              <p:grpSpPr bwMode="auto">
                <a:xfrm>
                  <a:off x="45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272" name="AutoShape 5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3" name="AutoShape 5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4" name="AutoShape 5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5" name="AutoShape 5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6" name="AutoShape 5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7" name="AutoShape 5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8" name="AutoShape 5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9" name="AutoShape 5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0" name="AutoShape 5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1" name="AutoShape 5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2" name="AutoShape 5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3" name="AutoShape 5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3" name="Group 535"/>
                <p:cNvGrpSpPr>
                  <a:grpSpLocks noChangeAspect="1"/>
                </p:cNvGrpSpPr>
                <p:nvPr/>
              </p:nvGrpSpPr>
              <p:grpSpPr bwMode="auto">
                <a:xfrm>
                  <a:off x="50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260" name="AutoShape 5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1" name="AutoShape 5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2" name="AutoShape 5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3" name="AutoShape 5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4" name="AutoShape 5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5" name="AutoShape 5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6" name="AutoShape 5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7" name="AutoShape 5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8" name="AutoShape 5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9" name="AutoShape 5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" name="AutoShape 5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1" name="AutoShape 5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4" name="Group 548"/>
                <p:cNvGrpSpPr>
                  <a:grpSpLocks noChangeAspect="1"/>
                </p:cNvGrpSpPr>
                <p:nvPr/>
              </p:nvGrpSpPr>
              <p:grpSpPr bwMode="auto">
                <a:xfrm>
                  <a:off x="548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248" name="AutoShape 5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9" name="AutoShape 5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0" name="AutoShape 5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1" name="AutoShape 5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2" name="AutoShape 5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3" name="AutoShape 5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4" name="AutoShape 5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5" name="AutoShape 5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6" name="AutoShape 5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7" name="AutoShape 5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8" name="AutoShape 5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9" name="AutoShape 5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5" name="Group 561"/>
                <p:cNvGrpSpPr>
                  <a:grpSpLocks noChangeAspect="1"/>
                </p:cNvGrpSpPr>
                <p:nvPr/>
              </p:nvGrpSpPr>
              <p:grpSpPr bwMode="auto">
                <a:xfrm>
                  <a:off x="595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236" name="AutoShape 5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7" name="AutoShape 5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8" name="AutoShape 5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9" name="AutoShape 5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0" name="AutoShape 5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1" name="AutoShape 5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2" name="AutoShape 5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3" name="AutoShape 5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4" name="AutoShape 5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5" name="AutoShape 5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6" name="AutoShape 5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7" name="AutoShape 5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49" name="Group 574"/>
            <p:cNvGrpSpPr>
              <a:grpSpLocks noChangeAspect="1"/>
            </p:cNvGrpSpPr>
            <p:nvPr/>
          </p:nvGrpSpPr>
          <p:grpSpPr bwMode="auto">
            <a:xfrm>
              <a:off x="453" y="29"/>
              <a:ext cx="420" cy="125"/>
              <a:chOff x="15" y="129"/>
              <a:chExt cx="838" cy="219"/>
            </a:xfrm>
          </p:grpSpPr>
          <p:sp>
            <p:nvSpPr>
              <p:cNvPr id="50" name="AutoShape 575"/>
              <p:cNvSpPr>
                <a:spLocks noChangeAspect="1" noChangeArrowheads="1"/>
              </p:cNvSpPr>
              <p:nvPr/>
            </p:nvSpPr>
            <p:spPr bwMode="auto">
              <a:xfrm>
                <a:off x="15" y="129"/>
                <a:ext cx="838" cy="219"/>
              </a:xfrm>
              <a:prstGeom prst="parallelogram">
                <a:avLst>
                  <a:gd name="adj" fmla="val 95662"/>
                </a:avLst>
              </a:prstGeom>
              <a:solidFill>
                <a:srgbClr val="008000">
                  <a:alpha val="50195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51" name="Group 576"/>
              <p:cNvGrpSpPr>
                <a:grpSpLocks noChangeAspect="1"/>
              </p:cNvGrpSpPr>
              <p:nvPr/>
            </p:nvGrpSpPr>
            <p:grpSpPr bwMode="auto">
              <a:xfrm>
                <a:off x="26" y="133"/>
                <a:ext cx="816" cy="212"/>
                <a:chOff x="26" y="133"/>
                <a:chExt cx="816" cy="212"/>
              </a:xfrm>
            </p:grpSpPr>
            <p:grpSp>
              <p:nvGrpSpPr>
                <p:cNvPr id="52" name="Group 577"/>
                <p:cNvGrpSpPr>
                  <a:grpSpLocks noChangeAspect="1"/>
                </p:cNvGrpSpPr>
                <p:nvPr/>
              </p:nvGrpSpPr>
              <p:grpSpPr bwMode="auto">
                <a:xfrm>
                  <a:off x="35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209" name="AutoShape 5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0" name="AutoShape 5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1" name="AutoShape 5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2" name="AutoShape 5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3" name="AutoShape 5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4" name="AutoShape 5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5" name="AutoShape 5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6" name="AutoShape 5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7" name="AutoShape 5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8" name="AutoShape 5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9" name="AutoShape 5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20" name="AutoShape 5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3" name="Group 590"/>
                <p:cNvGrpSpPr>
                  <a:grpSpLocks noChangeAspect="1"/>
                </p:cNvGrpSpPr>
                <p:nvPr/>
              </p:nvGrpSpPr>
              <p:grpSpPr bwMode="auto">
                <a:xfrm>
                  <a:off x="40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97" name="AutoShape 5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" name="AutoShape 5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9" name="AutoShape 5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0" name="AutoShape 5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1" name="AutoShape 5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2" name="AutoShape 5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3" name="AutoShape 5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4" name="AutoShape 5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5" name="AutoShape 5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6" name="AutoShape 6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7" name="AutoShape 6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8" name="AutoShape 6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4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2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85" name="AutoShape 6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6" name="AutoShape 6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7" name="AutoShape 6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8" name="AutoShape 6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9" name="AutoShape 6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0" name="AutoShape 6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1" name="AutoShape 6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2" name="AutoShape 6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3" name="AutoShape 6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4" name="AutoShape 6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" name="AutoShape 6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" name="AutoShape 6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5" name="Group 616"/>
                <p:cNvGrpSpPr>
                  <a:grpSpLocks noChangeAspect="1"/>
                </p:cNvGrpSpPr>
                <p:nvPr/>
              </p:nvGrpSpPr>
              <p:grpSpPr bwMode="auto">
                <a:xfrm>
                  <a:off x="72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73" name="AutoShape 6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4" name="AutoShape 6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5" name="AutoShape 6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6" name="AutoShape 6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7" name="AutoShape 6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8" name="AutoShape 6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9" name="AutoShape 6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0" name="AutoShape 6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1" name="AutoShape 6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2" name="AutoShape 6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3" name="AutoShape 6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4" name="AutoShape 6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" name="Group 629"/>
                <p:cNvGrpSpPr>
                  <a:grpSpLocks noChangeAspect="1"/>
                </p:cNvGrpSpPr>
                <p:nvPr/>
              </p:nvGrpSpPr>
              <p:grpSpPr bwMode="auto">
                <a:xfrm>
                  <a:off x="11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61" name="AutoShape 6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2" name="AutoShape 6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3" name="AutoShape 6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4" name="AutoShape 6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5" name="AutoShape 6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6" name="AutoShape 6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7" name="AutoShape 6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8" name="AutoShape 6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9" name="AutoShape 6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0" name="AutoShape 6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1" name="AutoShape 6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2" name="AutoShape 6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" name="Group 642"/>
                <p:cNvGrpSpPr>
                  <a:grpSpLocks noChangeAspect="1"/>
                </p:cNvGrpSpPr>
                <p:nvPr/>
              </p:nvGrpSpPr>
              <p:grpSpPr bwMode="auto">
                <a:xfrm>
                  <a:off x="166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149" name="AutoShape 6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0" name="AutoShape 6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1" name="AutoShape 6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2" name="AutoShape 6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3" name="AutoShape 6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4" name="AutoShape 6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5" name="AutoShape 6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6" name="AutoShape 6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7" name="AutoShape 6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8" name="AutoShape 6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9" name="AutoShape 6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0" name="AutoShape 6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8" name="Group 655"/>
                <p:cNvGrpSpPr>
                  <a:grpSpLocks noChangeAspect="1"/>
                </p:cNvGrpSpPr>
                <p:nvPr/>
              </p:nvGrpSpPr>
              <p:grpSpPr bwMode="auto">
                <a:xfrm>
                  <a:off x="21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137" name="AutoShape 6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8" name="AutoShape 6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9" name="AutoShape 6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0" name="AutoShape 6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1" name="AutoShape 6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2" name="AutoShape 6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3" name="AutoShape 6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4" name="AutoShape 6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5" name="AutoShape 6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6" name="AutoShape 6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7" name="AutoShape 6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8" name="AutoShape 6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9" name="Group 668"/>
                <p:cNvGrpSpPr>
                  <a:grpSpLocks noChangeAspect="1"/>
                </p:cNvGrpSpPr>
                <p:nvPr/>
              </p:nvGrpSpPr>
              <p:grpSpPr bwMode="auto">
                <a:xfrm>
                  <a:off x="263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25" name="AutoShape 6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" name="AutoShape 6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7" name="AutoShape 6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8" name="AutoShape 6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9" name="AutoShape 6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0" name="AutoShape 6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1" name="AutoShape 6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2" name="AutoShape 6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3" name="AutoShape 6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4" name="AutoShape 6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5" name="AutoShape 6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6" name="AutoShape 6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0" name="Group 681"/>
                <p:cNvGrpSpPr>
                  <a:grpSpLocks noChangeAspect="1"/>
                </p:cNvGrpSpPr>
                <p:nvPr/>
              </p:nvGrpSpPr>
              <p:grpSpPr bwMode="auto">
                <a:xfrm>
                  <a:off x="31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13" name="AutoShape 6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" name="AutoShape 6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" name="AutoShape 6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" name="AutoShape 6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7" name="AutoShape 6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8" name="AutoShape 6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" name="AutoShape 6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0" name="AutoShape 6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1" name="AutoShape 6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" name="AutoShape 6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3" name="AutoShape 6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4" name="AutoShape 6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1" name="Group 694"/>
                <p:cNvGrpSpPr>
                  <a:grpSpLocks noChangeAspect="1"/>
                </p:cNvGrpSpPr>
                <p:nvPr/>
              </p:nvGrpSpPr>
              <p:grpSpPr bwMode="auto">
                <a:xfrm>
                  <a:off x="45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101" name="AutoShape 6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" name="AutoShape 6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" name="AutoShape 6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" name="AutoShape 6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" name="AutoShape 6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" name="AutoShape 7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" name="AutoShape 7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" name="AutoShape 7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" name="AutoShape 7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" name="AutoShape 7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1" name="AutoShape 7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" name="AutoShape 7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2" name="Group 707"/>
                <p:cNvGrpSpPr>
                  <a:grpSpLocks noChangeAspect="1"/>
                </p:cNvGrpSpPr>
                <p:nvPr/>
              </p:nvGrpSpPr>
              <p:grpSpPr bwMode="auto">
                <a:xfrm>
                  <a:off x="50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89" name="AutoShape 7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0" name="AutoShape 7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" name="AutoShape 7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2" name="AutoShape 7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" name="AutoShape 7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" name="AutoShape 7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" name="AutoShape 7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" name="AutoShape 7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7" name="AutoShape 7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" name="AutoShape 7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9" name="AutoShape 7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" name="AutoShape 7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3" name="Group 720"/>
                <p:cNvGrpSpPr>
                  <a:grpSpLocks noChangeAspect="1"/>
                </p:cNvGrpSpPr>
                <p:nvPr/>
              </p:nvGrpSpPr>
              <p:grpSpPr bwMode="auto">
                <a:xfrm>
                  <a:off x="548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77" name="AutoShape 7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8" name="AutoShape 7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9" name="AutoShape 7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0" name="AutoShape 7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" name="AutoShape 7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" name="AutoShape 7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3" name="AutoShape 7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" name="AutoShape 7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5" name="AutoShape 7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" name="AutoShape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" name="AutoShape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" name="AutoShape 7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4" name="Group 733"/>
                <p:cNvGrpSpPr>
                  <a:grpSpLocks noChangeAspect="1"/>
                </p:cNvGrpSpPr>
                <p:nvPr/>
              </p:nvGrpSpPr>
              <p:grpSpPr bwMode="auto">
                <a:xfrm>
                  <a:off x="595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65" name="AutoShape 7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" name="AutoShape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" name="AutoShape 7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" name="AutoShape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" name="AutoShape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" name="AutoShape 7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" name="AutoShape 7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" name="AutoShape 7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" name="AutoShape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4" name="AutoShape 7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5" name="AutoShape 7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6" name="AutoShape 7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</p:grpSp>
      <p:grpSp>
        <p:nvGrpSpPr>
          <p:cNvPr id="734" name="Group 746"/>
          <p:cNvGrpSpPr>
            <a:grpSpLocks/>
          </p:cNvGrpSpPr>
          <p:nvPr/>
        </p:nvGrpSpPr>
        <p:grpSpPr bwMode="auto">
          <a:xfrm>
            <a:off x="6526213" y="2457450"/>
            <a:ext cx="152400" cy="2362200"/>
            <a:chOff x="4944" y="1584"/>
            <a:chExt cx="96" cy="1488"/>
          </a:xfrm>
        </p:grpSpPr>
        <p:sp>
          <p:nvSpPr>
            <p:cNvPr id="735" name="Oval 747"/>
            <p:cNvSpPr>
              <a:spLocks noChangeArrowheads="1"/>
            </p:cNvSpPr>
            <p:nvPr/>
          </p:nvSpPr>
          <p:spPr bwMode="auto">
            <a:xfrm>
              <a:off x="4944" y="15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6" name="Oval 748"/>
            <p:cNvSpPr>
              <a:spLocks noChangeArrowheads="1"/>
            </p:cNvSpPr>
            <p:nvPr/>
          </p:nvSpPr>
          <p:spPr bwMode="auto">
            <a:xfrm>
              <a:off x="4992" y="19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7" name="Oval 749"/>
            <p:cNvSpPr>
              <a:spLocks noChangeArrowheads="1"/>
            </p:cNvSpPr>
            <p:nvPr/>
          </p:nvSpPr>
          <p:spPr bwMode="auto">
            <a:xfrm>
              <a:off x="4992" y="230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8" name="Oval 750"/>
            <p:cNvSpPr>
              <a:spLocks noChangeArrowheads="1"/>
            </p:cNvSpPr>
            <p:nvPr/>
          </p:nvSpPr>
          <p:spPr bwMode="auto">
            <a:xfrm>
              <a:off x="4992" y="21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9" name="Oval 751"/>
            <p:cNvSpPr>
              <a:spLocks noChangeArrowheads="1"/>
            </p:cNvSpPr>
            <p:nvPr/>
          </p:nvSpPr>
          <p:spPr bwMode="auto">
            <a:xfrm>
              <a:off x="4944" y="172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0" name="Oval 752"/>
            <p:cNvSpPr>
              <a:spLocks noChangeArrowheads="1"/>
            </p:cNvSpPr>
            <p:nvPr/>
          </p:nvSpPr>
          <p:spPr bwMode="auto">
            <a:xfrm>
              <a:off x="4944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1" name="Oval 753"/>
            <p:cNvSpPr>
              <a:spLocks noChangeArrowheads="1"/>
            </p:cNvSpPr>
            <p:nvPr/>
          </p:nvSpPr>
          <p:spPr bwMode="auto">
            <a:xfrm>
              <a:off x="4992" y="24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2" name="Oval 754"/>
            <p:cNvSpPr>
              <a:spLocks noChangeArrowheads="1"/>
            </p:cNvSpPr>
            <p:nvPr/>
          </p:nvSpPr>
          <p:spPr bwMode="auto">
            <a:xfrm>
              <a:off x="4944" y="264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3" name="Oval 755"/>
            <p:cNvSpPr>
              <a:spLocks noChangeArrowheads="1"/>
            </p:cNvSpPr>
            <p:nvPr/>
          </p:nvSpPr>
          <p:spPr bwMode="auto">
            <a:xfrm>
              <a:off x="4992" y="27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4" name="Oval 756"/>
            <p:cNvSpPr>
              <a:spLocks noChangeArrowheads="1"/>
            </p:cNvSpPr>
            <p:nvPr/>
          </p:nvSpPr>
          <p:spPr bwMode="auto">
            <a:xfrm>
              <a:off x="4992" y="288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5" name="Oval 757"/>
            <p:cNvSpPr>
              <a:spLocks noChangeArrowheads="1"/>
            </p:cNvSpPr>
            <p:nvPr/>
          </p:nvSpPr>
          <p:spPr bwMode="auto">
            <a:xfrm>
              <a:off x="4944" y="30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746" name="Group 758"/>
          <p:cNvGrpSpPr>
            <a:grpSpLocks/>
          </p:cNvGrpSpPr>
          <p:nvPr/>
        </p:nvGrpSpPr>
        <p:grpSpPr bwMode="auto">
          <a:xfrm>
            <a:off x="6597650" y="1009650"/>
            <a:ext cx="14288" cy="5570538"/>
            <a:chOff x="5232" y="288"/>
            <a:chExt cx="9" cy="3509"/>
          </a:xfrm>
        </p:grpSpPr>
        <p:grpSp>
          <p:nvGrpSpPr>
            <p:cNvPr id="747" name="Group 759"/>
            <p:cNvGrpSpPr>
              <a:grpSpLocks/>
            </p:cNvGrpSpPr>
            <p:nvPr/>
          </p:nvGrpSpPr>
          <p:grpSpPr bwMode="auto">
            <a:xfrm>
              <a:off x="5232" y="288"/>
              <a:ext cx="9" cy="3178"/>
              <a:chOff x="4896" y="384"/>
              <a:chExt cx="9" cy="3178"/>
            </a:xfrm>
          </p:grpSpPr>
          <p:sp>
            <p:nvSpPr>
              <p:cNvPr id="749" name="Line 760"/>
              <p:cNvSpPr>
                <a:spLocks noChangeAspect="1" noChangeShapeType="1"/>
              </p:cNvSpPr>
              <p:nvPr/>
            </p:nvSpPr>
            <p:spPr bwMode="auto">
              <a:xfrm rot="10800000" flipV="1">
                <a:off x="4896" y="384"/>
                <a:ext cx="5" cy="49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0" name="Line 761"/>
              <p:cNvSpPr>
                <a:spLocks noChangeAspect="1" noChangeShapeType="1"/>
              </p:cNvSpPr>
              <p:nvPr/>
            </p:nvSpPr>
            <p:spPr bwMode="auto">
              <a:xfrm>
                <a:off x="4901" y="864"/>
                <a:ext cx="0" cy="47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1" name="Line 762"/>
              <p:cNvSpPr>
                <a:spLocks noChangeAspect="1" noChangeShapeType="1"/>
              </p:cNvSpPr>
              <p:nvPr/>
            </p:nvSpPr>
            <p:spPr bwMode="auto">
              <a:xfrm>
                <a:off x="4896" y="1370"/>
                <a:ext cx="9" cy="159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2" name="Line 763"/>
              <p:cNvSpPr>
                <a:spLocks noChangeAspect="1" noChangeShapeType="1"/>
              </p:cNvSpPr>
              <p:nvPr/>
            </p:nvSpPr>
            <p:spPr bwMode="auto">
              <a:xfrm>
                <a:off x="4905" y="2955"/>
                <a:ext cx="0" cy="60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48" name="Line 764"/>
            <p:cNvSpPr>
              <a:spLocks noChangeAspect="1" noChangeShapeType="1"/>
            </p:cNvSpPr>
            <p:nvPr/>
          </p:nvSpPr>
          <p:spPr bwMode="auto">
            <a:xfrm>
              <a:off x="5232" y="3504"/>
              <a:ext cx="0" cy="29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53" name="Group 765"/>
          <p:cNvGrpSpPr>
            <a:grpSpLocks noChangeAspect="1"/>
          </p:cNvGrpSpPr>
          <p:nvPr/>
        </p:nvGrpSpPr>
        <p:grpSpPr bwMode="auto">
          <a:xfrm rot="10800000">
            <a:off x="6465888" y="2533650"/>
            <a:ext cx="252412" cy="2632075"/>
            <a:chOff x="1049" y="395"/>
            <a:chExt cx="35" cy="150"/>
          </a:xfrm>
        </p:grpSpPr>
        <p:grpSp>
          <p:nvGrpSpPr>
            <p:cNvPr id="754" name="Group 766"/>
            <p:cNvGrpSpPr>
              <a:grpSpLocks noChangeAspect="1"/>
            </p:cNvGrpSpPr>
            <p:nvPr/>
          </p:nvGrpSpPr>
          <p:grpSpPr bwMode="auto">
            <a:xfrm>
              <a:off x="1056" y="395"/>
              <a:ext cx="20" cy="88"/>
              <a:chOff x="188" y="187"/>
              <a:chExt cx="20" cy="88"/>
            </a:xfrm>
          </p:grpSpPr>
          <p:sp>
            <p:nvSpPr>
              <p:cNvPr id="956" name="Line 767"/>
              <p:cNvSpPr>
                <a:spLocks noChangeAspect="1" noChangeShapeType="1"/>
              </p:cNvSpPr>
              <p:nvPr/>
            </p:nvSpPr>
            <p:spPr bwMode="auto">
              <a:xfrm flipV="1">
                <a:off x="196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7" name="Line 76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8" name="Line 769"/>
              <p:cNvSpPr>
                <a:spLocks noChangeAspect="1" noChangeShapeType="1"/>
              </p:cNvSpPr>
              <p:nvPr/>
            </p:nvSpPr>
            <p:spPr bwMode="auto">
              <a:xfrm flipV="1">
                <a:off x="193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9" name="Line 77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197"/>
                <a:ext cx="6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0" name="Line 771"/>
              <p:cNvSpPr>
                <a:spLocks noChangeAspect="1" noChangeShapeType="1"/>
              </p:cNvSpPr>
              <p:nvPr/>
            </p:nvSpPr>
            <p:spPr bwMode="auto">
              <a:xfrm flipV="1">
                <a:off x="189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1" name="Line 772"/>
              <p:cNvSpPr>
                <a:spLocks noChangeAspect="1" noChangeShapeType="1"/>
              </p:cNvSpPr>
              <p:nvPr/>
            </p:nvSpPr>
            <p:spPr bwMode="auto">
              <a:xfrm flipV="1">
                <a:off x="190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2" name="Line 773"/>
              <p:cNvSpPr>
                <a:spLocks noChangeAspect="1" noChangeShapeType="1"/>
              </p:cNvSpPr>
              <p:nvPr/>
            </p:nvSpPr>
            <p:spPr bwMode="auto">
              <a:xfrm>
                <a:off x="191" y="187"/>
                <a:ext cx="7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3" name="Line 774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4" name="Line 775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5" name="Line 776"/>
              <p:cNvSpPr>
                <a:spLocks noChangeAspect="1" noChangeShapeType="1"/>
              </p:cNvSpPr>
              <p:nvPr/>
            </p:nvSpPr>
            <p:spPr bwMode="auto">
              <a:xfrm flipV="1">
                <a:off x="202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6" name="Line 77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0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7" name="Line 778"/>
              <p:cNvSpPr>
                <a:spLocks noChangeAspect="1" noChangeShapeType="1"/>
              </p:cNvSpPr>
              <p:nvPr/>
            </p:nvSpPr>
            <p:spPr bwMode="auto">
              <a:xfrm flipV="1">
                <a:off x="200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8" name="Line 779"/>
              <p:cNvSpPr>
                <a:spLocks noChangeAspect="1" noChangeShapeType="1"/>
              </p:cNvSpPr>
              <p:nvPr/>
            </p:nvSpPr>
            <p:spPr bwMode="auto">
              <a:xfrm flipV="1">
                <a:off x="202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9" name="Line 780"/>
              <p:cNvSpPr>
                <a:spLocks noChangeAspect="1" noChangeShapeType="1"/>
              </p:cNvSpPr>
              <p:nvPr/>
            </p:nvSpPr>
            <p:spPr bwMode="auto">
              <a:xfrm flipV="1">
                <a:off x="203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0" name="Line 781"/>
              <p:cNvSpPr>
                <a:spLocks noChangeAspect="1" noChangeShapeType="1"/>
              </p:cNvSpPr>
              <p:nvPr/>
            </p:nvSpPr>
            <p:spPr bwMode="auto">
              <a:xfrm flipV="1">
                <a:off x="203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1" name="Line 782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5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2" name="Line 783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" name="Line 784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4" name="Line 78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16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5" name="Line 786"/>
              <p:cNvSpPr>
                <a:spLocks noChangeAspect="1" noChangeShapeType="1"/>
              </p:cNvSpPr>
              <p:nvPr/>
            </p:nvSpPr>
            <p:spPr bwMode="auto">
              <a:xfrm flipV="1">
                <a:off x="197" y="209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6" name="Line 787"/>
              <p:cNvSpPr>
                <a:spLocks noChangeAspect="1" noChangeShapeType="1"/>
              </p:cNvSpPr>
              <p:nvPr/>
            </p:nvSpPr>
            <p:spPr bwMode="auto">
              <a:xfrm flipV="1">
                <a:off x="202" y="20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7" name="Line 78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1" y="197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8" name="Line 789"/>
              <p:cNvSpPr>
                <a:spLocks noChangeAspect="1" noChangeShapeType="1"/>
              </p:cNvSpPr>
              <p:nvPr/>
            </p:nvSpPr>
            <p:spPr bwMode="auto">
              <a:xfrm flipV="1">
                <a:off x="201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9" name="Line 790"/>
              <p:cNvSpPr>
                <a:spLocks noChangeAspect="1" noChangeShapeType="1"/>
              </p:cNvSpPr>
              <p:nvPr/>
            </p:nvSpPr>
            <p:spPr bwMode="auto">
              <a:xfrm flipV="1">
                <a:off x="203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0" name="Line 791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8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1" name="Line 792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2" name="Line 79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3" name="Line 794"/>
              <p:cNvSpPr>
                <a:spLocks noChangeAspect="1" noChangeShapeType="1"/>
              </p:cNvSpPr>
              <p:nvPr/>
            </p:nvSpPr>
            <p:spPr bwMode="auto">
              <a:xfrm flipV="1">
                <a:off x="196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4" name="Line 795"/>
              <p:cNvSpPr>
                <a:spLocks noChangeAspect="1" noChangeShapeType="1"/>
              </p:cNvSpPr>
              <p:nvPr/>
            </p:nvSpPr>
            <p:spPr bwMode="auto">
              <a:xfrm flipV="1">
                <a:off x="196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5" name="Line 79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6" name="Line 797"/>
              <p:cNvSpPr>
                <a:spLocks noChangeAspect="1" noChangeShapeType="1"/>
              </p:cNvSpPr>
              <p:nvPr/>
            </p:nvSpPr>
            <p:spPr bwMode="auto">
              <a:xfrm flipV="1">
                <a:off x="197" y="197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7" name="Line 79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90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8" name="Line 799"/>
              <p:cNvSpPr>
                <a:spLocks noChangeAspect="1" noChangeShapeType="1"/>
              </p:cNvSpPr>
              <p:nvPr/>
            </p:nvSpPr>
            <p:spPr bwMode="auto">
              <a:xfrm flipV="1">
                <a:off x="197" y="187"/>
                <a:ext cx="2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9" name="Line 800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0" name="Line 801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1" name="Line 802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2" name="Line 80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6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3" name="Line 804"/>
              <p:cNvSpPr>
                <a:spLocks noChangeAspect="1" noChangeShapeType="1"/>
              </p:cNvSpPr>
              <p:nvPr/>
            </p:nvSpPr>
            <p:spPr bwMode="auto">
              <a:xfrm flipV="1">
                <a:off x="194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4" name="Line 8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0" y="20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5" name="Line 806"/>
              <p:cNvSpPr>
                <a:spLocks noChangeAspect="1" noChangeShapeType="1"/>
              </p:cNvSpPr>
              <p:nvPr/>
            </p:nvSpPr>
            <p:spPr bwMode="auto">
              <a:xfrm flipV="1">
                <a:off x="190" y="197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6" name="Line 80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190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7" name="Line 80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8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8" name="Line 809"/>
              <p:cNvSpPr>
                <a:spLocks noChangeAspect="1" noChangeShapeType="1"/>
              </p:cNvSpPr>
              <p:nvPr/>
            </p:nvSpPr>
            <p:spPr bwMode="auto">
              <a:xfrm>
                <a:off x="188" y="18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9" name="Line 810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0" name="Line 811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1" name="Line 81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2" name="Line 813"/>
              <p:cNvSpPr>
                <a:spLocks noChangeAspect="1" noChangeShapeType="1"/>
              </p:cNvSpPr>
              <p:nvPr/>
            </p:nvSpPr>
            <p:spPr bwMode="auto">
              <a:xfrm flipV="1">
                <a:off x="199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3" name="Line 814"/>
              <p:cNvSpPr>
                <a:spLocks noChangeAspect="1" noChangeShapeType="1"/>
              </p:cNvSpPr>
              <p:nvPr/>
            </p:nvSpPr>
            <p:spPr bwMode="auto">
              <a:xfrm flipV="1">
                <a:off x="203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4" name="Line 8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2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5" name="Line 816"/>
              <p:cNvSpPr>
                <a:spLocks noChangeAspect="1" noChangeShapeType="1"/>
              </p:cNvSpPr>
              <p:nvPr/>
            </p:nvSpPr>
            <p:spPr bwMode="auto">
              <a:xfrm flipV="1">
                <a:off x="202" y="190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6" name="Line 817"/>
              <p:cNvSpPr>
                <a:spLocks noChangeAspect="1" noChangeShapeType="1"/>
              </p:cNvSpPr>
              <p:nvPr/>
            </p:nvSpPr>
            <p:spPr bwMode="auto">
              <a:xfrm flipV="1">
                <a:off x="206" y="187"/>
                <a:ext cx="2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7" name="Line 818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8" name="Line 81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9" name="Line 820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0" name="Line 821"/>
              <p:cNvSpPr>
                <a:spLocks noChangeAspect="1" noChangeShapeType="1"/>
              </p:cNvSpPr>
              <p:nvPr/>
            </p:nvSpPr>
            <p:spPr bwMode="auto">
              <a:xfrm flipV="1">
                <a:off x="199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1" name="Line 822"/>
              <p:cNvSpPr>
                <a:spLocks noChangeAspect="1" noChangeShapeType="1"/>
              </p:cNvSpPr>
              <p:nvPr/>
            </p:nvSpPr>
            <p:spPr bwMode="auto">
              <a:xfrm flipV="1">
                <a:off x="200" y="209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2" name="Line 823"/>
              <p:cNvSpPr>
                <a:spLocks noChangeAspect="1" noChangeShapeType="1"/>
              </p:cNvSpPr>
              <p:nvPr/>
            </p:nvSpPr>
            <p:spPr bwMode="auto">
              <a:xfrm flipV="1">
                <a:off x="202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3" name="Line 82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197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4" name="Line 825"/>
              <p:cNvSpPr>
                <a:spLocks noChangeAspect="1" noChangeShapeType="1"/>
              </p:cNvSpPr>
              <p:nvPr/>
            </p:nvSpPr>
            <p:spPr bwMode="auto">
              <a:xfrm flipV="1">
                <a:off x="198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5" name="Line 826"/>
              <p:cNvSpPr>
                <a:spLocks noChangeAspect="1" noChangeShapeType="1"/>
              </p:cNvSpPr>
              <p:nvPr/>
            </p:nvSpPr>
            <p:spPr bwMode="auto">
              <a:xfrm flipV="1">
                <a:off x="199" y="187"/>
                <a:ext cx="4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6" name="Line 827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5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7" name="Line 828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8" name="Line 829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9" name="Line 8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0" name="Line 83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1" name="Line 832"/>
              <p:cNvSpPr>
                <a:spLocks noChangeAspect="1" noChangeShapeType="1"/>
              </p:cNvSpPr>
              <p:nvPr/>
            </p:nvSpPr>
            <p:spPr bwMode="auto">
              <a:xfrm flipV="1">
                <a:off x="193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2" name="Line 83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1" y="19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3" name="Line 834"/>
              <p:cNvSpPr>
                <a:spLocks noChangeAspect="1" noChangeShapeType="1"/>
              </p:cNvSpPr>
              <p:nvPr/>
            </p:nvSpPr>
            <p:spPr bwMode="auto">
              <a:xfrm flipV="1">
                <a:off x="191" y="190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4" name="Line 8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1" y="187"/>
                <a:ext cx="5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5" name="Line 836"/>
              <p:cNvSpPr>
                <a:spLocks noChangeAspect="1" noChangeShapeType="1"/>
              </p:cNvSpPr>
              <p:nvPr/>
            </p:nvSpPr>
            <p:spPr bwMode="auto">
              <a:xfrm>
                <a:off x="191" y="187"/>
                <a:ext cx="7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6" name="Line 837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7" name="Line 838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8" name="Line 8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1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9" name="Line 840"/>
              <p:cNvSpPr>
                <a:spLocks noChangeAspect="1" noChangeShapeType="1"/>
              </p:cNvSpPr>
              <p:nvPr/>
            </p:nvSpPr>
            <p:spPr bwMode="auto">
              <a:xfrm flipV="1">
                <a:off x="196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0" name="Line 841"/>
              <p:cNvSpPr>
                <a:spLocks noChangeAspect="1" noChangeShapeType="1"/>
              </p:cNvSpPr>
              <p:nvPr/>
            </p:nvSpPr>
            <p:spPr bwMode="auto">
              <a:xfrm flipV="1">
                <a:off x="196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1" name="Line 8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9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2" name="Line 843"/>
              <p:cNvSpPr>
                <a:spLocks noChangeAspect="1" noChangeShapeType="1"/>
              </p:cNvSpPr>
              <p:nvPr/>
            </p:nvSpPr>
            <p:spPr bwMode="auto">
              <a:xfrm flipV="1">
                <a:off x="194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3" name="Line 84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4" name="Line 845"/>
              <p:cNvSpPr>
                <a:spLocks noChangeAspect="1" noChangeShapeType="1"/>
              </p:cNvSpPr>
              <p:nvPr/>
            </p:nvSpPr>
            <p:spPr bwMode="auto">
              <a:xfrm>
                <a:off x="193" y="187"/>
                <a:ext cx="5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5" name="Line 846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6" name="Line 84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7" name="Line 848"/>
              <p:cNvSpPr>
                <a:spLocks noChangeAspect="1" noChangeShapeType="1"/>
              </p:cNvSpPr>
              <p:nvPr/>
            </p:nvSpPr>
            <p:spPr bwMode="auto">
              <a:xfrm flipV="1">
                <a:off x="197" y="21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8" name="Line 849"/>
              <p:cNvSpPr>
                <a:spLocks noChangeAspect="1" noChangeShapeType="1"/>
              </p:cNvSpPr>
              <p:nvPr/>
            </p:nvSpPr>
            <p:spPr bwMode="auto">
              <a:xfrm flipV="1">
                <a:off x="199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9" name="Line 8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0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0" name="Line 85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9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1" name="Line 852"/>
              <p:cNvSpPr>
                <a:spLocks noChangeAspect="1" noChangeShapeType="1"/>
              </p:cNvSpPr>
              <p:nvPr/>
            </p:nvSpPr>
            <p:spPr bwMode="auto">
              <a:xfrm flipV="1">
                <a:off x="197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2" name="Line 85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3" name="Line 854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4" name="Line 855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5" name="Line 856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6" name="Line 85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7" name="Line 85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8" name="Line 859"/>
              <p:cNvSpPr>
                <a:spLocks noChangeAspect="1" noChangeShapeType="1"/>
              </p:cNvSpPr>
              <p:nvPr/>
            </p:nvSpPr>
            <p:spPr bwMode="auto">
              <a:xfrm flipV="1">
                <a:off x="196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9" name="Line 86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19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0" name="Line 8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1" name="Line 862"/>
              <p:cNvSpPr>
                <a:spLocks noChangeAspect="1" noChangeShapeType="1"/>
              </p:cNvSpPr>
              <p:nvPr/>
            </p:nvSpPr>
            <p:spPr bwMode="auto">
              <a:xfrm flipV="1">
                <a:off x="194" y="187"/>
                <a:ext cx="2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2" name="Line 863"/>
              <p:cNvSpPr>
                <a:spLocks noChangeAspect="1" noChangeShapeType="1"/>
              </p:cNvSpPr>
              <p:nvPr/>
            </p:nvSpPr>
            <p:spPr bwMode="auto">
              <a:xfrm>
                <a:off x="196" y="187"/>
                <a:ext cx="2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3" name="Line 864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4" name="Line 865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5" name="Line 866"/>
              <p:cNvSpPr>
                <a:spLocks noChangeAspect="1" noChangeShapeType="1"/>
              </p:cNvSpPr>
              <p:nvPr/>
            </p:nvSpPr>
            <p:spPr bwMode="auto">
              <a:xfrm flipV="1">
                <a:off x="198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6" name="Line 86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7" name="Line 868"/>
              <p:cNvSpPr>
                <a:spLocks noChangeAspect="1" noChangeShapeType="1"/>
              </p:cNvSpPr>
              <p:nvPr/>
            </p:nvSpPr>
            <p:spPr bwMode="auto">
              <a:xfrm flipV="1">
                <a:off x="194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8" name="Line 869"/>
              <p:cNvSpPr>
                <a:spLocks noChangeAspect="1" noChangeShapeType="1"/>
              </p:cNvSpPr>
              <p:nvPr/>
            </p:nvSpPr>
            <p:spPr bwMode="auto">
              <a:xfrm flipV="1">
                <a:off x="196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9" name="Line 870"/>
              <p:cNvSpPr>
                <a:spLocks noChangeAspect="1" noChangeShapeType="1"/>
              </p:cNvSpPr>
              <p:nvPr/>
            </p:nvSpPr>
            <p:spPr bwMode="auto">
              <a:xfrm flipV="1">
                <a:off x="197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0" name="Line 871"/>
              <p:cNvSpPr>
                <a:spLocks noChangeAspect="1" noChangeShapeType="1"/>
              </p:cNvSpPr>
              <p:nvPr/>
            </p:nvSpPr>
            <p:spPr bwMode="auto">
              <a:xfrm flipV="1">
                <a:off x="199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1" name="Line 872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2" name="Line 873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3" name="Line 874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4" name="Line 875"/>
              <p:cNvSpPr>
                <a:spLocks noChangeAspect="1" noChangeShapeType="1"/>
              </p:cNvSpPr>
              <p:nvPr/>
            </p:nvSpPr>
            <p:spPr bwMode="auto">
              <a:xfrm flipV="1">
                <a:off x="199" y="21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5" name="Line 8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0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6" name="Line 877"/>
              <p:cNvSpPr>
                <a:spLocks noChangeAspect="1" noChangeShapeType="1"/>
              </p:cNvSpPr>
              <p:nvPr/>
            </p:nvSpPr>
            <p:spPr bwMode="auto">
              <a:xfrm flipV="1">
                <a:off x="200" y="20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7" name="Line 87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197"/>
                <a:ext cx="8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8" name="Line 879"/>
              <p:cNvSpPr>
                <a:spLocks noChangeAspect="1" noChangeShapeType="1"/>
              </p:cNvSpPr>
              <p:nvPr/>
            </p:nvSpPr>
            <p:spPr bwMode="auto">
              <a:xfrm flipV="1">
                <a:off x="196" y="190"/>
                <a:ext cx="7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9" name="Line 8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1" y="187"/>
                <a:ext cx="2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0" name="Line 881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3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1" name="Line 882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2" name="Line 883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3" name="Line 884"/>
              <p:cNvSpPr>
                <a:spLocks noChangeAspect="1" noChangeShapeType="1"/>
              </p:cNvSpPr>
              <p:nvPr/>
            </p:nvSpPr>
            <p:spPr bwMode="auto">
              <a:xfrm flipV="1">
                <a:off x="198" y="21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4" name="Line 885"/>
              <p:cNvSpPr>
                <a:spLocks noChangeAspect="1" noChangeShapeType="1"/>
              </p:cNvSpPr>
              <p:nvPr/>
            </p:nvSpPr>
            <p:spPr bwMode="auto">
              <a:xfrm flipV="1">
                <a:off x="201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5" name="Line 88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0" y="203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6" name="Line 887"/>
              <p:cNvSpPr>
                <a:spLocks noChangeAspect="1" noChangeShapeType="1"/>
              </p:cNvSpPr>
              <p:nvPr/>
            </p:nvSpPr>
            <p:spPr bwMode="auto">
              <a:xfrm flipV="1">
                <a:off x="200" y="197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7" name="Line 888"/>
              <p:cNvSpPr>
                <a:spLocks noChangeAspect="1" noChangeShapeType="1"/>
              </p:cNvSpPr>
              <p:nvPr/>
            </p:nvSpPr>
            <p:spPr bwMode="auto">
              <a:xfrm flipV="1">
                <a:off x="203" y="190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8" name="Line 889"/>
              <p:cNvSpPr>
                <a:spLocks noChangeAspect="1" noChangeShapeType="1"/>
              </p:cNvSpPr>
              <p:nvPr/>
            </p:nvSpPr>
            <p:spPr bwMode="auto">
              <a:xfrm flipV="1">
                <a:off x="207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9" name="Line 890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0" name="Line 891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1" name="Line 89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2" name="Line 893"/>
              <p:cNvSpPr>
                <a:spLocks noChangeAspect="1" noChangeShapeType="1"/>
              </p:cNvSpPr>
              <p:nvPr/>
            </p:nvSpPr>
            <p:spPr bwMode="auto">
              <a:xfrm flipV="1">
                <a:off x="197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3" name="Line 894"/>
              <p:cNvSpPr>
                <a:spLocks noChangeAspect="1" noChangeShapeType="1"/>
              </p:cNvSpPr>
              <p:nvPr/>
            </p:nvSpPr>
            <p:spPr bwMode="auto">
              <a:xfrm flipV="1">
                <a:off x="197" y="209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4" name="Line 895"/>
              <p:cNvSpPr>
                <a:spLocks noChangeAspect="1" noChangeShapeType="1"/>
              </p:cNvSpPr>
              <p:nvPr/>
            </p:nvSpPr>
            <p:spPr bwMode="auto">
              <a:xfrm flipV="1">
                <a:off x="199" y="20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5" name="Line 89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197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6" name="Line 897"/>
              <p:cNvSpPr>
                <a:spLocks noChangeAspect="1" noChangeShapeType="1"/>
              </p:cNvSpPr>
              <p:nvPr/>
            </p:nvSpPr>
            <p:spPr bwMode="auto">
              <a:xfrm flipV="1">
                <a:off x="198" y="190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7" name="Line 898"/>
              <p:cNvSpPr>
                <a:spLocks noChangeAspect="1" noChangeShapeType="1"/>
              </p:cNvSpPr>
              <p:nvPr/>
            </p:nvSpPr>
            <p:spPr bwMode="auto">
              <a:xfrm flipV="1">
                <a:off x="201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8" name="Line 899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3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9" name="Line 900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0" name="Line 901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1" name="Line 902"/>
              <p:cNvSpPr>
                <a:spLocks noChangeAspect="1" noChangeShapeType="1"/>
              </p:cNvSpPr>
              <p:nvPr/>
            </p:nvSpPr>
            <p:spPr bwMode="auto">
              <a:xfrm flipV="1">
                <a:off x="198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2" name="Line 90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09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3" name="Line 904"/>
              <p:cNvSpPr>
                <a:spLocks noChangeAspect="1" noChangeShapeType="1"/>
              </p:cNvSpPr>
              <p:nvPr/>
            </p:nvSpPr>
            <p:spPr bwMode="auto">
              <a:xfrm flipV="1">
                <a:off x="196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4" name="Line 9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5" name="Line 90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6" name="Line 907"/>
              <p:cNvSpPr>
                <a:spLocks noChangeAspect="1" noChangeShapeType="1"/>
              </p:cNvSpPr>
              <p:nvPr/>
            </p:nvSpPr>
            <p:spPr bwMode="auto">
              <a:xfrm flipV="1">
                <a:off x="193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7" name="Line 908"/>
              <p:cNvSpPr>
                <a:spLocks noChangeAspect="1" noChangeShapeType="1"/>
              </p:cNvSpPr>
              <p:nvPr/>
            </p:nvSpPr>
            <p:spPr bwMode="auto">
              <a:xfrm>
                <a:off x="196" y="187"/>
                <a:ext cx="2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8" name="Line 90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9" name="Line 91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0" name="Line 91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1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1" name="Line 912"/>
              <p:cNvSpPr>
                <a:spLocks noChangeAspect="1" noChangeShapeType="1"/>
              </p:cNvSpPr>
              <p:nvPr/>
            </p:nvSpPr>
            <p:spPr bwMode="auto">
              <a:xfrm flipV="1">
                <a:off x="193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2" name="Line 9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0" y="20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3" name="Line 914"/>
              <p:cNvSpPr>
                <a:spLocks noChangeAspect="1" noChangeShapeType="1"/>
              </p:cNvSpPr>
              <p:nvPr/>
            </p:nvSpPr>
            <p:spPr bwMode="auto">
              <a:xfrm flipV="1">
                <a:off x="190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4" name="Line 9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0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5" name="Line 91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6" name="Line 917"/>
              <p:cNvSpPr>
                <a:spLocks noChangeAspect="1" noChangeShapeType="1"/>
              </p:cNvSpPr>
              <p:nvPr/>
            </p:nvSpPr>
            <p:spPr bwMode="auto">
              <a:xfrm>
                <a:off x="189" y="18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7" name="Line 918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8" name="Line 91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9" name="Line 920"/>
              <p:cNvSpPr>
                <a:spLocks noChangeAspect="1" noChangeShapeType="1"/>
              </p:cNvSpPr>
              <p:nvPr/>
            </p:nvSpPr>
            <p:spPr bwMode="auto">
              <a:xfrm flipV="1">
                <a:off x="196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0" name="Line 92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1" name="Line 922"/>
              <p:cNvSpPr>
                <a:spLocks noChangeAspect="1" noChangeShapeType="1"/>
              </p:cNvSpPr>
              <p:nvPr/>
            </p:nvSpPr>
            <p:spPr bwMode="auto">
              <a:xfrm flipV="1">
                <a:off x="195" y="203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2" name="Line 92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197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3" name="Line 924"/>
              <p:cNvSpPr>
                <a:spLocks noChangeAspect="1" noChangeShapeType="1"/>
              </p:cNvSpPr>
              <p:nvPr/>
            </p:nvSpPr>
            <p:spPr bwMode="auto">
              <a:xfrm flipV="1">
                <a:off x="196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4" name="Line 92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5" name="Line 926"/>
              <p:cNvSpPr>
                <a:spLocks noChangeAspect="1" noChangeShapeType="1"/>
              </p:cNvSpPr>
              <p:nvPr/>
            </p:nvSpPr>
            <p:spPr bwMode="auto">
              <a:xfrm>
                <a:off x="194" y="187"/>
                <a:ext cx="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6" name="Line 927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7" name="Line 928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8" name="Line 9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1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9" name="Line 930"/>
              <p:cNvSpPr>
                <a:spLocks noChangeAspect="1" noChangeShapeType="1"/>
              </p:cNvSpPr>
              <p:nvPr/>
            </p:nvSpPr>
            <p:spPr bwMode="auto">
              <a:xfrm flipV="1">
                <a:off x="196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0" name="Line 93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1" name="Line 932"/>
              <p:cNvSpPr>
                <a:spLocks noChangeAspect="1" noChangeShapeType="1"/>
              </p:cNvSpPr>
              <p:nvPr/>
            </p:nvSpPr>
            <p:spPr bwMode="auto">
              <a:xfrm flipV="1">
                <a:off x="199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2" name="Line 933"/>
              <p:cNvSpPr>
                <a:spLocks noChangeAspect="1" noChangeShapeType="1"/>
              </p:cNvSpPr>
              <p:nvPr/>
            </p:nvSpPr>
            <p:spPr bwMode="auto">
              <a:xfrm flipV="1">
                <a:off x="199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3" name="Line 9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0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4" name="Line 935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2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5" name="Line 936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6" name="Line 93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7" name="Line 93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" name="Line 939"/>
              <p:cNvSpPr>
                <a:spLocks noChangeAspect="1" noChangeShapeType="1"/>
              </p:cNvSpPr>
              <p:nvPr/>
            </p:nvSpPr>
            <p:spPr bwMode="auto">
              <a:xfrm flipV="1">
                <a:off x="194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9" name="Line 940"/>
              <p:cNvSpPr>
                <a:spLocks noChangeAspect="1" noChangeShapeType="1"/>
              </p:cNvSpPr>
              <p:nvPr/>
            </p:nvSpPr>
            <p:spPr bwMode="auto">
              <a:xfrm flipV="1">
                <a:off x="197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0" name="Line 94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197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1" name="Line 942"/>
              <p:cNvSpPr>
                <a:spLocks noChangeAspect="1" noChangeShapeType="1"/>
              </p:cNvSpPr>
              <p:nvPr/>
            </p:nvSpPr>
            <p:spPr bwMode="auto">
              <a:xfrm flipV="1">
                <a:off x="193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2" name="Line 94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3" name="Line 944"/>
              <p:cNvSpPr>
                <a:spLocks noChangeAspect="1" noChangeShapeType="1"/>
              </p:cNvSpPr>
              <p:nvPr/>
            </p:nvSpPr>
            <p:spPr bwMode="auto">
              <a:xfrm>
                <a:off x="194" y="187"/>
                <a:ext cx="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4" name="Line 945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5" name="Line 94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2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6" name="Line 947"/>
              <p:cNvSpPr>
                <a:spLocks noChangeAspect="1" noChangeShapeType="1"/>
              </p:cNvSpPr>
              <p:nvPr/>
            </p:nvSpPr>
            <p:spPr bwMode="auto">
              <a:xfrm flipV="1">
                <a:off x="194" y="216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7" name="Line 948"/>
              <p:cNvSpPr>
                <a:spLocks noChangeAspect="1" noChangeShapeType="1"/>
              </p:cNvSpPr>
              <p:nvPr/>
            </p:nvSpPr>
            <p:spPr bwMode="auto">
              <a:xfrm flipV="1">
                <a:off x="198" y="209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8" name="Line 949"/>
              <p:cNvSpPr>
                <a:spLocks noChangeAspect="1" noChangeShapeType="1"/>
              </p:cNvSpPr>
              <p:nvPr/>
            </p:nvSpPr>
            <p:spPr bwMode="auto">
              <a:xfrm flipV="1">
                <a:off x="200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9" name="Line 9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97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0" name="Line 951"/>
              <p:cNvSpPr>
                <a:spLocks noChangeAspect="1" noChangeShapeType="1"/>
              </p:cNvSpPr>
              <p:nvPr/>
            </p:nvSpPr>
            <p:spPr bwMode="auto">
              <a:xfrm flipV="1">
                <a:off x="197" y="190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1" name="Line 95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2" name="Line 953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3" name="Line 954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4" name="Line 95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6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5" name="Line 956"/>
              <p:cNvSpPr>
                <a:spLocks noChangeAspect="1" noChangeShapeType="1"/>
              </p:cNvSpPr>
              <p:nvPr/>
            </p:nvSpPr>
            <p:spPr bwMode="auto">
              <a:xfrm flipV="1">
                <a:off x="197" y="26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6" name="Line 95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56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7" name="Line 958"/>
              <p:cNvSpPr>
                <a:spLocks noChangeAspect="1" noChangeShapeType="1"/>
              </p:cNvSpPr>
              <p:nvPr/>
            </p:nvSpPr>
            <p:spPr bwMode="auto">
              <a:xfrm flipV="1">
                <a:off x="196" y="250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8" name="Line 959"/>
              <p:cNvSpPr>
                <a:spLocks noChangeAspect="1" noChangeShapeType="1"/>
              </p:cNvSpPr>
              <p:nvPr/>
            </p:nvSpPr>
            <p:spPr bwMode="auto">
              <a:xfrm flipV="1">
                <a:off x="198" y="244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9" name="Line 960"/>
              <p:cNvSpPr>
                <a:spLocks noChangeAspect="1" noChangeShapeType="1"/>
              </p:cNvSpPr>
              <p:nvPr/>
            </p:nvSpPr>
            <p:spPr bwMode="auto">
              <a:xfrm flipV="1">
                <a:off x="199" y="237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0" name="Line 9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231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1" name="Line 962"/>
              <p:cNvSpPr>
                <a:spLocks noChangeAspect="1" noChangeShapeType="1"/>
              </p:cNvSpPr>
              <p:nvPr/>
            </p:nvSpPr>
            <p:spPr bwMode="auto">
              <a:xfrm flipV="1">
                <a:off x="195" y="225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2" name="Line 96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18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3" name="Line 964"/>
              <p:cNvSpPr>
                <a:spLocks noChangeAspect="1" noChangeShapeType="1"/>
              </p:cNvSpPr>
              <p:nvPr/>
            </p:nvSpPr>
            <p:spPr bwMode="auto">
              <a:xfrm flipV="1">
                <a:off x="197" y="21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4" name="Line 96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0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5" name="Line 9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19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755" name="Group 967"/>
            <p:cNvGrpSpPr>
              <a:grpSpLocks noChangeAspect="1"/>
            </p:cNvGrpSpPr>
            <p:nvPr/>
          </p:nvGrpSpPr>
          <p:grpSpPr bwMode="auto">
            <a:xfrm>
              <a:off x="1049" y="396"/>
              <a:ext cx="35" cy="149"/>
              <a:chOff x="182" y="187"/>
              <a:chExt cx="35" cy="149"/>
            </a:xfrm>
          </p:grpSpPr>
          <p:sp>
            <p:nvSpPr>
              <p:cNvPr id="756" name="Line 968"/>
              <p:cNvSpPr>
                <a:spLocks noChangeAspect="1" noChangeShapeType="1"/>
              </p:cNvSpPr>
              <p:nvPr/>
            </p:nvSpPr>
            <p:spPr bwMode="auto">
              <a:xfrm flipV="1">
                <a:off x="196" y="19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7" name="Line 96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8" name="Line 970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9" name="Line 971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0" name="Line 972"/>
              <p:cNvSpPr>
                <a:spLocks noChangeAspect="1" noChangeShapeType="1"/>
              </p:cNvSpPr>
              <p:nvPr/>
            </p:nvSpPr>
            <p:spPr bwMode="auto">
              <a:xfrm flipV="1">
                <a:off x="198" y="26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1" name="Line 97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6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2" name="Line 9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256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3" name="Line 97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50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4" name="Line 9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244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5" name="Line 977"/>
              <p:cNvSpPr>
                <a:spLocks noChangeAspect="1" noChangeShapeType="1"/>
              </p:cNvSpPr>
              <p:nvPr/>
            </p:nvSpPr>
            <p:spPr bwMode="auto">
              <a:xfrm flipV="1">
                <a:off x="189" y="237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6" name="Line 978"/>
              <p:cNvSpPr>
                <a:spLocks noChangeAspect="1" noChangeShapeType="1"/>
              </p:cNvSpPr>
              <p:nvPr/>
            </p:nvSpPr>
            <p:spPr bwMode="auto">
              <a:xfrm flipV="1">
                <a:off x="189" y="231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7" name="Line 9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8" y="225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8" name="Line 9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" y="218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9" name="Line 981"/>
              <p:cNvSpPr>
                <a:spLocks noChangeAspect="1" noChangeShapeType="1"/>
              </p:cNvSpPr>
              <p:nvPr/>
            </p:nvSpPr>
            <p:spPr bwMode="auto">
              <a:xfrm flipV="1">
                <a:off x="185" y="21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0" name="Line 98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" y="206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1" name="Line 983"/>
              <p:cNvSpPr>
                <a:spLocks noChangeAspect="1" noChangeShapeType="1"/>
              </p:cNvSpPr>
              <p:nvPr/>
            </p:nvSpPr>
            <p:spPr bwMode="auto">
              <a:xfrm flipV="1">
                <a:off x="185" y="19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2" name="Line 98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3" y="19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3" name="Line 98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2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4" name="Line 986"/>
              <p:cNvSpPr>
                <a:spLocks noChangeAspect="1" noChangeShapeType="1"/>
              </p:cNvSpPr>
              <p:nvPr/>
            </p:nvSpPr>
            <p:spPr bwMode="auto">
              <a:xfrm>
                <a:off x="182" y="187"/>
                <a:ext cx="16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5" name="Line 987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6" name="Line 988"/>
              <p:cNvSpPr>
                <a:spLocks noChangeAspect="1" noChangeShapeType="1"/>
              </p:cNvSpPr>
              <p:nvPr/>
            </p:nvSpPr>
            <p:spPr bwMode="auto">
              <a:xfrm flipV="1">
                <a:off x="198" y="26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" name="Line 98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6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8" name="Line 99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56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9" name="Line 991"/>
              <p:cNvSpPr>
                <a:spLocks noChangeAspect="1" noChangeShapeType="1"/>
              </p:cNvSpPr>
              <p:nvPr/>
            </p:nvSpPr>
            <p:spPr bwMode="auto">
              <a:xfrm flipV="1">
                <a:off x="197" y="250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0" name="Line 99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44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1" name="Line 993"/>
              <p:cNvSpPr>
                <a:spLocks noChangeAspect="1" noChangeShapeType="1"/>
              </p:cNvSpPr>
              <p:nvPr/>
            </p:nvSpPr>
            <p:spPr bwMode="auto">
              <a:xfrm flipV="1">
                <a:off x="196" y="237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2" name="Line 99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31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3" name="Line 99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4" name="Line 996"/>
              <p:cNvSpPr>
                <a:spLocks noChangeAspect="1" noChangeShapeType="1"/>
              </p:cNvSpPr>
              <p:nvPr/>
            </p:nvSpPr>
            <p:spPr bwMode="auto">
              <a:xfrm flipV="1">
                <a:off x="196" y="218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5" name="Line 99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2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6" name="Line 998"/>
              <p:cNvSpPr>
                <a:spLocks noChangeAspect="1" noChangeShapeType="1"/>
              </p:cNvSpPr>
              <p:nvPr/>
            </p:nvSpPr>
            <p:spPr bwMode="auto">
              <a:xfrm flipV="1">
                <a:off x="194" y="20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7" name="Line 99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19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8" name="Line 100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9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9" name="Line 1001"/>
              <p:cNvSpPr>
                <a:spLocks noChangeAspect="1" noChangeShapeType="1"/>
              </p:cNvSpPr>
              <p:nvPr/>
            </p:nvSpPr>
            <p:spPr bwMode="auto">
              <a:xfrm flipV="1">
                <a:off x="194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0" name="Line 1002"/>
              <p:cNvSpPr>
                <a:spLocks noChangeAspect="1" noChangeShapeType="1"/>
              </p:cNvSpPr>
              <p:nvPr/>
            </p:nvSpPr>
            <p:spPr bwMode="auto">
              <a:xfrm>
                <a:off x="194" y="187"/>
                <a:ext cx="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1" name="Line 1003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2" name="Line 100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6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3" name="Line 10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6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4" name="Line 1006"/>
              <p:cNvSpPr>
                <a:spLocks noChangeAspect="1" noChangeShapeType="1"/>
              </p:cNvSpPr>
              <p:nvPr/>
            </p:nvSpPr>
            <p:spPr bwMode="auto">
              <a:xfrm flipV="1">
                <a:off x="193" y="256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5" name="Line 100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50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6" name="Line 1008"/>
              <p:cNvSpPr>
                <a:spLocks noChangeAspect="1" noChangeShapeType="1"/>
              </p:cNvSpPr>
              <p:nvPr/>
            </p:nvSpPr>
            <p:spPr bwMode="auto">
              <a:xfrm flipV="1">
                <a:off x="196" y="244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7" name="Line 100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37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8" name="Line 101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3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9" name="Line 1011"/>
              <p:cNvSpPr>
                <a:spLocks noChangeAspect="1" noChangeShapeType="1"/>
              </p:cNvSpPr>
              <p:nvPr/>
            </p:nvSpPr>
            <p:spPr bwMode="auto">
              <a:xfrm flipV="1">
                <a:off x="196" y="225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0" name="Line 101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18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1" name="Line 10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2" y="21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2" name="Line 1014"/>
              <p:cNvSpPr>
                <a:spLocks noChangeAspect="1" noChangeShapeType="1"/>
              </p:cNvSpPr>
              <p:nvPr/>
            </p:nvSpPr>
            <p:spPr bwMode="auto">
              <a:xfrm flipV="1">
                <a:off x="192" y="206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3" name="Line 10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1" y="199"/>
                <a:ext cx="6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4" name="Line 1016"/>
              <p:cNvSpPr>
                <a:spLocks noChangeAspect="1" noChangeShapeType="1"/>
              </p:cNvSpPr>
              <p:nvPr/>
            </p:nvSpPr>
            <p:spPr bwMode="auto">
              <a:xfrm flipV="1">
                <a:off x="191" y="19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5" name="Line 1017"/>
              <p:cNvSpPr>
                <a:spLocks noChangeAspect="1" noChangeShapeType="1"/>
              </p:cNvSpPr>
              <p:nvPr/>
            </p:nvSpPr>
            <p:spPr bwMode="auto">
              <a:xfrm flipV="1">
                <a:off x="194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6" name="Line 1018"/>
              <p:cNvSpPr>
                <a:spLocks noChangeAspect="1" noChangeShapeType="1"/>
              </p:cNvSpPr>
              <p:nvPr/>
            </p:nvSpPr>
            <p:spPr bwMode="auto">
              <a:xfrm>
                <a:off x="195" y="187"/>
                <a:ext cx="3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7" name="Line 101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8" name="Line 102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69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9" name="Line 102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6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0" name="Line 1022"/>
              <p:cNvSpPr>
                <a:spLocks noChangeAspect="1" noChangeShapeType="1"/>
              </p:cNvSpPr>
              <p:nvPr/>
            </p:nvSpPr>
            <p:spPr bwMode="auto">
              <a:xfrm flipV="1">
                <a:off x="194" y="256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1" name="Line 102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50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2" name="Line 1024"/>
              <p:cNvSpPr>
                <a:spLocks noChangeAspect="1" noChangeShapeType="1"/>
              </p:cNvSpPr>
              <p:nvPr/>
            </p:nvSpPr>
            <p:spPr bwMode="auto">
              <a:xfrm flipV="1">
                <a:off x="197" y="244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3" name="Line 102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37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4" name="Line 1026"/>
              <p:cNvSpPr>
                <a:spLocks noChangeAspect="1" noChangeShapeType="1"/>
              </p:cNvSpPr>
              <p:nvPr/>
            </p:nvSpPr>
            <p:spPr bwMode="auto">
              <a:xfrm flipV="1">
                <a:off x="193" y="23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5" name="Line 1027"/>
              <p:cNvSpPr>
                <a:spLocks noChangeAspect="1" noChangeShapeType="1"/>
              </p:cNvSpPr>
              <p:nvPr/>
            </p:nvSpPr>
            <p:spPr bwMode="auto">
              <a:xfrm flipV="1">
                <a:off x="193" y="22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6" name="Line 1028"/>
              <p:cNvSpPr>
                <a:spLocks noChangeAspect="1" noChangeShapeType="1"/>
              </p:cNvSpPr>
              <p:nvPr/>
            </p:nvSpPr>
            <p:spPr bwMode="auto">
              <a:xfrm flipV="1">
                <a:off x="194" y="218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7" name="Line 10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1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8" name="Line 10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0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9" name="Line 1031"/>
              <p:cNvSpPr>
                <a:spLocks noChangeAspect="1" noChangeShapeType="1"/>
              </p:cNvSpPr>
              <p:nvPr/>
            </p:nvSpPr>
            <p:spPr bwMode="auto">
              <a:xfrm flipV="1">
                <a:off x="194" y="19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0" name="Line 1032"/>
              <p:cNvSpPr>
                <a:spLocks noChangeAspect="1" noChangeShapeType="1"/>
              </p:cNvSpPr>
              <p:nvPr/>
            </p:nvSpPr>
            <p:spPr bwMode="auto">
              <a:xfrm flipV="1">
                <a:off x="194" y="19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" name="Line 103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2" name="Line 1034"/>
              <p:cNvSpPr>
                <a:spLocks noChangeAspect="1" noChangeShapeType="1"/>
              </p:cNvSpPr>
              <p:nvPr/>
            </p:nvSpPr>
            <p:spPr bwMode="auto">
              <a:xfrm>
                <a:off x="194" y="187"/>
                <a:ext cx="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3" name="Line 1035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2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4" name="Line 103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305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" name="Line 1037"/>
              <p:cNvSpPr>
                <a:spLocks noChangeAspect="1" noChangeShapeType="1"/>
              </p:cNvSpPr>
              <p:nvPr/>
            </p:nvSpPr>
            <p:spPr bwMode="auto">
              <a:xfrm flipV="1">
                <a:off x="195" y="29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" name="Line 1038"/>
              <p:cNvSpPr>
                <a:spLocks noChangeAspect="1" noChangeShapeType="1"/>
              </p:cNvSpPr>
              <p:nvPr/>
            </p:nvSpPr>
            <p:spPr bwMode="auto">
              <a:xfrm flipV="1">
                <a:off x="198" y="29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7" name="Line 10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8" name="Line 10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80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9" name="Line 1041"/>
              <p:cNvSpPr>
                <a:spLocks noChangeAspect="1" noChangeShapeType="1"/>
              </p:cNvSpPr>
              <p:nvPr/>
            </p:nvSpPr>
            <p:spPr bwMode="auto">
              <a:xfrm flipV="1">
                <a:off x="196" y="274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0" name="Line 10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6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1" name="Line 1043"/>
              <p:cNvSpPr>
                <a:spLocks noChangeAspect="1" noChangeShapeType="1"/>
              </p:cNvSpPr>
              <p:nvPr/>
            </p:nvSpPr>
            <p:spPr bwMode="auto">
              <a:xfrm flipV="1">
                <a:off x="198" y="261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2" name="Line 104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55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3" name="Line 104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49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4" name="Line 1046"/>
              <p:cNvSpPr>
                <a:spLocks noChangeAspect="1" noChangeShapeType="1"/>
              </p:cNvSpPr>
              <p:nvPr/>
            </p:nvSpPr>
            <p:spPr bwMode="auto">
              <a:xfrm flipV="1">
                <a:off x="196" y="242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5" name="Line 1047"/>
              <p:cNvSpPr>
                <a:spLocks noChangeAspect="1" noChangeShapeType="1"/>
              </p:cNvSpPr>
              <p:nvPr/>
            </p:nvSpPr>
            <p:spPr bwMode="auto">
              <a:xfrm flipV="1">
                <a:off x="200" y="23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6" name="Line 10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230"/>
                <a:ext cx="6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7" name="Line 1049"/>
              <p:cNvSpPr>
                <a:spLocks noChangeAspect="1" noChangeShapeType="1"/>
              </p:cNvSpPr>
              <p:nvPr/>
            </p:nvSpPr>
            <p:spPr bwMode="auto">
              <a:xfrm flipV="1">
                <a:off x="195" y="223"/>
                <a:ext cx="6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8" name="Line 10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7"/>
                <a:ext cx="7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9" name="Line 1051"/>
              <p:cNvSpPr>
                <a:spLocks noChangeAspect="1" noChangeShapeType="1"/>
              </p:cNvSpPr>
              <p:nvPr/>
            </p:nvSpPr>
            <p:spPr bwMode="auto">
              <a:xfrm flipV="1">
                <a:off x="194" y="211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0" name="Line 105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04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1" name="Line 105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9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2" name="Line 1054"/>
              <p:cNvSpPr>
                <a:spLocks noChangeAspect="1" noChangeShapeType="1"/>
              </p:cNvSpPr>
              <p:nvPr/>
            </p:nvSpPr>
            <p:spPr bwMode="auto">
              <a:xfrm flipV="1">
                <a:off x="194" y="192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3" name="Line 1055"/>
              <p:cNvSpPr>
                <a:spLocks noChangeAspect="1" noChangeShapeType="1"/>
              </p:cNvSpPr>
              <p:nvPr/>
            </p:nvSpPr>
            <p:spPr bwMode="auto">
              <a:xfrm flipV="1">
                <a:off x="197" y="187"/>
                <a:ext cx="1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4" name="Line 1056"/>
              <p:cNvSpPr>
                <a:spLocks noChangeAspect="1" noChangeShapeType="1"/>
              </p:cNvSpPr>
              <p:nvPr/>
            </p:nvSpPr>
            <p:spPr bwMode="auto">
              <a:xfrm>
                <a:off x="197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5" name="Line 1057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2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6" name="Line 1058"/>
              <p:cNvSpPr>
                <a:spLocks noChangeAspect="1" noChangeShapeType="1"/>
              </p:cNvSpPr>
              <p:nvPr/>
            </p:nvSpPr>
            <p:spPr bwMode="auto">
              <a:xfrm flipV="1">
                <a:off x="198" y="305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7" name="Line 105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99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8" name="Line 106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9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9" name="Line 1061"/>
              <p:cNvSpPr>
                <a:spLocks noChangeAspect="1" noChangeShapeType="1"/>
              </p:cNvSpPr>
              <p:nvPr/>
            </p:nvSpPr>
            <p:spPr bwMode="auto">
              <a:xfrm flipV="1">
                <a:off x="196" y="287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0" name="Line 1062"/>
              <p:cNvSpPr>
                <a:spLocks noChangeAspect="1" noChangeShapeType="1"/>
              </p:cNvSpPr>
              <p:nvPr/>
            </p:nvSpPr>
            <p:spPr bwMode="auto">
              <a:xfrm flipV="1">
                <a:off x="199" y="28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1" name="Line 106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74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2" name="Line 1064"/>
              <p:cNvSpPr>
                <a:spLocks noChangeAspect="1" noChangeShapeType="1"/>
              </p:cNvSpPr>
              <p:nvPr/>
            </p:nvSpPr>
            <p:spPr bwMode="auto">
              <a:xfrm flipV="1">
                <a:off x="198" y="268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3" name="Line 1065"/>
              <p:cNvSpPr>
                <a:spLocks noChangeAspect="1" noChangeShapeType="1"/>
              </p:cNvSpPr>
              <p:nvPr/>
            </p:nvSpPr>
            <p:spPr bwMode="auto">
              <a:xfrm flipV="1">
                <a:off x="198" y="261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4" name="Line 10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55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5" name="Line 1067"/>
              <p:cNvSpPr>
                <a:spLocks noChangeAspect="1" noChangeShapeType="1"/>
              </p:cNvSpPr>
              <p:nvPr/>
            </p:nvSpPr>
            <p:spPr bwMode="auto">
              <a:xfrm flipV="1">
                <a:off x="198" y="24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6" name="Line 1068"/>
              <p:cNvSpPr>
                <a:spLocks noChangeAspect="1" noChangeShapeType="1"/>
              </p:cNvSpPr>
              <p:nvPr/>
            </p:nvSpPr>
            <p:spPr bwMode="auto">
              <a:xfrm flipV="1">
                <a:off x="198" y="242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7" name="Line 106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3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8" name="Line 1070"/>
              <p:cNvSpPr>
                <a:spLocks noChangeAspect="1" noChangeShapeType="1"/>
              </p:cNvSpPr>
              <p:nvPr/>
            </p:nvSpPr>
            <p:spPr bwMode="auto">
              <a:xfrm flipV="1">
                <a:off x="197" y="230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9" name="Line 107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3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0" name="Line 1072"/>
              <p:cNvSpPr>
                <a:spLocks noChangeAspect="1" noChangeShapeType="1"/>
              </p:cNvSpPr>
              <p:nvPr/>
            </p:nvSpPr>
            <p:spPr bwMode="auto">
              <a:xfrm flipV="1">
                <a:off x="196" y="21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1" name="Line 1073"/>
              <p:cNvSpPr>
                <a:spLocks noChangeAspect="1" noChangeShapeType="1"/>
              </p:cNvSpPr>
              <p:nvPr/>
            </p:nvSpPr>
            <p:spPr bwMode="auto">
              <a:xfrm flipV="1">
                <a:off x="197" y="211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2" name="Line 10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04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3" name="Line 107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9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4" name="Line 1076"/>
              <p:cNvSpPr>
                <a:spLocks noChangeAspect="1" noChangeShapeType="1"/>
              </p:cNvSpPr>
              <p:nvPr/>
            </p:nvSpPr>
            <p:spPr bwMode="auto">
              <a:xfrm flipV="1">
                <a:off x="197" y="19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5" name="Line 107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87"/>
                <a:ext cx="2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6" name="Line 1078"/>
              <p:cNvSpPr>
                <a:spLocks noChangeAspect="1" noChangeShapeType="1"/>
              </p:cNvSpPr>
              <p:nvPr/>
            </p:nvSpPr>
            <p:spPr bwMode="auto">
              <a:xfrm>
                <a:off x="197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7" name="Line 107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2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8" name="Line 10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305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9" name="Line 1081"/>
              <p:cNvSpPr>
                <a:spLocks noChangeAspect="1" noChangeShapeType="1"/>
              </p:cNvSpPr>
              <p:nvPr/>
            </p:nvSpPr>
            <p:spPr bwMode="auto">
              <a:xfrm flipV="1">
                <a:off x="194" y="299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0" name="Line 108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9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1" name="Line 108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2" name="Line 1084"/>
              <p:cNvSpPr>
                <a:spLocks noChangeAspect="1" noChangeShapeType="1"/>
              </p:cNvSpPr>
              <p:nvPr/>
            </p:nvSpPr>
            <p:spPr bwMode="auto">
              <a:xfrm flipV="1">
                <a:off x="196" y="280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3" name="Line 108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1" y="274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4" name="Line 1086"/>
              <p:cNvSpPr>
                <a:spLocks noChangeAspect="1" noChangeShapeType="1"/>
              </p:cNvSpPr>
              <p:nvPr/>
            </p:nvSpPr>
            <p:spPr bwMode="auto">
              <a:xfrm flipV="1">
                <a:off x="191" y="26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5" name="Line 108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2" y="261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6" name="Line 1088"/>
              <p:cNvSpPr>
                <a:spLocks noChangeAspect="1" noChangeShapeType="1"/>
              </p:cNvSpPr>
              <p:nvPr/>
            </p:nvSpPr>
            <p:spPr bwMode="auto">
              <a:xfrm flipV="1">
                <a:off x="192" y="255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7" name="Line 1089"/>
              <p:cNvSpPr>
                <a:spLocks noChangeAspect="1" noChangeShapeType="1"/>
              </p:cNvSpPr>
              <p:nvPr/>
            </p:nvSpPr>
            <p:spPr bwMode="auto">
              <a:xfrm flipV="1">
                <a:off x="194" y="24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8" name="Line 109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42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9" name="Line 109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3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0" name="Line 109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0" y="230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1" name="Line 1093"/>
              <p:cNvSpPr>
                <a:spLocks noChangeAspect="1" noChangeShapeType="1"/>
              </p:cNvSpPr>
              <p:nvPr/>
            </p:nvSpPr>
            <p:spPr bwMode="auto">
              <a:xfrm flipV="1">
                <a:off x="190" y="223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2" name="Line 109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21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3" name="Line 109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8" y="21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4" name="Line 1096"/>
              <p:cNvSpPr>
                <a:spLocks noChangeAspect="1" noChangeShapeType="1"/>
              </p:cNvSpPr>
              <p:nvPr/>
            </p:nvSpPr>
            <p:spPr bwMode="auto">
              <a:xfrm flipV="1">
                <a:off x="188" y="204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5" name="Line 109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7" y="198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6" name="Line 1098"/>
              <p:cNvSpPr>
                <a:spLocks noChangeAspect="1" noChangeShapeType="1"/>
              </p:cNvSpPr>
              <p:nvPr/>
            </p:nvSpPr>
            <p:spPr bwMode="auto">
              <a:xfrm flipV="1">
                <a:off x="187" y="192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7" name="Line 109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187"/>
                <a:ext cx="3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8" name="Line 1100"/>
              <p:cNvSpPr>
                <a:spLocks noChangeAspect="1" noChangeShapeType="1"/>
              </p:cNvSpPr>
              <p:nvPr/>
            </p:nvSpPr>
            <p:spPr bwMode="auto">
              <a:xfrm>
                <a:off x="189" y="18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9" name="Line 1101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2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0" name="Line 1102"/>
              <p:cNvSpPr>
                <a:spLocks noChangeAspect="1" noChangeShapeType="1"/>
              </p:cNvSpPr>
              <p:nvPr/>
            </p:nvSpPr>
            <p:spPr bwMode="auto">
              <a:xfrm flipV="1">
                <a:off x="198" y="305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1" name="Line 110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99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2" name="Line 1104"/>
              <p:cNvSpPr>
                <a:spLocks noChangeAspect="1" noChangeShapeType="1"/>
              </p:cNvSpPr>
              <p:nvPr/>
            </p:nvSpPr>
            <p:spPr bwMode="auto">
              <a:xfrm flipV="1">
                <a:off x="199" y="29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3" name="Line 11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1" y="2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4" name="Line 1106"/>
              <p:cNvSpPr>
                <a:spLocks noChangeAspect="1" noChangeShapeType="1"/>
              </p:cNvSpPr>
              <p:nvPr/>
            </p:nvSpPr>
            <p:spPr bwMode="auto">
              <a:xfrm flipV="1">
                <a:off x="201" y="280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5" name="Line 110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3" y="274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6" name="Line 1108"/>
              <p:cNvSpPr>
                <a:spLocks noChangeAspect="1" noChangeShapeType="1"/>
              </p:cNvSpPr>
              <p:nvPr/>
            </p:nvSpPr>
            <p:spPr bwMode="auto">
              <a:xfrm flipV="1">
                <a:off x="203" y="268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7" name="Line 110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3" y="261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8" name="Line 1110"/>
              <p:cNvSpPr>
                <a:spLocks noChangeAspect="1" noChangeShapeType="1"/>
              </p:cNvSpPr>
              <p:nvPr/>
            </p:nvSpPr>
            <p:spPr bwMode="auto">
              <a:xfrm flipV="1">
                <a:off x="203" y="25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9" name="Line 1111"/>
              <p:cNvSpPr>
                <a:spLocks noChangeAspect="1" noChangeShapeType="1"/>
              </p:cNvSpPr>
              <p:nvPr/>
            </p:nvSpPr>
            <p:spPr bwMode="auto">
              <a:xfrm flipV="1">
                <a:off x="204" y="24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0" name="Line 1112"/>
              <p:cNvSpPr>
                <a:spLocks noChangeAspect="1" noChangeShapeType="1"/>
              </p:cNvSpPr>
              <p:nvPr/>
            </p:nvSpPr>
            <p:spPr bwMode="auto">
              <a:xfrm flipV="1">
                <a:off x="207" y="242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1" name="Line 11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6" y="23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2" name="Line 1114"/>
              <p:cNvSpPr>
                <a:spLocks noChangeAspect="1" noChangeShapeType="1"/>
              </p:cNvSpPr>
              <p:nvPr/>
            </p:nvSpPr>
            <p:spPr bwMode="auto">
              <a:xfrm flipV="1">
                <a:off x="206" y="230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3" name="Line 1115"/>
              <p:cNvSpPr>
                <a:spLocks noChangeAspect="1" noChangeShapeType="1"/>
              </p:cNvSpPr>
              <p:nvPr/>
            </p:nvSpPr>
            <p:spPr bwMode="auto">
              <a:xfrm flipV="1">
                <a:off x="210" y="223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4" name="Line 111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8" y="217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5" name="Line 1117"/>
              <p:cNvSpPr>
                <a:spLocks noChangeAspect="1" noChangeShapeType="1"/>
              </p:cNvSpPr>
              <p:nvPr/>
            </p:nvSpPr>
            <p:spPr bwMode="auto">
              <a:xfrm flipV="1">
                <a:off x="208" y="211"/>
                <a:ext cx="6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6" name="Line 111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9" y="204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7" name="Line 1119"/>
              <p:cNvSpPr>
                <a:spLocks noChangeAspect="1" noChangeShapeType="1"/>
              </p:cNvSpPr>
              <p:nvPr/>
            </p:nvSpPr>
            <p:spPr bwMode="auto">
              <a:xfrm flipV="1">
                <a:off x="209" y="198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8" name="Line 1120"/>
              <p:cNvSpPr>
                <a:spLocks noChangeAspect="1" noChangeShapeType="1"/>
              </p:cNvSpPr>
              <p:nvPr/>
            </p:nvSpPr>
            <p:spPr bwMode="auto">
              <a:xfrm flipV="1">
                <a:off x="213" y="19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9" name="Line 112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14" y="187"/>
                <a:ext cx="3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0" name="Line 1122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6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1" name="Line 1123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49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2" name="Line 1124"/>
              <p:cNvSpPr>
                <a:spLocks noChangeAspect="1" noChangeShapeType="1"/>
              </p:cNvSpPr>
              <p:nvPr/>
            </p:nvSpPr>
            <p:spPr bwMode="auto">
              <a:xfrm flipV="1">
                <a:off x="198" y="330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3" name="Line 112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324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4" name="Line 1126"/>
              <p:cNvSpPr>
                <a:spLocks noChangeAspect="1" noChangeShapeType="1"/>
              </p:cNvSpPr>
              <p:nvPr/>
            </p:nvSpPr>
            <p:spPr bwMode="auto">
              <a:xfrm flipV="1">
                <a:off x="196" y="317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5" name="Line 112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311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6" name="Line 112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30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7" name="Line 11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2" y="298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8" name="Line 1130"/>
              <p:cNvSpPr>
                <a:spLocks noChangeAspect="1" noChangeShapeType="1"/>
              </p:cNvSpPr>
              <p:nvPr/>
            </p:nvSpPr>
            <p:spPr bwMode="auto">
              <a:xfrm flipV="1">
                <a:off x="192" y="29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9" name="Line 1131"/>
              <p:cNvSpPr>
                <a:spLocks noChangeAspect="1" noChangeShapeType="1"/>
              </p:cNvSpPr>
              <p:nvPr/>
            </p:nvSpPr>
            <p:spPr bwMode="auto">
              <a:xfrm flipV="1">
                <a:off x="193" y="28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0" name="Line 1132"/>
              <p:cNvSpPr>
                <a:spLocks noChangeAspect="1" noChangeShapeType="1"/>
              </p:cNvSpPr>
              <p:nvPr/>
            </p:nvSpPr>
            <p:spPr bwMode="auto">
              <a:xfrm flipV="1">
                <a:off x="193" y="27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1" name="Line 1133"/>
              <p:cNvSpPr>
                <a:spLocks noChangeAspect="1" noChangeShapeType="1"/>
              </p:cNvSpPr>
              <p:nvPr/>
            </p:nvSpPr>
            <p:spPr bwMode="auto">
              <a:xfrm flipV="1">
                <a:off x="193" y="27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2" name="Line 1134"/>
              <p:cNvSpPr>
                <a:spLocks noChangeAspect="1" noChangeShapeType="1"/>
              </p:cNvSpPr>
              <p:nvPr/>
            </p:nvSpPr>
            <p:spPr bwMode="auto">
              <a:xfrm flipV="1">
                <a:off x="193" y="26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3" name="Line 1135"/>
              <p:cNvSpPr>
                <a:spLocks noChangeAspect="1" noChangeShapeType="1"/>
              </p:cNvSpPr>
              <p:nvPr/>
            </p:nvSpPr>
            <p:spPr bwMode="auto">
              <a:xfrm flipV="1">
                <a:off x="193" y="26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4" name="Line 113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254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5" name="Line 1137"/>
              <p:cNvSpPr>
                <a:spLocks noChangeAspect="1" noChangeShapeType="1"/>
              </p:cNvSpPr>
              <p:nvPr/>
            </p:nvSpPr>
            <p:spPr bwMode="auto">
              <a:xfrm flipV="1">
                <a:off x="189" y="24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6" name="Line 1138"/>
              <p:cNvSpPr>
                <a:spLocks noChangeAspect="1" noChangeShapeType="1"/>
              </p:cNvSpPr>
              <p:nvPr/>
            </p:nvSpPr>
            <p:spPr bwMode="auto">
              <a:xfrm flipV="1">
                <a:off x="191" y="24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7" name="Line 11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7" y="235"/>
                <a:ext cx="6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8" name="Line 1140"/>
              <p:cNvSpPr>
                <a:spLocks noChangeAspect="1" noChangeShapeType="1"/>
              </p:cNvSpPr>
              <p:nvPr/>
            </p:nvSpPr>
            <p:spPr bwMode="auto">
              <a:xfrm flipV="1">
                <a:off x="187" y="22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9" name="Line 114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8" y="22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0" name="Line 11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" y="216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1" name="Line 1143"/>
              <p:cNvSpPr>
                <a:spLocks noChangeAspect="1" noChangeShapeType="1"/>
              </p:cNvSpPr>
              <p:nvPr/>
            </p:nvSpPr>
            <p:spPr bwMode="auto">
              <a:xfrm flipV="1">
                <a:off x="185" y="210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2" name="Line 114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4" y="204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3" name="Line 114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3" y="197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4" name="Line 1146"/>
              <p:cNvSpPr>
                <a:spLocks noChangeAspect="1" noChangeShapeType="1"/>
              </p:cNvSpPr>
              <p:nvPr/>
            </p:nvSpPr>
            <p:spPr bwMode="auto">
              <a:xfrm flipV="1">
                <a:off x="183" y="191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5" name="Line 114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4" y="187"/>
                <a:ext cx="2" cy="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6" name="Line 1148"/>
              <p:cNvSpPr>
                <a:spLocks noChangeAspect="1" noChangeShapeType="1"/>
              </p:cNvSpPr>
              <p:nvPr/>
            </p:nvSpPr>
            <p:spPr bwMode="auto">
              <a:xfrm>
                <a:off x="184" y="187"/>
                <a:ext cx="1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7" name="Line 114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3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8" name="Line 11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314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9" name="Line 1151"/>
              <p:cNvSpPr>
                <a:spLocks noChangeAspect="1" noChangeShapeType="1"/>
              </p:cNvSpPr>
              <p:nvPr/>
            </p:nvSpPr>
            <p:spPr bwMode="auto">
              <a:xfrm flipV="1">
                <a:off x="195" y="308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0" name="Line 115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301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1" name="Line 1153"/>
              <p:cNvSpPr>
                <a:spLocks noChangeAspect="1" noChangeShapeType="1"/>
              </p:cNvSpPr>
              <p:nvPr/>
            </p:nvSpPr>
            <p:spPr bwMode="auto">
              <a:xfrm flipV="1">
                <a:off x="196" y="29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2" name="Line 1154"/>
              <p:cNvSpPr>
                <a:spLocks noChangeAspect="1" noChangeShapeType="1"/>
              </p:cNvSpPr>
              <p:nvPr/>
            </p:nvSpPr>
            <p:spPr bwMode="auto">
              <a:xfrm flipV="1">
                <a:off x="197" y="28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3" name="Line 115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82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4" name="Line 1156"/>
              <p:cNvSpPr>
                <a:spLocks noChangeAspect="1" noChangeShapeType="1"/>
              </p:cNvSpPr>
              <p:nvPr/>
            </p:nvSpPr>
            <p:spPr bwMode="auto">
              <a:xfrm flipV="1">
                <a:off x="193" y="27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5" name="Line 1157"/>
              <p:cNvSpPr>
                <a:spLocks noChangeAspect="1" noChangeShapeType="1"/>
              </p:cNvSpPr>
              <p:nvPr/>
            </p:nvSpPr>
            <p:spPr bwMode="auto">
              <a:xfrm flipV="1">
                <a:off x="194" y="270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6" name="Line 1158"/>
              <p:cNvSpPr>
                <a:spLocks noChangeAspect="1" noChangeShapeType="1"/>
              </p:cNvSpPr>
              <p:nvPr/>
            </p:nvSpPr>
            <p:spPr bwMode="auto">
              <a:xfrm flipV="1">
                <a:off x="197" y="263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7" name="Line 115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5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8" name="Line 1160"/>
              <p:cNvSpPr>
                <a:spLocks noChangeAspect="1" noChangeShapeType="1"/>
              </p:cNvSpPr>
              <p:nvPr/>
            </p:nvSpPr>
            <p:spPr bwMode="auto">
              <a:xfrm flipV="1">
                <a:off x="196" y="25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9" name="Line 1161"/>
              <p:cNvSpPr>
                <a:spLocks noChangeAspect="1" noChangeShapeType="1"/>
              </p:cNvSpPr>
              <p:nvPr/>
            </p:nvSpPr>
            <p:spPr bwMode="auto">
              <a:xfrm flipV="1">
                <a:off x="196" y="244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0" name="Line 1162"/>
              <p:cNvSpPr>
                <a:spLocks noChangeAspect="1" noChangeShapeType="1"/>
              </p:cNvSpPr>
              <p:nvPr/>
            </p:nvSpPr>
            <p:spPr bwMode="auto">
              <a:xfrm flipV="1">
                <a:off x="196" y="238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1" name="Line 1163"/>
              <p:cNvSpPr>
                <a:spLocks noChangeAspect="1" noChangeShapeType="1"/>
              </p:cNvSpPr>
              <p:nvPr/>
            </p:nvSpPr>
            <p:spPr bwMode="auto">
              <a:xfrm flipV="1">
                <a:off x="197" y="23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2" name="Line 116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25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3" name="Line 1165"/>
              <p:cNvSpPr>
                <a:spLocks noChangeAspect="1" noChangeShapeType="1"/>
              </p:cNvSpPr>
              <p:nvPr/>
            </p:nvSpPr>
            <p:spPr bwMode="auto">
              <a:xfrm flipV="1">
                <a:off x="193" y="21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4" name="Line 11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5" name="Line 1167"/>
              <p:cNvSpPr>
                <a:spLocks noChangeAspect="1" noChangeShapeType="1"/>
              </p:cNvSpPr>
              <p:nvPr/>
            </p:nvSpPr>
            <p:spPr bwMode="auto">
              <a:xfrm flipV="1">
                <a:off x="194" y="20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156" name="Text Box 43"/>
          <p:cNvSpPr txBox="1">
            <a:spLocks noChangeArrowheads="1"/>
          </p:cNvSpPr>
          <p:nvPr/>
        </p:nvSpPr>
        <p:spPr bwMode="auto">
          <a:xfrm>
            <a:off x="0" y="908720"/>
            <a:ext cx="4271963" cy="317009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Micromesh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Gaseous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Chamber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: 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eaLnBrk="0" hangingPunct="0">
              <a:defRPr/>
            </a:pP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micromesh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supported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fr-FR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eaLnBrk="0" hangingPunct="0">
              <a:defRPr/>
            </a:pP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by 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50-100 </a:t>
            </a:r>
            <a:r>
              <a:rPr lang="fr-FR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 </a:t>
            </a:r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insulating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pillars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eaLnBrk="0" hangingPunct="0">
              <a:defRPr/>
            </a:pPr>
            <a:r>
              <a:rPr lang="fr-FR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endParaRPr lang="fr-FR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eaLnBrk="0" hangingPunct="0">
              <a:defRPr/>
            </a:pP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eaLnBrk="0" hangingPunct="0">
              <a:defRPr/>
            </a:pP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eaLnBrk="0" hangingPunct="0">
              <a:defRPr/>
            </a:pP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Multiplication (up to 10</a:t>
            </a:r>
            <a:r>
              <a:rPr lang="fr-FR" sz="1600" baseline="30000" dirty="0">
                <a:solidFill>
                  <a:srgbClr val="0000CC"/>
                </a:solidFill>
                <a:latin typeface="Palatino Linotype" panose="02040502050505030304" pitchFamily="18" charset="0"/>
              </a:rPr>
              <a:t>5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or more) </a:t>
            </a:r>
          </a:p>
          <a:p>
            <a:pPr eaLnBrk="0" hangingPunct="0">
              <a:defRPr/>
            </a:pP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takes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place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between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the anode and</a:t>
            </a:r>
          </a:p>
          <a:p>
            <a:pPr eaLnBrk="0" hangingPunct="0">
              <a:defRPr/>
            </a:pP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the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mesh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and the charge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is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collected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eaLnBrk="0" hangingPunct="0">
              <a:defRPr/>
            </a:pP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on the anode (one stage)</a:t>
            </a:r>
          </a:p>
          <a:p>
            <a:pPr eaLnBrk="0" hangingPunct="0">
              <a:defRPr/>
            </a:pP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eaLnBrk="0" hangingPunct="0">
              <a:defRPr/>
            </a:pP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Small gap: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fast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collection of  ions</a:t>
            </a:r>
            <a:endParaRPr lang="en-GB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434367"/>
            <a:ext cx="8712968" cy="242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75656" y="87288"/>
            <a:ext cx="655272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763688" y="188640"/>
            <a:ext cx="597666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Standard vs Resistive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Micromegas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Sparking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251520" y="620688"/>
            <a:ext cx="4038600" cy="16056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Standard MM could not be operated in neutron beam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HV break-down and currents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&gt; several µA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for gains ~ 1000–2000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5069904" y="620688"/>
            <a:ext cx="4038600" cy="16056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MM with resistive strips worked perfectly well 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No HV drops, small spark currents </a:t>
            </a:r>
            <a:b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</a:b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up to gains of 2 x 10</a:t>
            </a:r>
            <a:r>
              <a:rPr lang="en-US" sz="16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endParaRPr lang="en-US" sz="1600" baseline="300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5" descr="R11_neutrons_HV_curr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685" y="1774790"/>
            <a:ext cx="3695803" cy="2590314"/>
          </a:xfrm>
          <a:prstGeom prst="rect">
            <a:avLst/>
          </a:prstGeom>
        </p:spPr>
      </p:pic>
      <p:pic>
        <p:nvPicPr>
          <p:cNvPr id="8" name="Picture 6" descr="MM2_neutrons_HV_curre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33" y="1772816"/>
            <a:ext cx="3695803" cy="2590313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822373" y="3501008"/>
            <a:ext cx="1455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Standard MM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6708999" y="2974844"/>
            <a:ext cx="1428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Resistive MM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5" y="4509120"/>
            <a:ext cx="3551787" cy="22863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1560" y="472514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2"/>
              </a:buClr>
            </a:pPr>
            <a:r>
              <a:rPr lang="de-CH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Since</a:t>
            </a:r>
            <a:r>
              <a:rPr lang="de-CH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2010: </a:t>
            </a:r>
            <a:r>
              <a:rPr lang="de-CH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</a:t>
            </a:r>
            <a:r>
              <a:rPr lang="de-CH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esistive</a:t>
            </a:r>
            <a:r>
              <a:rPr lang="de-CH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Micromeas</a:t>
            </a:r>
            <a:r>
              <a:rPr lang="de-CH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technology</a:t>
            </a:r>
            <a:endParaRPr lang="de-CH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2"/>
              </a:buClr>
            </a:pPr>
            <a:endParaRPr lang="de-CH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Problem was </a:t>
            </a:r>
            <a:r>
              <a:rPr lang="de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solved</a:t>
            </a: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by</a:t>
            </a:r>
            <a:r>
              <a:rPr lang="de-CH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adding</a:t>
            </a:r>
            <a:r>
              <a:rPr lang="de-CH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a </a:t>
            </a:r>
            <a:r>
              <a:rPr lang="de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layer</a:t>
            </a:r>
            <a:r>
              <a:rPr lang="de-CH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of</a:t>
            </a:r>
            <a:r>
              <a:rPr lang="de-CH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resistive</a:t>
            </a:r>
            <a:r>
              <a:rPr lang="de-CH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strips</a:t>
            </a: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above</a:t>
            </a: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</a:t>
            </a: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readout</a:t>
            </a: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strips</a:t>
            </a:r>
            <a:endParaRPr lang="de-CH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de-CH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de-CH" sz="1600" dirty="0">
                <a:latin typeface="Palatino Linotype" panose="02040502050505030304" pitchFamily="18" charset="0"/>
              </a:rPr>
              <a:t> </a:t>
            </a:r>
            <a:r>
              <a:rPr lang="de-CH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Spark </a:t>
            </a:r>
            <a:r>
              <a:rPr lang="de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neutralization</a:t>
            </a:r>
            <a:r>
              <a:rPr lang="de-CH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/</a:t>
            </a:r>
            <a:r>
              <a:rPr lang="de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suppression</a:t>
            </a:r>
            <a:endParaRPr lang="de-CH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2"/>
              </a:buClr>
            </a:pPr>
            <a:r>
              <a:rPr lang="de-CH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(</a:t>
            </a:r>
            <a:r>
              <a:rPr lang="de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sparks</a:t>
            </a: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still </a:t>
            </a:r>
            <a:r>
              <a:rPr lang="de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occur</a:t>
            </a: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but </a:t>
            </a:r>
            <a:r>
              <a:rPr lang="de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become</a:t>
            </a:r>
            <a:r>
              <a:rPr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inoffensive)</a:t>
            </a:r>
          </a:p>
        </p:txBody>
      </p:sp>
    </p:spTree>
    <p:extLst>
      <p:ext uri="{BB962C8B-B14F-4D97-AF65-F5344CB8AC3E}">
        <p14:creationId xmlns:p14="http://schemas.microsoft.com/office/powerpoint/2010/main" val="35815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92696"/>
            <a:ext cx="9087172" cy="578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8"/>
          <p:cNvSpPr>
            <a:spLocks noChangeArrowheads="1"/>
          </p:cNvSpPr>
          <p:nvPr/>
        </p:nvSpPr>
        <p:spPr bwMode="auto">
          <a:xfrm>
            <a:off x="1619250" y="46038"/>
            <a:ext cx="554503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WordArt 59"/>
          <p:cNvSpPr>
            <a:spLocks noChangeArrowheads="1" noChangeShapeType="1" noTextEdit="1"/>
          </p:cNvSpPr>
          <p:nvPr/>
        </p:nvSpPr>
        <p:spPr bwMode="auto">
          <a:xfrm>
            <a:off x="1835696" y="152400"/>
            <a:ext cx="51845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« 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MicroBulk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 »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Micromegas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2" name="Picture 6" descr="DSCF25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2"/>
            <a:ext cx="148579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PICT16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484276"/>
            <a:ext cx="1547664" cy="116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71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6697" y="2276872"/>
            <a:ext cx="5338320" cy="144655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INSTRUMENTATION FRONTIER: </a:t>
            </a:r>
          </a:p>
          <a:p>
            <a:pPr algn="ctr"/>
            <a:endParaRPr lang="en-US" sz="22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PIXEL READOUT OF MPGDs –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Ultimate Gas-Silicon Detector Integration</a:t>
            </a:r>
            <a:endParaRPr lang="fr-FR" sz="22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5" descr="ingrid on medipix9"/>
          <p:cNvPicPr>
            <a:picLocks noChangeAspect="1" noChangeArrowheads="1"/>
          </p:cNvPicPr>
          <p:nvPr/>
        </p:nvPicPr>
        <p:blipFill>
          <a:blip r:embed="rId2" cstate="print">
            <a:lum bright="16000" contrast="20000"/>
          </a:blip>
          <a:srcRect t="25807"/>
          <a:stretch>
            <a:fillRect/>
          </a:stretch>
        </p:blipFill>
        <p:spPr bwMode="auto">
          <a:xfrm>
            <a:off x="35496" y="33184"/>
            <a:ext cx="2195513" cy="1811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862584" y="1025699"/>
            <a:ext cx="7777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Ingrid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5" name="Picture 6" descr="55FeHigh_10us_340V_2kV_Time_25mm_Animation_slo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5" y="11440"/>
            <a:ext cx="2267744" cy="183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photos 0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0"/>
            <a:ext cx="226774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discharg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226774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cks_old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1255" y="4276100"/>
            <a:ext cx="5437249" cy="253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194909" y="4293096"/>
            <a:ext cx="443538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Triple GEM </a:t>
            </a:r>
            <a:r>
              <a:rPr lang="en-US" sz="1600" b="1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stack + </a:t>
            </a:r>
            <a:r>
              <a:rPr lang="en-US" sz="1600" b="1" dirty="0" err="1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Timepix</a:t>
            </a:r>
            <a:r>
              <a:rPr lang="en-US" sz="1600" b="1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ASIC (5 </a:t>
            </a:r>
            <a:r>
              <a:rPr lang="en-US" sz="1600" b="1" dirty="0" err="1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GeV</a:t>
            </a:r>
            <a:r>
              <a:rPr lang="en-US" sz="1600" b="1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e-):</a:t>
            </a:r>
            <a:endParaRPr lang="fr-FR" sz="1600" b="1" dirty="0"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Line 33"/>
          <p:cNvSpPr>
            <a:spLocks noChangeShapeType="1"/>
          </p:cNvSpPr>
          <p:nvPr/>
        </p:nvSpPr>
        <p:spPr bwMode="auto">
          <a:xfrm>
            <a:off x="3996035" y="4780156"/>
            <a:ext cx="201612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4463529" y="4780156"/>
            <a:ext cx="89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1.5 cm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Picture 2" descr="D:\Freiburg\Octopuce\P10100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16832"/>
            <a:ext cx="3491929" cy="227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Level_10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347" y="4276100"/>
            <a:ext cx="3492078" cy="2581900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9512" y="1938318"/>
            <a:ext cx="310892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“</a:t>
            </a:r>
            <a:r>
              <a:rPr lang="en-US" sz="1600" b="1" dirty="0" err="1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Octopuce</a:t>
            </a:r>
            <a:r>
              <a:rPr lang="en-US" sz="1600" b="1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” (8 </a:t>
            </a:r>
            <a:r>
              <a:rPr lang="en-US" sz="1600" b="1" dirty="0" err="1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Timepix</a:t>
            </a:r>
            <a:r>
              <a:rPr lang="en-US" sz="1600" b="1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ASICs):</a:t>
            </a:r>
            <a:endParaRPr lang="fr-FR" sz="1600" b="1" dirty="0"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623840" y="1290246"/>
            <a:ext cx="8435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X-Rays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788024" y="1290246"/>
            <a:ext cx="12137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a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-particles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6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oatPrinciple-2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6" y="1963501"/>
            <a:ext cx="3095244" cy="204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ngrid on medipix9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580112" y="4058686"/>
            <a:ext cx="3527946" cy="275469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6060982" y="4149080"/>
            <a:ext cx="275949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GB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GB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”:</a:t>
            </a:r>
            <a:endParaRPr lang="en-GB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3" descr="SiO2_etching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509120"/>
            <a:ext cx="170004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4" descr="picture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077072"/>
            <a:ext cx="3648405" cy="27363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45238" y="5661248"/>
            <a:ext cx="2672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Layer (few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gainst sparks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91880" y="4581128"/>
            <a:ext cx="0" cy="10081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63888" y="4921423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~ 50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4994" y="6165304"/>
            <a:ext cx="253146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Medipix2 /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ASIC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6033383"/>
            <a:ext cx="2555776" cy="76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8154" y="572487"/>
            <a:ext cx="8928342" cy="1292662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“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” Concept: </a:t>
            </a:r>
            <a:r>
              <a:rPr lang="en-US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By means of advanced wafer </a:t>
            </a:r>
            <a:r>
              <a:rPr lang="en-US" dirty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processing-technology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INTEGRATE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amplification grid directly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on top of CMOS (“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Timepix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”)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ASIC</a:t>
            </a:r>
          </a:p>
          <a:p>
            <a:pPr algn="ctr"/>
            <a:endParaRPr lang="en-US" dirty="0" smtClean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3D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Gaseous </a:t>
            </a: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Pixel Detector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sz="2000" dirty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2D </a:t>
            </a:r>
            <a:r>
              <a:rPr lang="en-US" sz="2000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(pixel dimensions) </a:t>
            </a:r>
            <a:r>
              <a:rPr lang="en-US" sz="2000" dirty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x 1D (drift time</a:t>
            </a:r>
            <a:r>
              <a:rPr lang="en-US" sz="2000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)</a:t>
            </a:r>
            <a:endParaRPr lang="fr-FR" sz="2000" dirty="0"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545" y="1949479"/>
            <a:ext cx="4608935" cy="205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57"/>
          <p:cNvSpPr>
            <a:spLocks noChangeArrowheads="1"/>
          </p:cNvSpPr>
          <p:nvPr/>
        </p:nvSpPr>
        <p:spPr bwMode="auto">
          <a:xfrm>
            <a:off x="108154" y="44450"/>
            <a:ext cx="892834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WordArt 1058"/>
          <p:cNvSpPr>
            <a:spLocks noChangeArrowheads="1" noChangeShapeType="1" noTextEdit="1"/>
          </p:cNvSpPr>
          <p:nvPr/>
        </p:nvSpPr>
        <p:spPr bwMode="auto">
          <a:xfrm>
            <a:off x="1115615" y="116632"/>
            <a:ext cx="7065675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Pixel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Readout of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MPGDs: 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InGrid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” Concept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73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1403350" y="46038"/>
            <a:ext cx="640873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3058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752600" y="152400"/>
            <a:ext cx="57721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History of Gaseous Detector Developments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 rot="16200000">
            <a:off x="7290577" y="4951512"/>
            <a:ext cx="32798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Hoch, 2004  Wire Chamber Conference</a:t>
            </a:r>
          </a:p>
        </p:txBody>
      </p:sp>
    </p:spTree>
    <p:extLst>
      <p:ext uri="{BB962C8B-B14F-4D97-AF65-F5344CB8AC3E}">
        <p14:creationId xmlns:p14="http://schemas.microsoft.com/office/powerpoint/2010/main" val="5451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395536" y="44450"/>
            <a:ext cx="8424936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611560" y="116632"/>
            <a:ext cx="8064896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InGrid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’ Technology and “Driving” Developments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 descr="0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94" y="937592"/>
            <a:ext cx="3609910" cy="270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3x3_ 0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149080"/>
            <a:ext cx="36004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236368" y="539969"/>
            <a:ext cx="43770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Since 2011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: Major Step Forward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</a:p>
          <a:p>
            <a:pPr algn="ctr"/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InGrid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 Production on a wafer level (107 chips)</a:t>
            </a:r>
            <a:endParaRPr lang="de-DE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3" descr="photos 0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124744"/>
            <a:ext cx="4392488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8"/>
          <p:cNvSpPr txBox="1"/>
          <p:nvPr/>
        </p:nvSpPr>
        <p:spPr>
          <a:xfrm>
            <a:off x="179512" y="600943"/>
            <a:ext cx="3191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2005: Single “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” Production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9512" y="3645024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2009: “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” Production on a </a:t>
            </a:r>
          </a:p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3 x 3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Timepix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Matrix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5" descr="Ingrid 5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861048"/>
            <a:ext cx="3096344" cy="232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ingrid 3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1433" y="4445496"/>
            <a:ext cx="3217071" cy="241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956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07950" y="44450"/>
            <a:ext cx="8964613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WordArt 5"/>
          <p:cNvSpPr>
            <a:spLocks noChangeArrowheads="1" noChangeShapeType="1" noTextEdit="1"/>
          </p:cNvSpPr>
          <p:nvPr/>
        </p:nvSpPr>
        <p:spPr bwMode="auto">
          <a:xfrm>
            <a:off x="468313" y="188913"/>
            <a:ext cx="82677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Photosensitive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Detector: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Ingrid and CMOS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7" descr="print3D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57225"/>
            <a:ext cx="3527425" cy="26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ingrid on medipix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231900"/>
            <a:ext cx="2978150" cy="223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85920" y="620713"/>
            <a:ext cx="2717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fr-FR" dirty="0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MICROMEGAS (</a:t>
            </a:r>
            <a:r>
              <a:rPr lang="en-GB" alt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InGrid</a:t>
            </a:r>
            <a:r>
              <a:rPr lang="en-GB" altLang="fr-FR" dirty="0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algn="ctr" eaLnBrk="0" hangingPunct="0"/>
            <a:r>
              <a:rPr lang="en-GB" altLang="fr-FR" dirty="0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covered with </a:t>
            </a:r>
            <a:r>
              <a:rPr lang="en-GB" alt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CsI</a:t>
            </a:r>
            <a:endParaRPr lang="en-GB" altLang="fr-FR" dirty="0">
              <a:solidFill>
                <a:srgbClr val="FF0000"/>
              </a:solidFill>
              <a:latin typeface="Palatino Linotype" panose="0204050205050503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2894013" y="730250"/>
            <a:ext cx="922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dirty="0">
                <a:solidFill>
                  <a:srgbClr val="FF33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photon</a:t>
            </a: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325438" y="1233488"/>
            <a:ext cx="9207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b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CsI PC</a:t>
            </a:r>
          </a:p>
        </p:txBody>
      </p:sp>
      <p:sp>
        <p:nvSpPr>
          <p:cNvPr id="34" name="Freeform 31"/>
          <p:cNvSpPr>
            <a:spLocks/>
          </p:cNvSpPr>
          <p:nvPr/>
        </p:nvSpPr>
        <p:spPr bwMode="auto">
          <a:xfrm>
            <a:off x="2371725" y="774700"/>
            <a:ext cx="685800" cy="1295400"/>
          </a:xfrm>
          <a:custGeom>
            <a:avLst/>
            <a:gdLst>
              <a:gd name="T0" fmla="*/ 2147483647 w 136"/>
              <a:gd name="T1" fmla="*/ 0 h 363"/>
              <a:gd name="T2" fmla="*/ 0 w 136"/>
              <a:gd name="T3" fmla="*/ 2147483647 h 363"/>
              <a:gd name="T4" fmla="*/ 2147483647 w 136"/>
              <a:gd name="T5" fmla="*/ 2147483647 h 363"/>
              <a:gd name="T6" fmla="*/ 0 w 136"/>
              <a:gd name="T7" fmla="*/ 2147483647 h 363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363"/>
              <a:gd name="T14" fmla="*/ 136 w 136"/>
              <a:gd name="T15" fmla="*/ 363 h 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363">
                <a:moveTo>
                  <a:pt x="136" y="0"/>
                </a:moveTo>
                <a:cubicBezTo>
                  <a:pt x="68" y="45"/>
                  <a:pt x="0" y="91"/>
                  <a:pt x="0" y="136"/>
                </a:cubicBezTo>
                <a:cubicBezTo>
                  <a:pt x="0" y="181"/>
                  <a:pt x="136" y="234"/>
                  <a:pt x="136" y="272"/>
                </a:cubicBezTo>
                <a:cubicBezTo>
                  <a:pt x="136" y="310"/>
                  <a:pt x="23" y="355"/>
                  <a:pt x="0" y="363"/>
                </a:cubicBezTo>
              </a:path>
            </a:pathLst>
          </a:custGeom>
          <a:noFill/>
          <a:ln w="25400">
            <a:solidFill>
              <a:srgbClr val="FF33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>
            <a:off x="973138" y="1522413"/>
            <a:ext cx="504825" cy="360362"/>
          </a:xfrm>
          <a:prstGeom prst="line">
            <a:avLst/>
          </a:prstGeom>
          <a:noFill/>
          <a:ln w="31750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36" name="Group 111"/>
          <p:cNvGrpSpPr>
            <a:grpSpLocks/>
          </p:cNvGrpSpPr>
          <p:nvPr/>
        </p:nvGrpSpPr>
        <p:grpSpPr bwMode="auto">
          <a:xfrm>
            <a:off x="250825" y="3573463"/>
            <a:ext cx="3025775" cy="2616200"/>
            <a:chOff x="3180" y="2512"/>
            <a:chExt cx="1781" cy="1648"/>
          </a:xfrm>
        </p:grpSpPr>
        <p:pic>
          <p:nvPicPr>
            <p:cNvPr id="37" name="Picture 107" descr="DSC007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3" t="34938" r="46219" b="30438"/>
            <a:stretch>
              <a:fillRect/>
            </a:stretch>
          </p:blipFill>
          <p:spPr bwMode="auto">
            <a:xfrm>
              <a:off x="3180" y="2512"/>
              <a:ext cx="1781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08" descr="DSCN114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" y="3659"/>
              <a:ext cx="687" cy="494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109"/>
            <p:cNvSpPr>
              <a:spLocks noChangeArrowheads="1"/>
            </p:cNvSpPr>
            <p:nvPr/>
          </p:nvSpPr>
          <p:spPr bwMode="auto">
            <a:xfrm>
              <a:off x="3916" y="3359"/>
              <a:ext cx="115" cy="73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" name="Line 110"/>
            <p:cNvSpPr>
              <a:spLocks noChangeShapeType="1"/>
            </p:cNvSpPr>
            <p:nvPr/>
          </p:nvSpPr>
          <p:spPr bwMode="auto">
            <a:xfrm flipH="1">
              <a:off x="3689" y="3436"/>
              <a:ext cx="230" cy="18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" name="Rectangle 21"/>
          <p:cNvSpPr>
            <a:spLocks noChangeArrowheads="1"/>
          </p:cNvSpPr>
          <p:nvPr/>
        </p:nvSpPr>
        <p:spPr bwMode="auto">
          <a:xfrm>
            <a:off x="315913" y="6296025"/>
            <a:ext cx="2743200" cy="517525"/>
          </a:xfrm>
          <a:prstGeom prst="rect">
            <a:avLst/>
          </a:prstGeom>
          <a:solidFill>
            <a:srgbClr val="FEF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14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Chip area: 14x14mm</a:t>
            </a:r>
            <a:r>
              <a:rPr lang="en-US" altLang="fr-FR" sz="1400" b="1" i="1" baseline="300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en-US" altLang="fr-FR" sz="14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.</a:t>
            </a:r>
          </a:p>
          <a:p>
            <a:r>
              <a:rPr lang="en-US" altLang="fr-FR" sz="14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(256×256 pixels of 55×55 μm</a:t>
            </a:r>
            <a:r>
              <a:rPr lang="en-US" altLang="fr-FR" sz="1400" b="1" i="1" baseline="300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en-US" altLang="fr-FR" sz="14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)</a:t>
            </a:r>
            <a:endParaRPr lang="en-US" altLang="fr-FR" b="1" i="1"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2" name="Text Box 113"/>
          <p:cNvSpPr txBox="1">
            <a:spLocks noChangeArrowheads="1"/>
          </p:cNvSpPr>
          <p:nvPr/>
        </p:nvSpPr>
        <p:spPr bwMode="auto">
          <a:xfrm>
            <a:off x="808038" y="37369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88938" y="6296025"/>
            <a:ext cx="2743200" cy="523220"/>
          </a:xfrm>
          <a:prstGeom prst="rect">
            <a:avLst/>
          </a:prstGeom>
          <a:solidFill>
            <a:srgbClr val="FEF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1400" dirty="0">
                <a:solidFill>
                  <a:srgbClr val="663300"/>
                </a:solidFill>
                <a:cs typeface="Arial" panose="020B0604020202020204" pitchFamily="34" charset="0"/>
              </a:rPr>
              <a:t>Chip area: 14x14mm</a:t>
            </a:r>
            <a:r>
              <a:rPr lang="en-US" altLang="fr-FR" sz="1400" baseline="30000" dirty="0">
                <a:solidFill>
                  <a:srgbClr val="663300"/>
                </a:solidFill>
                <a:cs typeface="Arial" panose="020B0604020202020204" pitchFamily="34" charset="0"/>
              </a:rPr>
              <a:t>2</a:t>
            </a:r>
            <a:r>
              <a:rPr lang="en-US" altLang="fr-FR" sz="1400" dirty="0">
                <a:solidFill>
                  <a:srgbClr val="663300"/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en-US" altLang="fr-FR" sz="1400" dirty="0">
                <a:solidFill>
                  <a:srgbClr val="663300"/>
                </a:solidFill>
                <a:cs typeface="Arial" panose="020B0604020202020204" pitchFamily="34" charset="0"/>
              </a:rPr>
              <a:t>(256×256 pixels of 55×55 μm</a:t>
            </a:r>
            <a:r>
              <a:rPr lang="en-US" altLang="fr-FR" sz="1400" baseline="30000" dirty="0">
                <a:solidFill>
                  <a:srgbClr val="663300"/>
                </a:solidFill>
                <a:cs typeface="Arial" panose="020B0604020202020204" pitchFamily="34" charset="0"/>
              </a:rPr>
              <a:t>2</a:t>
            </a:r>
            <a:r>
              <a:rPr lang="en-US" altLang="fr-FR" sz="1400" dirty="0">
                <a:solidFill>
                  <a:srgbClr val="663300"/>
                </a:solidFill>
                <a:cs typeface="Arial" panose="020B0604020202020204" pitchFamily="34" charset="0"/>
              </a:rPr>
              <a:t>)</a:t>
            </a:r>
            <a:endParaRPr lang="en-US" altLang="fr-FR" dirty="0">
              <a:solidFill>
                <a:srgbClr val="663300"/>
              </a:solidFill>
              <a:cs typeface="Arial" panose="020B0604020202020204" pitchFamily="34" charset="0"/>
            </a:endParaRPr>
          </a:p>
        </p:txBody>
      </p:sp>
      <p:sp>
        <p:nvSpPr>
          <p:cNvPr id="44" name="Text Box 115"/>
          <p:cNvSpPr txBox="1">
            <a:spLocks noChangeArrowheads="1"/>
          </p:cNvSpPr>
          <p:nvPr/>
        </p:nvSpPr>
        <p:spPr bwMode="auto">
          <a:xfrm>
            <a:off x="323850" y="3638550"/>
            <a:ext cx="1174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b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TIMEPIX:</a:t>
            </a:r>
            <a:endParaRPr lang="fr-FR" altLang="fr-FR" b="1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" name="Text Box 116"/>
          <p:cNvSpPr txBox="1">
            <a:spLocks noChangeArrowheads="1"/>
          </p:cNvSpPr>
          <p:nvPr/>
        </p:nvSpPr>
        <p:spPr bwMode="auto">
          <a:xfrm>
            <a:off x="3297819" y="1328738"/>
            <a:ext cx="21451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fr-F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fr-FR" dirty="0">
                <a:solidFill>
                  <a:srgbClr val="0000CC"/>
                </a:solidFill>
                <a:latin typeface="Palatino Linotype" panose="02040502050505030304" pitchFamily="18" charset="0"/>
              </a:rPr>
              <a:t>Ingrid without </a:t>
            </a:r>
            <a:r>
              <a:rPr lang="en-US" altLang="fr-FR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CsI</a:t>
            </a:r>
            <a:endParaRPr lang="fr-FR" alt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 flipV="1">
            <a:off x="1497013" y="2895600"/>
            <a:ext cx="914400" cy="1295400"/>
          </a:xfrm>
          <a:prstGeom prst="line">
            <a:avLst/>
          </a:prstGeom>
          <a:noFill/>
          <a:ln w="28575">
            <a:solidFill>
              <a:srgbClr val="FEA0E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7" name="Content Placeholder 4" descr="sieme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04" r="-47604"/>
          <a:stretch>
            <a:fillRect/>
          </a:stretch>
        </p:blipFill>
        <p:spPr bwMode="auto">
          <a:xfrm>
            <a:off x="4643438" y="3492500"/>
            <a:ext cx="5688012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119"/>
          <p:cNvSpPr txBox="1">
            <a:spLocks noChangeArrowheads="1"/>
          </p:cNvSpPr>
          <p:nvPr/>
        </p:nvSpPr>
        <p:spPr bwMode="auto">
          <a:xfrm>
            <a:off x="3579813" y="4024313"/>
            <a:ext cx="2169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dirty="0">
                <a:solidFill>
                  <a:srgbClr val="0000CC"/>
                </a:solidFill>
                <a:latin typeface="Palatino Linotype" panose="02040502050505030304" pitchFamily="18" charset="0"/>
              </a:rPr>
              <a:t>Ingrid with </a:t>
            </a:r>
            <a:r>
              <a:rPr lang="en-US" altLang="fr-FR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CsI</a:t>
            </a:r>
            <a:r>
              <a:rPr lang="en-US" altLang="fr-FR" dirty="0">
                <a:solidFill>
                  <a:srgbClr val="0000CC"/>
                </a:solidFill>
                <a:latin typeface="Palatino Linotype" panose="02040502050505030304" pitchFamily="18" charset="0"/>
              </a:rPr>
              <a:t> PC:</a:t>
            </a:r>
            <a:endParaRPr lang="fr-FR" alt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3492500" y="4652963"/>
            <a:ext cx="2232025" cy="9159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fr-FR" dirty="0">
                <a:solidFill>
                  <a:srgbClr val="6633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2D UV Image </a:t>
            </a:r>
          </a:p>
          <a:p>
            <a:pPr algn="ctr"/>
            <a:r>
              <a:rPr lang="en-US" altLang="fr-FR" dirty="0">
                <a:solidFill>
                  <a:srgbClr val="6633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of a 10mm</a:t>
            </a:r>
          </a:p>
          <a:p>
            <a:pPr algn="ctr"/>
            <a:r>
              <a:rPr lang="en-US" altLang="fr-FR" dirty="0">
                <a:solidFill>
                  <a:srgbClr val="6633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diameter mask  </a:t>
            </a:r>
          </a:p>
        </p:txBody>
      </p:sp>
      <p:sp>
        <p:nvSpPr>
          <p:cNvPr id="50" name="Text Box 121"/>
          <p:cNvSpPr txBox="1">
            <a:spLocks noChangeArrowheads="1"/>
          </p:cNvSpPr>
          <p:nvPr/>
        </p:nvSpPr>
        <p:spPr bwMode="auto">
          <a:xfrm>
            <a:off x="3493984" y="1916113"/>
            <a:ext cx="1794082" cy="120032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fr-FR" dirty="0">
                <a:solidFill>
                  <a:srgbClr val="663300"/>
                </a:solidFill>
                <a:latin typeface="Palatino Linotype" panose="02040502050505030304" pitchFamily="18" charset="0"/>
              </a:rPr>
              <a:t>UV absorbed </a:t>
            </a:r>
          </a:p>
          <a:p>
            <a:pPr algn="ctr"/>
            <a:r>
              <a:rPr lang="en-US" altLang="fr-FR" dirty="0">
                <a:solidFill>
                  <a:srgbClr val="663300"/>
                </a:solidFill>
                <a:latin typeface="Palatino Linotype" panose="02040502050505030304" pitchFamily="18" charset="0"/>
              </a:rPr>
              <a:t>by the</a:t>
            </a:r>
          </a:p>
          <a:p>
            <a:pPr algn="ctr"/>
            <a:r>
              <a:rPr lang="en-US" altLang="fr-FR" dirty="0">
                <a:solidFill>
                  <a:srgbClr val="663300"/>
                </a:solidFill>
                <a:latin typeface="Palatino Linotype" panose="02040502050505030304" pitchFamily="18" charset="0"/>
              </a:rPr>
              <a:t>fingerprint</a:t>
            </a:r>
          </a:p>
          <a:p>
            <a:pPr algn="ctr"/>
            <a:r>
              <a:rPr lang="en-US" altLang="fr-FR" dirty="0">
                <a:solidFill>
                  <a:srgbClr val="663300"/>
                </a:solidFill>
                <a:latin typeface="Palatino Linotype" panose="02040502050505030304" pitchFamily="18" charset="0"/>
              </a:rPr>
              <a:t>on the window </a:t>
            </a:r>
            <a:endParaRPr lang="fr-FR" altLang="fr-FR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2" name="Text Box 124"/>
          <p:cNvSpPr txBox="1">
            <a:spLocks noChangeArrowheads="1"/>
          </p:cNvSpPr>
          <p:nvPr/>
        </p:nvSpPr>
        <p:spPr bwMode="auto">
          <a:xfrm>
            <a:off x="3824288" y="3213100"/>
            <a:ext cx="5284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Fransen, RD51 Mini-Week, Sep. 23-25, 2009, WG2 Meeting</a:t>
            </a:r>
            <a:endParaRPr lang="fr-FR" altLang="fr-FR" sz="1400" b="1" i="1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7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35" grpId="0" animBg="1"/>
      <p:bldP spid="48" grpId="0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679825"/>
            <a:ext cx="8856662" cy="284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79389" y="980728"/>
            <a:ext cx="8856662" cy="250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883990" y="76200"/>
            <a:ext cx="7432426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16"/>
          <p:cNvSpPr>
            <a:spLocks noChangeArrowheads="1" noChangeShapeType="1" noTextEdit="1"/>
          </p:cNvSpPr>
          <p:nvPr/>
        </p:nvSpPr>
        <p:spPr bwMode="auto">
          <a:xfrm>
            <a:off x="1115616" y="133350"/>
            <a:ext cx="7021909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MPGD-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Based</a:t>
            </a:r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Photomultipliers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(GPM)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251520" y="1268760"/>
            <a:ext cx="3868367" cy="1815882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Multi-GEM Gaseous Photomultipliers:</a:t>
            </a:r>
          </a:p>
          <a:p>
            <a:pPr algn="ctr">
              <a:defRPr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Largely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reduced photon feedback</a:t>
            </a:r>
          </a:p>
          <a:p>
            <a:pPr>
              <a:defRPr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(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can operate in pure noble gas &amp; CF</a:t>
            </a:r>
            <a:r>
              <a:rPr lang="en-US" sz="16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Fast signals [ns]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 good timing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 Excellent localization response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Able to operate at cryogenic T</a:t>
            </a:r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252913" y="1610296"/>
            <a:ext cx="2330450" cy="1890713"/>
            <a:chOff x="432" y="1680"/>
            <a:chExt cx="1536" cy="1356"/>
          </a:xfrm>
        </p:grpSpPr>
        <p:pic>
          <p:nvPicPr>
            <p:cNvPr id="8" name="Picture 21" descr="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680"/>
              <a:ext cx="1536" cy="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1200" y="1823"/>
              <a:ext cx="748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CsI ~ 500 A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644008" y="1052736"/>
            <a:ext cx="1677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Semitransparent</a:t>
            </a:r>
          </a:p>
          <a:p>
            <a:pPr algn="ctr">
              <a:defRPr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Photocathode (PC)</a:t>
            </a:r>
          </a:p>
        </p:txBody>
      </p:sp>
      <p:pic>
        <p:nvPicPr>
          <p:cNvPr id="11" name="Picture 24" descr="time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4" y="3904892"/>
            <a:ext cx="3814068" cy="231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742950" y="4090988"/>
            <a:ext cx="968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CF</a:t>
            </a:r>
            <a:r>
              <a:rPr lang="en-US" sz="1600" b="1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</a:p>
          <a:p>
            <a:pPr algn="ctr">
              <a:defRPr/>
            </a:pPr>
            <a:r>
              <a:rPr lang="en-US" sz="1600" b="1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770 torr</a:t>
            </a:r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flipH="1">
            <a:off x="1747838" y="4800600"/>
            <a:ext cx="64135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980834" y="4191000"/>
            <a:ext cx="1027846" cy="584775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3 GEM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= 1.6 ns</a:t>
            </a:r>
          </a:p>
        </p:txBody>
      </p:sp>
      <p:sp>
        <p:nvSpPr>
          <p:cNvPr id="15" name="Line 28"/>
          <p:cNvSpPr>
            <a:spLocks noChangeShapeType="1"/>
          </p:cNvSpPr>
          <p:nvPr/>
        </p:nvSpPr>
        <p:spPr bwMode="auto">
          <a:xfrm>
            <a:off x="1611313" y="5254625"/>
            <a:ext cx="34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883990" y="3645024"/>
            <a:ext cx="30428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Single Photon Time Resolution:</a:t>
            </a:r>
          </a:p>
        </p:txBody>
      </p:sp>
      <p:pic>
        <p:nvPicPr>
          <p:cNvPr id="17" name="Picture 30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1577975"/>
            <a:ext cx="19335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767513" y="1730375"/>
            <a:ext cx="1370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CsI ~2500 A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944181" y="1052736"/>
            <a:ext cx="16786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Reflective </a:t>
            </a:r>
          </a:p>
          <a:p>
            <a:pPr algn="ctr">
              <a:defRPr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Photocathode (PC)</a:t>
            </a:r>
          </a:p>
        </p:txBody>
      </p:sp>
      <p:pic>
        <p:nvPicPr>
          <p:cNvPr id="20" name="Picture 33" descr="space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14800"/>
            <a:ext cx="4267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34"/>
          <p:cNvSpPr>
            <a:spLocks noChangeShapeType="1"/>
          </p:cNvSpPr>
          <p:nvPr/>
        </p:nvSpPr>
        <p:spPr bwMode="auto">
          <a:xfrm>
            <a:off x="6230938" y="4286250"/>
            <a:ext cx="425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6046788" y="4006850"/>
            <a:ext cx="877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>
                <a:solidFill>
                  <a:srgbClr val="FF0F18"/>
                </a:solidFill>
              </a:rPr>
              <a:t>200 µm</a:t>
            </a: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7037388" y="5075238"/>
            <a:ext cx="1828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b="1" i="1" dirty="0">
                <a:solidFill>
                  <a:srgbClr val="663300"/>
                </a:solidFill>
              </a:rPr>
              <a:t>FWHM ~160 µm </a:t>
            </a:r>
          </a:p>
          <a:p>
            <a:pPr algn="ctr"/>
            <a:r>
              <a:rPr lang="en-US" sz="1600" b="1" i="1" dirty="0">
                <a:solidFill>
                  <a:srgbClr val="663300"/>
                </a:solidFill>
              </a:rPr>
              <a:t>Beam ~ 100 µm 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6907088" y="4293096"/>
            <a:ext cx="2057400" cy="581025"/>
          </a:xfrm>
          <a:prstGeom prst="rect">
            <a:avLst/>
          </a:prstGeom>
          <a:solidFill>
            <a:srgbClr val="FFFF99"/>
          </a:solidFill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Intrinsic accuracy </a:t>
            </a:r>
          </a:p>
          <a:p>
            <a:pPr algn="ctr" eaLnBrk="0" hangingPunct="0">
              <a:defRPr/>
            </a:pPr>
            <a:r>
              <a:rPr lang="en-US" sz="16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i="1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6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(RMS) ~ 55 µm 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5418511" y="3717032"/>
            <a:ext cx="3185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Single Photon Position Accuracy:</a:t>
            </a: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-76200" y="6553200"/>
            <a:ext cx="929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E.Nappi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NIMA471 (2001) 18; T. </a:t>
            </a: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Meinschad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al, NIM A535 (2004) 324; </a:t>
            </a: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D.Mormann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al., NIMA504 (2003) 93</a:t>
            </a:r>
          </a:p>
        </p:txBody>
      </p: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611560" y="6165304"/>
            <a:ext cx="3244799" cy="338554"/>
          </a:xfrm>
          <a:prstGeom prst="rect">
            <a:avLst/>
          </a:prstGeom>
          <a:solidFill>
            <a:srgbClr val="FFFF99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~ 0.7 ns with MIPs</a:t>
            </a:r>
          </a:p>
        </p:txBody>
      </p:sp>
      <p:sp>
        <p:nvSpPr>
          <p:cNvPr id="28" name="Rectangle 41"/>
          <p:cNvSpPr>
            <a:spLocks noChangeArrowheads="1"/>
          </p:cNvSpPr>
          <p:nvPr/>
        </p:nvSpPr>
        <p:spPr bwMode="auto">
          <a:xfrm>
            <a:off x="34925" y="642174"/>
            <a:ext cx="900112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GEM Gaseous Photomultipliers (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GEM+CsI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photocathode) to detect single photoelectrons </a:t>
            </a:r>
          </a:p>
        </p:txBody>
      </p:sp>
    </p:spTree>
    <p:extLst>
      <p:ext uri="{BB962C8B-B14F-4D97-AF65-F5344CB8AC3E}">
        <p14:creationId xmlns:p14="http://schemas.microsoft.com/office/powerpoint/2010/main" val="10916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>
            <a:grpSpLocks noChangeAspect="1"/>
          </p:cNvGrpSpPr>
          <p:nvPr/>
        </p:nvGrpSpPr>
        <p:grpSpPr bwMode="auto">
          <a:xfrm>
            <a:off x="5110163" y="3830638"/>
            <a:ext cx="3998912" cy="3027362"/>
            <a:chOff x="2018" y="1661"/>
            <a:chExt cx="2882" cy="2369"/>
          </a:xfrm>
        </p:grpSpPr>
        <p:sp>
          <p:nvSpPr>
            <p:cNvPr id="3" name="AutoShape 72"/>
            <p:cNvSpPr>
              <a:spLocks noChangeAspect="1" noChangeArrowheads="1" noTextEdit="1"/>
            </p:cNvSpPr>
            <p:nvPr/>
          </p:nvSpPr>
          <p:spPr bwMode="auto">
            <a:xfrm>
              <a:off x="2018" y="1661"/>
              <a:ext cx="2882" cy="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" name="Group 73"/>
            <p:cNvGrpSpPr>
              <a:grpSpLocks/>
            </p:cNvGrpSpPr>
            <p:nvPr/>
          </p:nvGrpSpPr>
          <p:grpSpPr bwMode="auto">
            <a:xfrm>
              <a:off x="2042" y="1687"/>
              <a:ext cx="2834" cy="2322"/>
              <a:chOff x="2042" y="1687"/>
              <a:chExt cx="2834" cy="2322"/>
            </a:xfrm>
          </p:grpSpPr>
          <p:sp>
            <p:nvSpPr>
              <p:cNvPr id="288" name="Rectangle 74"/>
              <p:cNvSpPr>
                <a:spLocks noChangeArrowheads="1"/>
              </p:cNvSpPr>
              <p:nvPr/>
            </p:nvSpPr>
            <p:spPr bwMode="auto">
              <a:xfrm>
                <a:off x="2042" y="1687"/>
                <a:ext cx="2834" cy="232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Rectangle 75"/>
              <p:cNvSpPr>
                <a:spLocks noChangeArrowheads="1"/>
              </p:cNvSpPr>
              <p:nvPr/>
            </p:nvSpPr>
            <p:spPr bwMode="auto">
              <a:xfrm>
                <a:off x="2603" y="2050"/>
                <a:ext cx="2024" cy="156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/>
                  <a:t> </a:t>
                </a:r>
                <a:endParaRPr lang="fr-FR"/>
              </a:p>
            </p:txBody>
          </p:sp>
          <p:sp>
            <p:nvSpPr>
              <p:cNvPr id="290" name="Rectangle 76"/>
              <p:cNvSpPr>
                <a:spLocks noChangeArrowheads="1"/>
              </p:cNvSpPr>
              <p:nvPr/>
            </p:nvSpPr>
            <p:spPr bwMode="auto">
              <a:xfrm>
                <a:off x="2603" y="2050"/>
                <a:ext cx="2024" cy="156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" name="Line 77"/>
              <p:cNvSpPr>
                <a:spLocks noChangeShapeType="1"/>
              </p:cNvSpPr>
              <p:nvPr/>
            </p:nvSpPr>
            <p:spPr bwMode="auto">
              <a:xfrm>
                <a:off x="2603" y="2050"/>
                <a:ext cx="0" cy="15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2" name="Line 78"/>
              <p:cNvSpPr>
                <a:spLocks noChangeShapeType="1"/>
              </p:cNvSpPr>
              <p:nvPr/>
            </p:nvSpPr>
            <p:spPr bwMode="auto">
              <a:xfrm>
                <a:off x="2603" y="361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" name="Line 79"/>
              <p:cNvSpPr>
                <a:spLocks noChangeShapeType="1"/>
              </p:cNvSpPr>
              <p:nvPr/>
            </p:nvSpPr>
            <p:spPr bwMode="auto">
              <a:xfrm>
                <a:off x="2603" y="356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" name="Line 80"/>
              <p:cNvSpPr>
                <a:spLocks noChangeShapeType="1"/>
              </p:cNvSpPr>
              <p:nvPr/>
            </p:nvSpPr>
            <p:spPr bwMode="auto">
              <a:xfrm>
                <a:off x="2603" y="353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Line 81"/>
              <p:cNvSpPr>
                <a:spLocks noChangeShapeType="1"/>
              </p:cNvSpPr>
              <p:nvPr/>
            </p:nvSpPr>
            <p:spPr bwMode="auto">
              <a:xfrm>
                <a:off x="2603" y="351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Line 82"/>
              <p:cNvSpPr>
                <a:spLocks noChangeShapeType="1"/>
              </p:cNvSpPr>
              <p:nvPr/>
            </p:nvSpPr>
            <p:spPr bwMode="auto">
              <a:xfrm>
                <a:off x="2603" y="349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Line 83"/>
              <p:cNvSpPr>
                <a:spLocks noChangeShapeType="1"/>
              </p:cNvSpPr>
              <p:nvPr/>
            </p:nvSpPr>
            <p:spPr bwMode="auto">
              <a:xfrm>
                <a:off x="2603" y="348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Line 84"/>
              <p:cNvSpPr>
                <a:spLocks noChangeShapeType="1"/>
              </p:cNvSpPr>
              <p:nvPr/>
            </p:nvSpPr>
            <p:spPr bwMode="auto">
              <a:xfrm>
                <a:off x="2603" y="347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Line 85"/>
              <p:cNvSpPr>
                <a:spLocks noChangeShapeType="1"/>
              </p:cNvSpPr>
              <p:nvPr/>
            </p:nvSpPr>
            <p:spPr bwMode="auto">
              <a:xfrm>
                <a:off x="2603" y="346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Line 86"/>
              <p:cNvSpPr>
                <a:spLocks noChangeShapeType="1"/>
              </p:cNvSpPr>
              <p:nvPr/>
            </p:nvSpPr>
            <p:spPr bwMode="auto">
              <a:xfrm>
                <a:off x="2603" y="344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1" name="Line 87"/>
              <p:cNvSpPr>
                <a:spLocks noChangeShapeType="1"/>
              </p:cNvSpPr>
              <p:nvPr/>
            </p:nvSpPr>
            <p:spPr bwMode="auto">
              <a:xfrm>
                <a:off x="2603" y="343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88"/>
              <p:cNvSpPr>
                <a:spLocks noChangeShapeType="1"/>
              </p:cNvSpPr>
              <p:nvPr/>
            </p:nvSpPr>
            <p:spPr bwMode="auto">
              <a:xfrm>
                <a:off x="2603" y="338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3" name="Line 89"/>
              <p:cNvSpPr>
                <a:spLocks noChangeShapeType="1"/>
              </p:cNvSpPr>
              <p:nvPr/>
            </p:nvSpPr>
            <p:spPr bwMode="auto">
              <a:xfrm>
                <a:off x="2603" y="335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4" name="Line 90"/>
              <p:cNvSpPr>
                <a:spLocks noChangeShapeType="1"/>
              </p:cNvSpPr>
              <p:nvPr/>
            </p:nvSpPr>
            <p:spPr bwMode="auto">
              <a:xfrm>
                <a:off x="2603" y="333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5" name="Line 91"/>
              <p:cNvSpPr>
                <a:spLocks noChangeShapeType="1"/>
              </p:cNvSpPr>
              <p:nvPr/>
            </p:nvSpPr>
            <p:spPr bwMode="auto">
              <a:xfrm>
                <a:off x="2603" y="332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6" name="Line 92"/>
              <p:cNvSpPr>
                <a:spLocks noChangeShapeType="1"/>
              </p:cNvSpPr>
              <p:nvPr/>
            </p:nvSpPr>
            <p:spPr bwMode="auto">
              <a:xfrm>
                <a:off x="2603" y="330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7" name="Line 93"/>
              <p:cNvSpPr>
                <a:spLocks noChangeShapeType="1"/>
              </p:cNvSpPr>
              <p:nvPr/>
            </p:nvSpPr>
            <p:spPr bwMode="auto">
              <a:xfrm>
                <a:off x="2603" y="329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" name="Line 94"/>
              <p:cNvSpPr>
                <a:spLocks noChangeShapeType="1"/>
              </p:cNvSpPr>
              <p:nvPr/>
            </p:nvSpPr>
            <p:spPr bwMode="auto">
              <a:xfrm>
                <a:off x="2603" y="328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9" name="Line 95"/>
              <p:cNvSpPr>
                <a:spLocks noChangeShapeType="1"/>
              </p:cNvSpPr>
              <p:nvPr/>
            </p:nvSpPr>
            <p:spPr bwMode="auto">
              <a:xfrm>
                <a:off x="2603" y="327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0" name="Line 96"/>
              <p:cNvSpPr>
                <a:spLocks noChangeShapeType="1"/>
              </p:cNvSpPr>
              <p:nvPr/>
            </p:nvSpPr>
            <p:spPr bwMode="auto">
              <a:xfrm>
                <a:off x="2603" y="3268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1" name="Line 97"/>
              <p:cNvSpPr>
                <a:spLocks noChangeShapeType="1"/>
              </p:cNvSpPr>
              <p:nvPr/>
            </p:nvSpPr>
            <p:spPr bwMode="auto">
              <a:xfrm>
                <a:off x="2603" y="321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" name="Line 98"/>
              <p:cNvSpPr>
                <a:spLocks noChangeShapeType="1"/>
              </p:cNvSpPr>
              <p:nvPr/>
            </p:nvSpPr>
            <p:spPr bwMode="auto">
              <a:xfrm>
                <a:off x="2603" y="318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3" name="Line 99"/>
              <p:cNvSpPr>
                <a:spLocks noChangeShapeType="1"/>
              </p:cNvSpPr>
              <p:nvPr/>
            </p:nvSpPr>
            <p:spPr bwMode="auto">
              <a:xfrm>
                <a:off x="2603" y="316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4" name="Line 100"/>
              <p:cNvSpPr>
                <a:spLocks noChangeShapeType="1"/>
              </p:cNvSpPr>
              <p:nvPr/>
            </p:nvSpPr>
            <p:spPr bwMode="auto">
              <a:xfrm>
                <a:off x="2603" y="314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5" name="Line 101"/>
              <p:cNvSpPr>
                <a:spLocks noChangeShapeType="1"/>
              </p:cNvSpPr>
              <p:nvPr/>
            </p:nvSpPr>
            <p:spPr bwMode="auto">
              <a:xfrm>
                <a:off x="2603" y="313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6" name="Line 102"/>
              <p:cNvSpPr>
                <a:spLocks noChangeShapeType="1"/>
              </p:cNvSpPr>
              <p:nvPr/>
            </p:nvSpPr>
            <p:spPr bwMode="auto">
              <a:xfrm>
                <a:off x="2603" y="312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7" name="Line 103"/>
              <p:cNvSpPr>
                <a:spLocks noChangeShapeType="1"/>
              </p:cNvSpPr>
              <p:nvPr/>
            </p:nvSpPr>
            <p:spPr bwMode="auto">
              <a:xfrm>
                <a:off x="2603" y="311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8" name="Line 104"/>
              <p:cNvSpPr>
                <a:spLocks noChangeShapeType="1"/>
              </p:cNvSpPr>
              <p:nvPr/>
            </p:nvSpPr>
            <p:spPr bwMode="auto">
              <a:xfrm>
                <a:off x="2603" y="310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" name="Line 105"/>
              <p:cNvSpPr>
                <a:spLocks noChangeShapeType="1"/>
              </p:cNvSpPr>
              <p:nvPr/>
            </p:nvSpPr>
            <p:spPr bwMode="auto">
              <a:xfrm>
                <a:off x="2603" y="309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0" name="Line 106"/>
              <p:cNvSpPr>
                <a:spLocks noChangeShapeType="1"/>
              </p:cNvSpPr>
              <p:nvPr/>
            </p:nvSpPr>
            <p:spPr bwMode="auto">
              <a:xfrm>
                <a:off x="2603" y="304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1" name="Line 107"/>
              <p:cNvSpPr>
                <a:spLocks noChangeShapeType="1"/>
              </p:cNvSpPr>
              <p:nvPr/>
            </p:nvSpPr>
            <p:spPr bwMode="auto">
              <a:xfrm>
                <a:off x="2603" y="300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2" name="Line 108"/>
              <p:cNvSpPr>
                <a:spLocks noChangeShapeType="1"/>
              </p:cNvSpPr>
              <p:nvPr/>
            </p:nvSpPr>
            <p:spPr bwMode="auto">
              <a:xfrm>
                <a:off x="2603" y="2988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3" name="Line 109"/>
              <p:cNvSpPr>
                <a:spLocks noChangeShapeType="1"/>
              </p:cNvSpPr>
              <p:nvPr/>
            </p:nvSpPr>
            <p:spPr bwMode="auto">
              <a:xfrm>
                <a:off x="2603" y="297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4" name="Line 110"/>
              <p:cNvSpPr>
                <a:spLocks noChangeShapeType="1"/>
              </p:cNvSpPr>
              <p:nvPr/>
            </p:nvSpPr>
            <p:spPr bwMode="auto">
              <a:xfrm>
                <a:off x="2603" y="295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5" name="Line 111"/>
              <p:cNvSpPr>
                <a:spLocks noChangeShapeType="1"/>
              </p:cNvSpPr>
              <p:nvPr/>
            </p:nvSpPr>
            <p:spPr bwMode="auto">
              <a:xfrm>
                <a:off x="2603" y="294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6" name="Line 112"/>
              <p:cNvSpPr>
                <a:spLocks noChangeShapeType="1"/>
              </p:cNvSpPr>
              <p:nvPr/>
            </p:nvSpPr>
            <p:spPr bwMode="auto">
              <a:xfrm>
                <a:off x="2603" y="293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7" name="Line 113"/>
              <p:cNvSpPr>
                <a:spLocks noChangeShapeType="1"/>
              </p:cNvSpPr>
              <p:nvPr/>
            </p:nvSpPr>
            <p:spPr bwMode="auto">
              <a:xfrm>
                <a:off x="2603" y="292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" name="Line 114"/>
              <p:cNvSpPr>
                <a:spLocks noChangeShapeType="1"/>
              </p:cNvSpPr>
              <p:nvPr/>
            </p:nvSpPr>
            <p:spPr bwMode="auto">
              <a:xfrm>
                <a:off x="2603" y="292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" name="Line 115"/>
              <p:cNvSpPr>
                <a:spLocks noChangeShapeType="1"/>
              </p:cNvSpPr>
              <p:nvPr/>
            </p:nvSpPr>
            <p:spPr bwMode="auto">
              <a:xfrm>
                <a:off x="2603" y="286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0" name="Line 116"/>
              <p:cNvSpPr>
                <a:spLocks noChangeShapeType="1"/>
              </p:cNvSpPr>
              <p:nvPr/>
            </p:nvSpPr>
            <p:spPr bwMode="auto">
              <a:xfrm>
                <a:off x="2603" y="2838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" name="Line 117"/>
              <p:cNvSpPr>
                <a:spLocks noChangeShapeType="1"/>
              </p:cNvSpPr>
              <p:nvPr/>
            </p:nvSpPr>
            <p:spPr bwMode="auto">
              <a:xfrm>
                <a:off x="2603" y="281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2" name="Line 118"/>
              <p:cNvSpPr>
                <a:spLocks noChangeShapeType="1"/>
              </p:cNvSpPr>
              <p:nvPr/>
            </p:nvSpPr>
            <p:spPr bwMode="auto">
              <a:xfrm>
                <a:off x="2603" y="279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3" name="Line 119"/>
              <p:cNvSpPr>
                <a:spLocks noChangeShapeType="1"/>
              </p:cNvSpPr>
              <p:nvPr/>
            </p:nvSpPr>
            <p:spPr bwMode="auto">
              <a:xfrm>
                <a:off x="2603" y="278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4" name="Line 120"/>
              <p:cNvSpPr>
                <a:spLocks noChangeShapeType="1"/>
              </p:cNvSpPr>
              <p:nvPr/>
            </p:nvSpPr>
            <p:spPr bwMode="auto">
              <a:xfrm>
                <a:off x="2603" y="277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5" name="Line 121"/>
              <p:cNvSpPr>
                <a:spLocks noChangeShapeType="1"/>
              </p:cNvSpPr>
              <p:nvPr/>
            </p:nvSpPr>
            <p:spPr bwMode="auto">
              <a:xfrm>
                <a:off x="2603" y="276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6" name="Line 122"/>
              <p:cNvSpPr>
                <a:spLocks noChangeShapeType="1"/>
              </p:cNvSpPr>
              <p:nvPr/>
            </p:nvSpPr>
            <p:spPr bwMode="auto">
              <a:xfrm>
                <a:off x="2603" y="275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7" name="Line 123"/>
              <p:cNvSpPr>
                <a:spLocks noChangeShapeType="1"/>
              </p:cNvSpPr>
              <p:nvPr/>
            </p:nvSpPr>
            <p:spPr bwMode="auto">
              <a:xfrm>
                <a:off x="2603" y="274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8" name="Line 124"/>
              <p:cNvSpPr>
                <a:spLocks noChangeShapeType="1"/>
              </p:cNvSpPr>
              <p:nvPr/>
            </p:nvSpPr>
            <p:spPr bwMode="auto">
              <a:xfrm>
                <a:off x="2603" y="269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9" name="Line 125"/>
              <p:cNvSpPr>
                <a:spLocks noChangeShapeType="1"/>
              </p:cNvSpPr>
              <p:nvPr/>
            </p:nvSpPr>
            <p:spPr bwMode="auto">
              <a:xfrm>
                <a:off x="2603" y="266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0" name="Line 126"/>
              <p:cNvSpPr>
                <a:spLocks noChangeShapeType="1"/>
              </p:cNvSpPr>
              <p:nvPr/>
            </p:nvSpPr>
            <p:spPr bwMode="auto">
              <a:xfrm>
                <a:off x="2603" y="264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1" name="Line 127"/>
              <p:cNvSpPr>
                <a:spLocks noChangeShapeType="1"/>
              </p:cNvSpPr>
              <p:nvPr/>
            </p:nvSpPr>
            <p:spPr bwMode="auto">
              <a:xfrm>
                <a:off x="2603" y="262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2" name="Line 128"/>
              <p:cNvSpPr>
                <a:spLocks noChangeShapeType="1"/>
              </p:cNvSpPr>
              <p:nvPr/>
            </p:nvSpPr>
            <p:spPr bwMode="auto">
              <a:xfrm>
                <a:off x="2603" y="261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3" name="Line 129"/>
              <p:cNvSpPr>
                <a:spLocks noChangeShapeType="1"/>
              </p:cNvSpPr>
              <p:nvPr/>
            </p:nvSpPr>
            <p:spPr bwMode="auto">
              <a:xfrm>
                <a:off x="2603" y="259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4" name="Line 130"/>
              <p:cNvSpPr>
                <a:spLocks noChangeShapeType="1"/>
              </p:cNvSpPr>
              <p:nvPr/>
            </p:nvSpPr>
            <p:spPr bwMode="auto">
              <a:xfrm>
                <a:off x="2603" y="258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5" name="Line 131"/>
              <p:cNvSpPr>
                <a:spLocks noChangeShapeType="1"/>
              </p:cNvSpPr>
              <p:nvPr/>
            </p:nvSpPr>
            <p:spPr bwMode="auto">
              <a:xfrm>
                <a:off x="2603" y="257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6" name="Line 132"/>
              <p:cNvSpPr>
                <a:spLocks noChangeShapeType="1"/>
              </p:cNvSpPr>
              <p:nvPr/>
            </p:nvSpPr>
            <p:spPr bwMode="auto">
              <a:xfrm>
                <a:off x="2603" y="257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7" name="Line 133"/>
              <p:cNvSpPr>
                <a:spLocks noChangeShapeType="1"/>
              </p:cNvSpPr>
              <p:nvPr/>
            </p:nvSpPr>
            <p:spPr bwMode="auto">
              <a:xfrm>
                <a:off x="2603" y="252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8" name="Line 134"/>
              <p:cNvSpPr>
                <a:spLocks noChangeShapeType="1"/>
              </p:cNvSpPr>
              <p:nvPr/>
            </p:nvSpPr>
            <p:spPr bwMode="auto">
              <a:xfrm>
                <a:off x="2603" y="249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" name="Line 135"/>
              <p:cNvSpPr>
                <a:spLocks noChangeShapeType="1"/>
              </p:cNvSpPr>
              <p:nvPr/>
            </p:nvSpPr>
            <p:spPr bwMode="auto">
              <a:xfrm>
                <a:off x="2603" y="246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0" name="Line 136"/>
              <p:cNvSpPr>
                <a:spLocks noChangeShapeType="1"/>
              </p:cNvSpPr>
              <p:nvPr/>
            </p:nvSpPr>
            <p:spPr bwMode="auto">
              <a:xfrm>
                <a:off x="2603" y="244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1" name="Line 137"/>
              <p:cNvSpPr>
                <a:spLocks noChangeShapeType="1"/>
              </p:cNvSpPr>
              <p:nvPr/>
            </p:nvSpPr>
            <p:spPr bwMode="auto">
              <a:xfrm>
                <a:off x="2603" y="243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2" name="Line 138"/>
              <p:cNvSpPr>
                <a:spLocks noChangeShapeType="1"/>
              </p:cNvSpPr>
              <p:nvPr/>
            </p:nvSpPr>
            <p:spPr bwMode="auto">
              <a:xfrm>
                <a:off x="2603" y="242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3" name="Line 139"/>
              <p:cNvSpPr>
                <a:spLocks noChangeShapeType="1"/>
              </p:cNvSpPr>
              <p:nvPr/>
            </p:nvSpPr>
            <p:spPr bwMode="auto">
              <a:xfrm>
                <a:off x="2603" y="241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4" name="Line 140"/>
              <p:cNvSpPr>
                <a:spLocks noChangeShapeType="1"/>
              </p:cNvSpPr>
              <p:nvPr/>
            </p:nvSpPr>
            <p:spPr bwMode="auto">
              <a:xfrm>
                <a:off x="2603" y="240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5" name="Line 141"/>
              <p:cNvSpPr>
                <a:spLocks noChangeShapeType="1"/>
              </p:cNvSpPr>
              <p:nvPr/>
            </p:nvSpPr>
            <p:spPr bwMode="auto">
              <a:xfrm>
                <a:off x="2603" y="239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6" name="Line 142"/>
              <p:cNvSpPr>
                <a:spLocks noChangeShapeType="1"/>
              </p:cNvSpPr>
              <p:nvPr/>
            </p:nvSpPr>
            <p:spPr bwMode="auto">
              <a:xfrm>
                <a:off x="2603" y="234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7" name="Line 143"/>
              <p:cNvSpPr>
                <a:spLocks noChangeShapeType="1"/>
              </p:cNvSpPr>
              <p:nvPr/>
            </p:nvSpPr>
            <p:spPr bwMode="auto">
              <a:xfrm>
                <a:off x="2603" y="231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8" name="Line 144"/>
              <p:cNvSpPr>
                <a:spLocks noChangeShapeType="1"/>
              </p:cNvSpPr>
              <p:nvPr/>
            </p:nvSpPr>
            <p:spPr bwMode="auto">
              <a:xfrm>
                <a:off x="2603" y="229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9" name="Line 145"/>
              <p:cNvSpPr>
                <a:spLocks noChangeShapeType="1"/>
              </p:cNvSpPr>
              <p:nvPr/>
            </p:nvSpPr>
            <p:spPr bwMode="auto">
              <a:xfrm>
                <a:off x="2603" y="2278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0" name="Line 146"/>
              <p:cNvSpPr>
                <a:spLocks noChangeShapeType="1"/>
              </p:cNvSpPr>
              <p:nvPr/>
            </p:nvSpPr>
            <p:spPr bwMode="auto">
              <a:xfrm>
                <a:off x="2603" y="226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1" name="Line 147"/>
              <p:cNvSpPr>
                <a:spLocks noChangeShapeType="1"/>
              </p:cNvSpPr>
              <p:nvPr/>
            </p:nvSpPr>
            <p:spPr bwMode="auto">
              <a:xfrm>
                <a:off x="2603" y="225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2" name="Line 148"/>
              <p:cNvSpPr>
                <a:spLocks noChangeShapeType="1"/>
              </p:cNvSpPr>
              <p:nvPr/>
            </p:nvSpPr>
            <p:spPr bwMode="auto">
              <a:xfrm>
                <a:off x="2603" y="224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3" name="Line 149"/>
              <p:cNvSpPr>
                <a:spLocks noChangeShapeType="1"/>
              </p:cNvSpPr>
              <p:nvPr/>
            </p:nvSpPr>
            <p:spPr bwMode="auto">
              <a:xfrm>
                <a:off x="2603" y="223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4" name="Line 150"/>
              <p:cNvSpPr>
                <a:spLocks noChangeShapeType="1"/>
              </p:cNvSpPr>
              <p:nvPr/>
            </p:nvSpPr>
            <p:spPr bwMode="auto">
              <a:xfrm>
                <a:off x="2603" y="222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5" name="Line 151"/>
              <p:cNvSpPr>
                <a:spLocks noChangeShapeType="1"/>
              </p:cNvSpPr>
              <p:nvPr/>
            </p:nvSpPr>
            <p:spPr bwMode="auto">
              <a:xfrm>
                <a:off x="2603" y="216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6" name="Line 152"/>
              <p:cNvSpPr>
                <a:spLocks noChangeShapeType="1"/>
              </p:cNvSpPr>
              <p:nvPr/>
            </p:nvSpPr>
            <p:spPr bwMode="auto">
              <a:xfrm>
                <a:off x="2603" y="214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7" name="Line 153"/>
              <p:cNvSpPr>
                <a:spLocks noChangeShapeType="1"/>
              </p:cNvSpPr>
              <p:nvPr/>
            </p:nvSpPr>
            <p:spPr bwMode="auto">
              <a:xfrm>
                <a:off x="2603" y="211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8" name="Line 154"/>
              <p:cNvSpPr>
                <a:spLocks noChangeShapeType="1"/>
              </p:cNvSpPr>
              <p:nvPr/>
            </p:nvSpPr>
            <p:spPr bwMode="auto">
              <a:xfrm>
                <a:off x="2603" y="210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9" name="Line 155"/>
              <p:cNvSpPr>
                <a:spLocks noChangeShapeType="1"/>
              </p:cNvSpPr>
              <p:nvPr/>
            </p:nvSpPr>
            <p:spPr bwMode="auto">
              <a:xfrm>
                <a:off x="2603" y="208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0" name="Line 156"/>
              <p:cNvSpPr>
                <a:spLocks noChangeShapeType="1"/>
              </p:cNvSpPr>
              <p:nvPr/>
            </p:nvSpPr>
            <p:spPr bwMode="auto">
              <a:xfrm>
                <a:off x="2603" y="207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1" name="Line 157"/>
              <p:cNvSpPr>
                <a:spLocks noChangeShapeType="1"/>
              </p:cNvSpPr>
              <p:nvPr/>
            </p:nvSpPr>
            <p:spPr bwMode="auto">
              <a:xfrm>
                <a:off x="2603" y="206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2" name="Line 158"/>
              <p:cNvSpPr>
                <a:spLocks noChangeShapeType="1"/>
              </p:cNvSpPr>
              <p:nvPr/>
            </p:nvSpPr>
            <p:spPr bwMode="auto">
              <a:xfrm>
                <a:off x="2603" y="206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3" name="Line 159"/>
              <p:cNvSpPr>
                <a:spLocks noChangeShapeType="1"/>
              </p:cNvSpPr>
              <p:nvPr/>
            </p:nvSpPr>
            <p:spPr bwMode="auto">
              <a:xfrm>
                <a:off x="2603" y="205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4" name="Line 160"/>
              <p:cNvSpPr>
                <a:spLocks noChangeShapeType="1"/>
              </p:cNvSpPr>
              <p:nvPr/>
            </p:nvSpPr>
            <p:spPr bwMode="auto">
              <a:xfrm>
                <a:off x="2603" y="3615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5" name="Line 161"/>
              <p:cNvSpPr>
                <a:spLocks noChangeShapeType="1"/>
              </p:cNvSpPr>
              <p:nvPr/>
            </p:nvSpPr>
            <p:spPr bwMode="auto">
              <a:xfrm>
                <a:off x="2603" y="3439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6" name="Line 162"/>
              <p:cNvSpPr>
                <a:spLocks noChangeShapeType="1"/>
              </p:cNvSpPr>
              <p:nvPr/>
            </p:nvSpPr>
            <p:spPr bwMode="auto">
              <a:xfrm>
                <a:off x="2603" y="3268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7" name="Line 163"/>
              <p:cNvSpPr>
                <a:spLocks noChangeShapeType="1"/>
              </p:cNvSpPr>
              <p:nvPr/>
            </p:nvSpPr>
            <p:spPr bwMode="auto">
              <a:xfrm>
                <a:off x="2603" y="3092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8" name="Line 164"/>
              <p:cNvSpPr>
                <a:spLocks noChangeShapeType="1"/>
              </p:cNvSpPr>
              <p:nvPr/>
            </p:nvSpPr>
            <p:spPr bwMode="auto">
              <a:xfrm>
                <a:off x="2603" y="2921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" name="Line 165"/>
              <p:cNvSpPr>
                <a:spLocks noChangeShapeType="1"/>
              </p:cNvSpPr>
              <p:nvPr/>
            </p:nvSpPr>
            <p:spPr bwMode="auto">
              <a:xfrm>
                <a:off x="2603" y="2744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Line 166"/>
              <p:cNvSpPr>
                <a:spLocks noChangeShapeType="1"/>
              </p:cNvSpPr>
              <p:nvPr/>
            </p:nvSpPr>
            <p:spPr bwMode="auto">
              <a:xfrm>
                <a:off x="2603" y="2573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Line 167"/>
              <p:cNvSpPr>
                <a:spLocks noChangeShapeType="1"/>
              </p:cNvSpPr>
              <p:nvPr/>
            </p:nvSpPr>
            <p:spPr bwMode="auto">
              <a:xfrm>
                <a:off x="2603" y="2397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Line 168"/>
              <p:cNvSpPr>
                <a:spLocks noChangeShapeType="1"/>
              </p:cNvSpPr>
              <p:nvPr/>
            </p:nvSpPr>
            <p:spPr bwMode="auto">
              <a:xfrm>
                <a:off x="2603" y="2226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3" name="Line 169"/>
              <p:cNvSpPr>
                <a:spLocks noChangeShapeType="1"/>
              </p:cNvSpPr>
              <p:nvPr/>
            </p:nvSpPr>
            <p:spPr bwMode="auto">
              <a:xfrm>
                <a:off x="2603" y="2050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Line 170"/>
              <p:cNvSpPr>
                <a:spLocks noChangeShapeType="1"/>
              </p:cNvSpPr>
              <p:nvPr/>
            </p:nvSpPr>
            <p:spPr bwMode="auto">
              <a:xfrm>
                <a:off x="2603" y="3615"/>
                <a:ext cx="20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Line 171"/>
              <p:cNvSpPr>
                <a:spLocks noChangeShapeType="1"/>
              </p:cNvSpPr>
              <p:nvPr/>
            </p:nvSpPr>
            <p:spPr bwMode="auto">
              <a:xfrm flipV="1">
                <a:off x="2603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Line 172"/>
              <p:cNvSpPr>
                <a:spLocks noChangeShapeType="1"/>
              </p:cNvSpPr>
              <p:nvPr/>
            </p:nvSpPr>
            <p:spPr bwMode="auto">
              <a:xfrm flipV="1">
                <a:off x="2686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7" name="Line 173"/>
              <p:cNvSpPr>
                <a:spLocks noChangeShapeType="1"/>
              </p:cNvSpPr>
              <p:nvPr/>
            </p:nvSpPr>
            <p:spPr bwMode="auto">
              <a:xfrm flipV="1">
                <a:off x="2764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8" name="Line 174"/>
              <p:cNvSpPr>
                <a:spLocks noChangeShapeType="1"/>
              </p:cNvSpPr>
              <p:nvPr/>
            </p:nvSpPr>
            <p:spPr bwMode="auto">
              <a:xfrm flipV="1">
                <a:off x="2847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" name="Line 175"/>
              <p:cNvSpPr>
                <a:spLocks noChangeShapeType="1"/>
              </p:cNvSpPr>
              <p:nvPr/>
            </p:nvSpPr>
            <p:spPr bwMode="auto">
              <a:xfrm flipV="1">
                <a:off x="2925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Line 176"/>
              <p:cNvSpPr>
                <a:spLocks noChangeShapeType="1"/>
              </p:cNvSpPr>
              <p:nvPr/>
            </p:nvSpPr>
            <p:spPr bwMode="auto">
              <a:xfrm flipV="1">
                <a:off x="3008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1" name="Line 177"/>
              <p:cNvSpPr>
                <a:spLocks noChangeShapeType="1"/>
              </p:cNvSpPr>
              <p:nvPr/>
            </p:nvSpPr>
            <p:spPr bwMode="auto">
              <a:xfrm flipV="1">
                <a:off x="3091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2" name="Line 178"/>
              <p:cNvSpPr>
                <a:spLocks noChangeShapeType="1"/>
              </p:cNvSpPr>
              <p:nvPr/>
            </p:nvSpPr>
            <p:spPr bwMode="auto">
              <a:xfrm flipV="1">
                <a:off x="3169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3" name="Line 179"/>
              <p:cNvSpPr>
                <a:spLocks noChangeShapeType="1"/>
              </p:cNvSpPr>
              <p:nvPr/>
            </p:nvSpPr>
            <p:spPr bwMode="auto">
              <a:xfrm flipV="1">
                <a:off x="3252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4" name="Line 180"/>
              <p:cNvSpPr>
                <a:spLocks noChangeShapeType="1"/>
              </p:cNvSpPr>
              <p:nvPr/>
            </p:nvSpPr>
            <p:spPr bwMode="auto">
              <a:xfrm flipV="1">
                <a:off x="3330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Line 181"/>
              <p:cNvSpPr>
                <a:spLocks noChangeShapeType="1"/>
              </p:cNvSpPr>
              <p:nvPr/>
            </p:nvSpPr>
            <p:spPr bwMode="auto">
              <a:xfrm flipV="1">
                <a:off x="3413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Line 182"/>
              <p:cNvSpPr>
                <a:spLocks noChangeShapeType="1"/>
              </p:cNvSpPr>
              <p:nvPr/>
            </p:nvSpPr>
            <p:spPr bwMode="auto">
              <a:xfrm flipV="1">
                <a:off x="3496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Line 183"/>
              <p:cNvSpPr>
                <a:spLocks noChangeShapeType="1"/>
              </p:cNvSpPr>
              <p:nvPr/>
            </p:nvSpPr>
            <p:spPr bwMode="auto">
              <a:xfrm flipV="1">
                <a:off x="3574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8" name="Line 184"/>
              <p:cNvSpPr>
                <a:spLocks noChangeShapeType="1"/>
              </p:cNvSpPr>
              <p:nvPr/>
            </p:nvSpPr>
            <p:spPr bwMode="auto">
              <a:xfrm flipV="1">
                <a:off x="3656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Line 185"/>
              <p:cNvSpPr>
                <a:spLocks noChangeShapeType="1"/>
              </p:cNvSpPr>
              <p:nvPr/>
            </p:nvSpPr>
            <p:spPr bwMode="auto">
              <a:xfrm flipV="1">
                <a:off x="3735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Line 186"/>
              <p:cNvSpPr>
                <a:spLocks noChangeShapeType="1"/>
              </p:cNvSpPr>
              <p:nvPr/>
            </p:nvSpPr>
            <p:spPr bwMode="auto">
              <a:xfrm flipV="1">
                <a:off x="3817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Line 187"/>
              <p:cNvSpPr>
                <a:spLocks noChangeShapeType="1"/>
              </p:cNvSpPr>
              <p:nvPr/>
            </p:nvSpPr>
            <p:spPr bwMode="auto">
              <a:xfrm flipV="1">
                <a:off x="3900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Line 188"/>
              <p:cNvSpPr>
                <a:spLocks noChangeShapeType="1"/>
              </p:cNvSpPr>
              <p:nvPr/>
            </p:nvSpPr>
            <p:spPr bwMode="auto">
              <a:xfrm flipV="1">
                <a:off x="3978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Line 189"/>
              <p:cNvSpPr>
                <a:spLocks noChangeShapeType="1"/>
              </p:cNvSpPr>
              <p:nvPr/>
            </p:nvSpPr>
            <p:spPr bwMode="auto">
              <a:xfrm flipV="1">
                <a:off x="4061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Line 190"/>
              <p:cNvSpPr>
                <a:spLocks noChangeShapeType="1"/>
              </p:cNvSpPr>
              <p:nvPr/>
            </p:nvSpPr>
            <p:spPr bwMode="auto">
              <a:xfrm flipV="1">
                <a:off x="4139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Line 191"/>
              <p:cNvSpPr>
                <a:spLocks noChangeShapeType="1"/>
              </p:cNvSpPr>
              <p:nvPr/>
            </p:nvSpPr>
            <p:spPr bwMode="auto">
              <a:xfrm flipV="1">
                <a:off x="4222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192"/>
              <p:cNvSpPr>
                <a:spLocks noChangeShapeType="1"/>
              </p:cNvSpPr>
              <p:nvPr/>
            </p:nvSpPr>
            <p:spPr bwMode="auto">
              <a:xfrm flipV="1">
                <a:off x="4305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Line 193"/>
              <p:cNvSpPr>
                <a:spLocks noChangeShapeType="1"/>
              </p:cNvSpPr>
              <p:nvPr/>
            </p:nvSpPr>
            <p:spPr bwMode="auto">
              <a:xfrm flipV="1">
                <a:off x="4383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Line 194"/>
              <p:cNvSpPr>
                <a:spLocks noChangeShapeType="1"/>
              </p:cNvSpPr>
              <p:nvPr/>
            </p:nvSpPr>
            <p:spPr bwMode="auto">
              <a:xfrm flipV="1">
                <a:off x="4466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Line 195"/>
              <p:cNvSpPr>
                <a:spLocks noChangeShapeType="1"/>
              </p:cNvSpPr>
              <p:nvPr/>
            </p:nvSpPr>
            <p:spPr bwMode="auto">
              <a:xfrm flipV="1">
                <a:off x="4544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Line 196"/>
              <p:cNvSpPr>
                <a:spLocks noChangeShapeType="1"/>
              </p:cNvSpPr>
              <p:nvPr/>
            </p:nvSpPr>
            <p:spPr bwMode="auto">
              <a:xfrm flipV="1">
                <a:off x="4627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Line 197"/>
              <p:cNvSpPr>
                <a:spLocks noChangeShapeType="1"/>
              </p:cNvSpPr>
              <p:nvPr/>
            </p:nvSpPr>
            <p:spPr bwMode="auto">
              <a:xfrm flipV="1">
                <a:off x="2603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Line 198"/>
              <p:cNvSpPr>
                <a:spLocks noChangeShapeType="1"/>
              </p:cNvSpPr>
              <p:nvPr/>
            </p:nvSpPr>
            <p:spPr bwMode="auto">
              <a:xfrm flipV="1">
                <a:off x="3008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199"/>
              <p:cNvSpPr>
                <a:spLocks noChangeShapeType="1"/>
              </p:cNvSpPr>
              <p:nvPr/>
            </p:nvSpPr>
            <p:spPr bwMode="auto">
              <a:xfrm flipV="1">
                <a:off x="3413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Line 200"/>
              <p:cNvSpPr>
                <a:spLocks noChangeShapeType="1"/>
              </p:cNvSpPr>
              <p:nvPr/>
            </p:nvSpPr>
            <p:spPr bwMode="auto">
              <a:xfrm flipV="1">
                <a:off x="3817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Line 201"/>
              <p:cNvSpPr>
                <a:spLocks noChangeShapeType="1"/>
              </p:cNvSpPr>
              <p:nvPr/>
            </p:nvSpPr>
            <p:spPr bwMode="auto">
              <a:xfrm flipV="1">
                <a:off x="4222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202"/>
              <p:cNvSpPr>
                <a:spLocks noChangeShapeType="1"/>
              </p:cNvSpPr>
              <p:nvPr/>
            </p:nvSpPr>
            <p:spPr bwMode="auto">
              <a:xfrm flipV="1">
                <a:off x="4627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Freeform 203"/>
              <p:cNvSpPr>
                <a:spLocks/>
              </p:cNvSpPr>
              <p:nvPr/>
            </p:nvSpPr>
            <p:spPr bwMode="auto">
              <a:xfrm>
                <a:off x="2652" y="2879"/>
                <a:ext cx="54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9" y="21"/>
                  </a:cxn>
                  <a:cxn ang="0">
                    <a:pos x="39" y="5"/>
                  </a:cxn>
                  <a:cxn ang="0">
                    <a:pos x="54" y="0"/>
                  </a:cxn>
                </a:cxnLst>
                <a:rect l="0" t="0" r="r" b="b"/>
                <a:pathLst>
                  <a:path w="54" h="42">
                    <a:moveTo>
                      <a:pt x="0" y="42"/>
                    </a:moveTo>
                    <a:lnTo>
                      <a:pt x="29" y="21"/>
                    </a:lnTo>
                    <a:lnTo>
                      <a:pt x="39" y="5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Freeform 204"/>
              <p:cNvSpPr>
                <a:spLocks/>
              </p:cNvSpPr>
              <p:nvPr/>
            </p:nvSpPr>
            <p:spPr bwMode="auto">
              <a:xfrm>
                <a:off x="2706" y="2874"/>
                <a:ext cx="48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4" y="0"/>
                  </a:cxn>
                  <a:cxn ang="0">
                    <a:pos x="24" y="0"/>
                  </a:cxn>
                  <a:cxn ang="0">
                    <a:pos x="48" y="5"/>
                  </a:cxn>
                </a:cxnLst>
                <a:rect l="0" t="0" r="r" b="b"/>
                <a:pathLst>
                  <a:path w="48" h="5">
                    <a:moveTo>
                      <a:pt x="0" y="5"/>
                    </a:moveTo>
                    <a:lnTo>
                      <a:pt x="14" y="0"/>
                    </a:lnTo>
                    <a:lnTo>
                      <a:pt x="24" y="0"/>
                    </a:lnTo>
                    <a:lnTo>
                      <a:pt x="48" y="5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Freeform 205"/>
              <p:cNvSpPr>
                <a:spLocks/>
              </p:cNvSpPr>
              <p:nvPr/>
            </p:nvSpPr>
            <p:spPr bwMode="auto">
              <a:xfrm>
                <a:off x="2754" y="2879"/>
                <a:ext cx="54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5"/>
                  </a:cxn>
                  <a:cxn ang="0">
                    <a:pos x="54" y="11"/>
                  </a:cxn>
                </a:cxnLst>
                <a:rect l="0" t="0" r="r" b="b"/>
                <a:pathLst>
                  <a:path w="54" h="11">
                    <a:moveTo>
                      <a:pt x="0" y="0"/>
                    </a:moveTo>
                    <a:lnTo>
                      <a:pt x="25" y="5"/>
                    </a:lnTo>
                    <a:lnTo>
                      <a:pt x="54" y="11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Line 206"/>
              <p:cNvSpPr>
                <a:spLocks noChangeShapeType="1"/>
              </p:cNvSpPr>
              <p:nvPr/>
            </p:nvSpPr>
            <p:spPr bwMode="auto">
              <a:xfrm>
                <a:off x="2808" y="2890"/>
                <a:ext cx="49" cy="15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Line 207"/>
              <p:cNvSpPr>
                <a:spLocks noChangeShapeType="1"/>
              </p:cNvSpPr>
              <p:nvPr/>
            </p:nvSpPr>
            <p:spPr bwMode="auto">
              <a:xfrm>
                <a:off x="2857" y="2905"/>
                <a:ext cx="49" cy="1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Line 208"/>
              <p:cNvSpPr>
                <a:spLocks noChangeShapeType="1"/>
              </p:cNvSpPr>
              <p:nvPr/>
            </p:nvSpPr>
            <p:spPr bwMode="auto">
              <a:xfrm>
                <a:off x="2906" y="2921"/>
                <a:ext cx="53" cy="1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209"/>
              <p:cNvSpPr>
                <a:spLocks noChangeShapeType="1"/>
              </p:cNvSpPr>
              <p:nvPr/>
            </p:nvSpPr>
            <p:spPr bwMode="auto">
              <a:xfrm>
                <a:off x="2959" y="2931"/>
                <a:ext cx="49" cy="1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210"/>
              <p:cNvSpPr>
                <a:spLocks noChangeShapeType="1"/>
              </p:cNvSpPr>
              <p:nvPr/>
            </p:nvSpPr>
            <p:spPr bwMode="auto">
              <a:xfrm>
                <a:off x="3008" y="2941"/>
                <a:ext cx="49" cy="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211"/>
              <p:cNvSpPr>
                <a:spLocks noChangeShapeType="1"/>
              </p:cNvSpPr>
              <p:nvPr/>
            </p:nvSpPr>
            <p:spPr bwMode="auto">
              <a:xfrm>
                <a:off x="3057" y="2947"/>
                <a:ext cx="53" cy="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Freeform 212"/>
              <p:cNvSpPr>
                <a:spLocks/>
              </p:cNvSpPr>
              <p:nvPr/>
            </p:nvSpPr>
            <p:spPr bwMode="auto">
              <a:xfrm>
                <a:off x="3110" y="2936"/>
                <a:ext cx="49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5" y="5"/>
                  </a:cxn>
                  <a:cxn ang="0">
                    <a:pos x="49" y="0"/>
                  </a:cxn>
                </a:cxnLst>
                <a:rect l="0" t="0" r="r" b="b"/>
                <a:pathLst>
                  <a:path w="49" h="11">
                    <a:moveTo>
                      <a:pt x="0" y="11"/>
                    </a:moveTo>
                    <a:lnTo>
                      <a:pt x="25" y="5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213"/>
              <p:cNvSpPr>
                <a:spLocks noChangeShapeType="1"/>
              </p:cNvSpPr>
              <p:nvPr/>
            </p:nvSpPr>
            <p:spPr bwMode="auto">
              <a:xfrm flipV="1">
                <a:off x="3159" y="2926"/>
                <a:ext cx="54" cy="1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Freeform 214"/>
              <p:cNvSpPr>
                <a:spLocks/>
              </p:cNvSpPr>
              <p:nvPr/>
            </p:nvSpPr>
            <p:spPr bwMode="auto">
              <a:xfrm>
                <a:off x="3213" y="2921"/>
                <a:ext cx="49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4" y="5"/>
                  </a:cxn>
                  <a:cxn ang="0">
                    <a:pos x="49" y="0"/>
                  </a:cxn>
                </a:cxnLst>
                <a:rect l="0" t="0" r="r" b="b"/>
                <a:pathLst>
                  <a:path w="49" h="5">
                    <a:moveTo>
                      <a:pt x="0" y="5"/>
                    </a:moveTo>
                    <a:lnTo>
                      <a:pt x="24" y="5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Freeform 215"/>
              <p:cNvSpPr>
                <a:spLocks/>
              </p:cNvSpPr>
              <p:nvPr/>
            </p:nvSpPr>
            <p:spPr bwMode="auto">
              <a:xfrm>
                <a:off x="3262" y="2905"/>
                <a:ext cx="48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4" y="10"/>
                  </a:cxn>
                  <a:cxn ang="0">
                    <a:pos x="48" y="0"/>
                  </a:cxn>
                </a:cxnLst>
                <a:rect l="0" t="0" r="r" b="b"/>
                <a:pathLst>
                  <a:path w="48" h="16">
                    <a:moveTo>
                      <a:pt x="0" y="16"/>
                    </a:moveTo>
                    <a:lnTo>
                      <a:pt x="24" y="10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Line 216"/>
              <p:cNvSpPr>
                <a:spLocks noChangeShapeType="1"/>
              </p:cNvSpPr>
              <p:nvPr/>
            </p:nvSpPr>
            <p:spPr bwMode="auto">
              <a:xfrm flipV="1">
                <a:off x="3310" y="2884"/>
                <a:ext cx="54" cy="2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217"/>
              <p:cNvSpPr>
                <a:spLocks noChangeShapeType="1"/>
              </p:cNvSpPr>
              <p:nvPr/>
            </p:nvSpPr>
            <p:spPr bwMode="auto">
              <a:xfrm flipV="1">
                <a:off x="3364" y="2864"/>
                <a:ext cx="49" cy="2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2" name="Line 218"/>
              <p:cNvSpPr>
                <a:spLocks noChangeShapeType="1"/>
              </p:cNvSpPr>
              <p:nvPr/>
            </p:nvSpPr>
            <p:spPr bwMode="auto">
              <a:xfrm flipV="1">
                <a:off x="3413" y="2843"/>
                <a:ext cx="48" cy="2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3" name="Freeform 219"/>
              <p:cNvSpPr>
                <a:spLocks/>
              </p:cNvSpPr>
              <p:nvPr/>
            </p:nvSpPr>
            <p:spPr bwMode="auto">
              <a:xfrm>
                <a:off x="3461" y="2827"/>
                <a:ext cx="54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5" y="11"/>
                  </a:cxn>
                  <a:cxn ang="0">
                    <a:pos x="54" y="0"/>
                  </a:cxn>
                </a:cxnLst>
                <a:rect l="0" t="0" r="r" b="b"/>
                <a:pathLst>
                  <a:path w="54" h="16">
                    <a:moveTo>
                      <a:pt x="0" y="16"/>
                    </a:moveTo>
                    <a:lnTo>
                      <a:pt x="25" y="11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4" name="Freeform 220"/>
              <p:cNvSpPr>
                <a:spLocks/>
              </p:cNvSpPr>
              <p:nvPr/>
            </p:nvSpPr>
            <p:spPr bwMode="auto">
              <a:xfrm>
                <a:off x="3515" y="2801"/>
                <a:ext cx="49" cy="26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4" y="16"/>
                  </a:cxn>
                  <a:cxn ang="0">
                    <a:pos x="49" y="0"/>
                  </a:cxn>
                </a:cxnLst>
                <a:rect l="0" t="0" r="r" b="b"/>
                <a:pathLst>
                  <a:path w="49" h="26">
                    <a:moveTo>
                      <a:pt x="0" y="26"/>
                    </a:moveTo>
                    <a:lnTo>
                      <a:pt x="24" y="16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5" name="Line 221"/>
              <p:cNvSpPr>
                <a:spLocks noChangeShapeType="1"/>
              </p:cNvSpPr>
              <p:nvPr/>
            </p:nvSpPr>
            <p:spPr bwMode="auto">
              <a:xfrm flipV="1">
                <a:off x="3564" y="2770"/>
                <a:ext cx="53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6" name="Line 222"/>
              <p:cNvSpPr>
                <a:spLocks noChangeShapeType="1"/>
              </p:cNvSpPr>
              <p:nvPr/>
            </p:nvSpPr>
            <p:spPr bwMode="auto">
              <a:xfrm flipV="1">
                <a:off x="3617" y="2739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7" name="Line 223"/>
              <p:cNvSpPr>
                <a:spLocks noChangeShapeType="1"/>
              </p:cNvSpPr>
              <p:nvPr/>
            </p:nvSpPr>
            <p:spPr bwMode="auto">
              <a:xfrm flipV="1">
                <a:off x="3666" y="2708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8" name="Freeform 224"/>
              <p:cNvSpPr>
                <a:spLocks/>
              </p:cNvSpPr>
              <p:nvPr/>
            </p:nvSpPr>
            <p:spPr bwMode="auto">
              <a:xfrm>
                <a:off x="3715" y="2672"/>
                <a:ext cx="54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4" y="15"/>
                  </a:cxn>
                  <a:cxn ang="0">
                    <a:pos x="54" y="0"/>
                  </a:cxn>
                </a:cxnLst>
                <a:rect l="0" t="0" r="r" b="b"/>
                <a:pathLst>
                  <a:path w="54" h="36">
                    <a:moveTo>
                      <a:pt x="0" y="36"/>
                    </a:moveTo>
                    <a:lnTo>
                      <a:pt x="24" y="15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9" name="Line 225"/>
              <p:cNvSpPr>
                <a:spLocks noChangeShapeType="1"/>
              </p:cNvSpPr>
              <p:nvPr/>
            </p:nvSpPr>
            <p:spPr bwMode="auto">
              <a:xfrm flipV="1">
                <a:off x="3769" y="2641"/>
                <a:ext cx="48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0" name="Line 226"/>
              <p:cNvSpPr>
                <a:spLocks noChangeShapeType="1"/>
              </p:cNvSpPr>
              <p:nvPr/>
            </p:nvSpPr>
            <p:spPr bwMode="auto">
              <a:xfrm flipV="1">
                <a:off x="3817" y="2610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1" name="Line 227"/>
              <p:cNvSpPr>
                <a:spLocks noChangeShapeType="1"/>
              </p:cNvSpPr>
              <p:nvPr/>
            </p:nvSpPr>
            <p:spPr bwMode="auto">
              <a:xfrm flipV="1">
                <a:off x="3866" y="2573"/>
                <a:ext cx="54" cy="37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2" name="Line 228"/>
              <p:cNvSpPr>
                <a:spLocks noChangeShapeType="1"/>
              </p:cNvSpPr>
              <p:nvPr/>
            </p:nvSpPr>
            <p:spPr bwMode="auto">
              <a:xfrm flipV="1">
                <a:off x="3920" y="2537"/>
                <a:ext cx="49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3" name="Line 229"/>
              <p:cNvSpPr>
                <a:spLocks noChangeShapeType="1"/>
              </p:cNvSpPr>
              <p:nvPr/>
            </p:nvSpPr>
            <p:spPr bwMode="auto">
              <a:xfrm flipV="1">
                <a:off x="3969" y="2496"/>
                <a:ext cx="53" cy="4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4" name="Line 230"/>
              <p:cNvSpPr>
                <a:spLocks noChangeShapeType="1"/>
              </p:cNvSpPr>
              <p:nvPr/>
            </p:nvSpPr>
            <p:spPr bwMode="auto">
              <a:xfrm flipV="1">
                <a:off x="4022" y="2459"/>
                <a:ext cx="49" cy="37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5" name="Line 231"/>
              <p:cNvSpPr>
                <a:spLocks noChangeShapeType="1"/>
              </p:cNvSpPr>
              <p:nvPr/>
            </p:nvSpPr>
            <p:spPr bwMode="auto">
              <a:xfrm flipV="1">
                <a:off x="4071" y="2423"/>
                <a:ext cx="49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6" name="Line 232"/>
              <p:cNvSpPr>
                <a:spLocks noChangeShapeType="1"/>
              </p:cNvSpPr>
              <p:nvPr/>
            </p:nvSpPr>
            <p:spPr bwMode="auto">
              <a:xfrm flipV="1">
                <a:off x="4120" y="2387"/>
                <a:ext cx="53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7" name="Freeform 233"/>
              <p:cNvSpPr>
                <a:spLocks/>
              </p:cNvSpPr>
              <p:nvPr/>
            </p:nvSpPr>
            <p:spPr bwMode="auto">
              <a:xfrm>
                <a:off x="4173" y="2350"/>
                <a:ext cx="49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5" y="16"/>
                  </a:cxn>
                  <a:cxn ang="0">
                    <a:pos x="49" y="0"/>
                  </a:cxn>
                </a:cxnLst>
                <a:rect l="0" t="0" r="r" b="b"/>
                <a:pathLst>
                  <a:path w="49" h="37">
                    <a:moveTo>
                      <a:pt x="0" y="37"/>
                    </a:moveTo>
                    <a:lnTo>
                      <a:pt x="25" y="16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8" name="Freeform 234"/>
              <p:cNvSpPr>
                <a:spLocks/>
              </p:cNvSpPr>
              <p:nvPr/>
            </p:nvSpPr>
            <p:spPr bwMode="auto">
              <a:xfrm>
                <a:off x="4222" y="2325"/>
                <a:ext cx="49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25" y="15"/>
                  </a:cxn>
                  <a:cxn ang="0">
                    <a:pos x="49" y="0"/>
                  </a:cxn>
                </a:cxnLst>
                <a:rect l="0" t="0" r="r" b="b"/>
                <a:pathLst>
                  <a:path w="49" h="25">
                    <a:moveTo>
                      <a:pt x="0" y="25"/>
                    </a:moveTo>
                    <a:lnTo>
                      <a:pt x="25" y="15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9" name="Freeform 235"/>
              <p:cNvSpPr>
                <a:spLocks/>
              </p:cNvSpPr>
              <p:nvPr/>
            </p:nvSpPr>
            <p:spPr bwMode="auto">
              <a:xfrm>
                <a:off x="4271" y="2283"/>
                <a:ext cx="54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4" y="21"/>
                  </a:cxn>
                  <a:cxn ang="0">
                    <a:pos x="54" y="0"/>
                  </a:cxn>
                </a:cxnLst>
                <a:rect l="0" t="0" r="r" b="b"/>
                <a:pathLst>
                  <a:path w="54" h="42">
                    <a:moveTo>
                      <a:pt x="0" y="42"/>
                    </a:moveTo>
                    <a:lnTo>
                      <a:pt x="24" y="21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" name="Line 236"/>
              <p:cNvSpPr>
                <a:spLocks noChangeShapeType="1"/>
              </p:cNvSpPr>
              <p:nvPr/>
            </p:nvSpPr>
            <p:spPr bwMode="auto">
              <a:xfrm flipV="1">
                <a:off x="4325" y="2247"/>
                <a:ext cx="48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" name="Line 237"/>
              <p:cNvSpPr>
                <a:spLocks noChangeShapeType="1"/>
              </p:cNvSpPr>
              <p:nvPr/>
            </p:nvSpPr>
            <p:spPr bwMode="auto">
              <a:xfrm flipV="1">
                <a:off x="4373" y="2210"/>
                <a:ext cx="54" cy="37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2" name="Line 238"/>
              <p:cNvSpPr>
                <a:spLocks noChangeShapeType="1"/>
              </p:cNvSpPr>
              <p:nvPr/>
            </p:nvSpPr>
            <p:spPr bwMode="auto">
              <a:xfrm flipV="1">
                <a:off x="4427" y="2174"/>
                <a:ext cx="49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3" name="Line 239"/>
              <p:cNvSpPr>
                <a:spLocks noChangeShapeType="1"/>
              </p:cNvSpPr>
              <p:nvPr/>
            </p:nvSpPr>
            <p:spPr bwMode="auto">
              <a:xfrm flipV="1">
                <a:off x="4476" y="2143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4" name="Line 240"/>
              <p:cNvSpPr>
                <a:spLocks noChangeShapeType="1"/>
              </p:cNvSpPr>
              <p:nvPr/>
            </p:nvSpPr>
            <p:spPr bwMode="auto">
              <a:xfrm>
                <a:off x="2706" y="2952"/>
                <a:ext cx="48" cy="15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5" name="Freeform 241"/>
              <p:cNvSpPr>
                <a:spLocks/>
              </p:cNvSpPr>
              <p:nvPr/>
            </p:nvSpPr>
            <p:spPr bwMode="auto">
              <a:xfrm>
                <a:off x="2754" y="2967"/>
                <a:ext cx="5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11"/>
                  </a:cxn>
                  <a:cxn ang="0">
                    <a:pos x="54" y="21"/>
                  </a:cxn>
                </a:cxnLst>
                <a:rect l="0" t="0" r="r" b="b"/>
                <a:pathLst>
                  <a:path w="54" h="21">
                    <a:moveTo>
                      <a:pt x="0" y="0"/>
                    </a:moveTo>
                    <a:lnTo>
                      <a:pt x="25" y="11"/>
                    </a:lnTo>
                    <a:lnTo>
                      <a:pt x="54" y="21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6" name="Line 242"/>
              <p:cNvSpPr>
                <a:spLocks noChangeShapeType="1"/>
              </p:cNvSpPr>
              <p:nvPr/>
            </p:nvSpPr>
            <p:spPr bwMode="auto">
              <a:xfrm>
                <a:off x="2808" y="2988"/>
                <a:ext cx="49" cy="10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7" name="Freeform 243"/>
              <p:cNvSpPr>
                <a:spLocks/>
              </p:cNvSpPr>
              <p:nvPr/>
            </p:nvSpPr>
            <p:spPr bwMode="auto">
              <a:xfrm>
                <a:off x="2857" y="2998"/>
                <a:ext cx="4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6"/>
                  </a:cxn>
                  <a:cxn ang="0">
                    <a:pos x="49" y="6"/>
                  </a:cxn>
                </a:cxnLst>
                <a:rect l="0" t="0" r="r" b="b"/>
                <a:pathLst>
                  <a:path w="49" h="6">
                    <a:moveTo>
                      <a:pt x="0" y="0"/>
                    </a:moveTo>
                    <a:lnTo>
                      <a:pt x="24" y="6"/>
                    </a:lnTo>
                    <a:lnTo>
                      <a:pt x="49" y="6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8" name="Freeform 244"/>
              <p:cNvSpPr>
                <a:spLocks/>
              </p:cNvSpPr>
              <p:nvPr/>
            </p:nvSpPr>
            <p:spPr bwMode="auto">
              <a:xfrm>
                <a:off x="2906" y="2993"/>
                <a:ext cx="53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4" y="5"/>
                  </a:cxn>
                  <a:cxn ang="0">
                    <a:pos x="53" y="0"/>
                  </a:cxn>
                </a:cxnLst>
                <a:rect l="0" t="0" r="r" b="b"/>
                <a:pathLst>
                  <a:path w="53" h="11">
                    <a:moveTo>
                      <a:pt x="0" y="11"/>
                    </a:moveTo>
                    <a:lnTo>
                      <a:pt x="24" y="5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9" name="Line 245"/>
              <p:cNvSpPr>
                <a:spLocks noChangeShapeType="1"/>
              </p:cNvSpPr>
              <p:nvPr/>
            </p:nvSpPr>
            <p:spPr bwMode="auto">
              <a:xfrm flipV="1">
                <a:off x="2959" y="2978"/>
                <a:ext cx="49" cy="15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" name="Line 246"/>
              <p:cNvSpPr>
                <a:spLocks noChangeShapeType="1"/>
              </p:cNvSpPr>
              <p:nvPr/>
            </p:nvSpPr>
            <p:spPr bwMode="auto">
              <a:xfrm flipV="1">
                <a:off x="3008" y="2957"/>
                <a:ext cx="49" cy="2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" name="Line 247"/>
              <p:cNvSpPr>
                <a:spLocks noChangeShapeType="1"/>
              </p:cNvSpPr>
              <p:nvPr/>
            </p:nvSpPr>
            <p:spPr bwMode="auto">
              <a:xfrm flipV="1">
                <a:off x="3057" y="2936"/>
                <a:ext cx="53" cy="2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" name="Line 248"/>
              <p:cNvSpPr>
                <a:spLocks noChangeShapeType="1"/>
              </p:cNvSpPr>
              <p:nvPr/>
            </p:nvSpPr>
            <p:spPr bwMode="auto">
              <a:xfrm flipV="1">
                <a:off x="3110" y="2910"/>
                <a:ext cx="49" cy="2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" name="Line 249"/>
              <p:cNvSpPr>
                <a:spLocks noChangeShapeType="1"/>
              </p:cNvSpPr>
              <p:nvPr/>
            </p:nvSpPr>
            <p:spPr bwMode="auto">
              <a:xfrm flipV="1">
                <a:off x="3159" y="2884"/>
                <a:ext cx="54" cy="2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" name="Line 250"/>
              <p:cNvSpPr>
                <a:spLocks noChangeShapeType="1"/>
              </p:cNvSpPr>
              <p:nvPr/>
            </p:nvSpPr>
            <p:spPr bwMode="auto">
              <a:xfrm flipV="1">
                <a:off x="3213" y="2858"/>
                <a:ext cx="49" cy="2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" name="Freeform 251"/>
              <p:cNvSpPr>
                <a:spLocks/>
              </p:cNvSpPr>
              <p:nvPr/>
            </p:nvSpPr>
            <p:spPr bwMode="auto">
              <a:xfrm>
                <a:off x="3262" y="2833"/>
                <a:ext cx="48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24" y="15"/>
                  </a:cxn>
                  <a:cxn ang="0">
                    <a:pos x="48" y="0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24" y="15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" name="Freeform 252"/>
              <p:cNvSpPr>
                <a:spLocks/>
              </p:cNvSpPr>
              <p:nvPr/>
            </p:nvSpPr>
            <p:spPr bwMode="auto">
              <a:xfrm>
                <a:off x="3310" y="2796"/>
                <a:ext cx="54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5" y="21"/>
                  </a:cxn>
                  <a:cxn ang="0">
                    <a:pos x="54" y="0"/>
                  </a:cxn>
                </a:cxnLst>
                <a:rect l="0" t="0" r="r" b="b"/>
                <a:pathLst>
                  <a:path w="54" h="37">
                    <a:moveTo>
                      <a:pt x="0" y="37"/>
                    </a:moveTo>
                    <a:lnTo>
                      <a:pt x="25" y="21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" name="Line 253"/>
              <p:cNvSpPr>
                <a:spLocks noChangeShapeType="1"/>
              </p:cNvSpPr>
              <p:nvPr/>
            </p:nvSpPr>
            <p:spPr bwMode="auto">
              <a:xfrm flipV="1">
                <a:off x="3364" y="2760"/>
                <a:ext cx="49" cy="3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" name="Line 254"/>
              <p:cNvSpPr>
                <a:spLocks noChangeShapeType="1"/>
              </p:cNvSpPr>
              <p:nvPr/>
            </p:nvSpPr>
            <p:spPr bwMode="auto">
              <a:xfrm flipV="1">
                <a:off x="3413" y="2718"/>
                <a:ext cx="48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9" name="Line 255"/>
              <p:cNvSpPr>
                <a:spLocks noChangeShapeType="1"/>
              </p:cNvSpPr>
              <p:nvPr/>
            </p:nvSpPr>
            <p:spPr bwMode="auto">
              <a:xfrm flipV="1">
                <a:off x="3461" y="2682"/>
                <a:ext cx="54" cy="3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0" name="Line 256"/>
              <p:cNvSpPr>
                <a:spLocks noChangeShapeType="1"/>
              </p:cNvSpPr>
              <p:nvPr/>
            </p:nvSpPr>
            <p:spPr bwMode="auto">
              <a:xfrm flipV="1">
                <a:off x="3515" y="2651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1" name="Freeform 257"/>
              <p:cNvSpPr>
                <a:spLocks/>
              </p:cNvSpPr>
              <p:nvPr/>
            </p:nvSpPr>
            <p:spPr bwMode="auto">
              <a:xfrm>
                <a:off x="3564" y="2615"/>
                <a:ext cx="53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4" y="15"/>
                  </a:cxn>
                  <a:cxn ang="0">
                    <a:pos x="53" y="0"/>
                  </a:cxn>
                </a:cxnLst>
                <a:rect l="0" t="0" r="r" b="b"/>
                <a:pathLst>
                  <a:path w="53" h="36">
                    <a:moveTo>
                      <a:pt x="0" y="36"/>
                    </a:moveTo>
                    <a:lnTo>
                      <a:pt x="24" y="15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2" name="Freeform 258"/>
              <p:cNvSpPr>
                <a:spLocks/>
              </p:cNvSpPr>
              <p:nvPr/>
            </p:nvSpPr>
            <p:spPr bwMode="auto">
              <a:xfrm>
                <a:off x="3617" y="2584"/>
                <a:ext cx="49" cy="3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5" y="15"/>
                  </a:cxn>
                  <a:cxn ang="0">
                    <a:pos x="49" y="0"/>
                  </a:cxn>
                </a:cxnLst>
                <a:rect l="0" t="0" r="r" b="b"/>
                <a:pathLst>
                  <a:path w="49" h="31">
                    <a:moveTo>
                      <a:pt x="0" y="31"/>
                    </a:moveTo>
                    <a:lnTo>
                      <a:pt x="25" y="15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3" name="Freeform 259"/>
              <p:cNvSpPr>
                <a:spLocks/>
              </p:cNvSpPr>
              <p:nvPr/>
            </p:nvSpPr>
            <p:spPr bwMode="auto">
              <a:xfrm>
                <a:off x="3666" y="2542"/>
                <a:ext cx="4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5" y="21"/>
                  </a:cxn>
                  <a:cxn ang="0">
                    <a:pos x="49" y="0"/>
                  </a:cxn>
                </a:cxnLst>
                <a:rect l="0" t="0" r="r" b="b"/>
                <a:pathLst>
                  <a:path w="49" h="42">
                    <a:moveTo>
                      <a:pt x="0" y="42"/>
                    </a:moveTo>
                    <a:lnTo>
                      <a:pt x="25" y="2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4" name="Line 260"/>
              <p:cNvSpPr>
                <a:spLocks noChangeShapeType="1"/>
              </p:cNvSpPr>
              <p:nvPr/>
            </p:nvSpPr>
            <p:spPr bwMode="auto">
              <a:xfrm flipV="1">
                <a:off x="3715" y="2501"/>
                <a:ext cx="54" cy="4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5" name="Line 261"/>
              <p:cNvSpPr>
                <a:spLocks noChangeShapeType="1"/>
              </p:cNvSpPr>
              <p:nvPr/>
            </p:nvSpPr>
            <p:spPr bwMode="auto">
              <a:xfrm flipV="1">
                <a:off x="3769" y="2459"/>
                <a:ext cx="48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6" name="Line 262"/>
              <p:cNvSpPr>
                <a:spLocks noChangeShapeType="1"/>
              </p:cNvSpPr>
              <p:nvPr/>
            </p:nvSpPr>
            <p:spPr bwMode="auto">
              <a:xfrm flipV="1">
                <a:off x="3817" y="2418"/>
                <a:ext cx="49" cy="4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7" name="Line 263"/>
              <p:cNvSpPr>
                <a:spLocks noChangeShapeType="1"/>
              </p:cNvSpPr>
              <p:nvPr/>
            </p:nvSpPr>
            <p:spPr bwMode="auto">
              <a:xfrm flipV="1">
                <a:off x="3866" y="2382"/>
                <a:ext cx="54" cy="3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8" name="Freeform 264"/>
              <p:cNvSpPr>
                <a:spLocks/>
              </p:cNvSpPr>
              <p:nvPr/>
            </p:nvSpPr>
            <p:spPr bwMode="auto">
              <a:xfrm>
                <a:off x="3920" y="2345"/>
                <a:ext cx="49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4" y="21"/>
                  </a:cxn>
                  <a:cxn ang="0">
                    <a:pos x="49" y="0"/>
                  </a:cxn>
                </a:cxnLst>
                <a:rect l="0" t="0" r="r" b="b"/>
                <a:pathLst>
                  <a:path w="49" h="37">
                    <a:moveTo>
                      <a:pt x="0" y="37"/>
                    </a:moveTo>
                    <a:lnTo>
                      <a:pt x="24" y="2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9" name="Freeform 265"/>
              <p:cNvSpPr>
                <a:spLocks/>
              </p:cNvSpPr>
              <p:nvPr/>
            </p:nvSpPr>
            <p:spPr bwMode="auto">
              <a:xfrm>
                <a:off x="3969" y="2299"/>
                <a:ext cx="53" cy="46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24" y="26"/>
                  </a:cxn>
                  <a:cxn ang="0">
                    <a:pos x="53" y="0"/>
                  </a:cxn>
                </a:cxnLst>
                <a:rect l="0" t="0" r="r" b="b"/>
                <a:pathLst>
                  <a:path w="53" h="46">
                    <a:moveTo>
                      <a:pt x="0" y="46"/>
                    </a:moveTo>
                    <a:lnTo>
                      <a:pt x="24" y="26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0" name="Line 266"/>
              <p:cNvSpPr>
                <a:spLocks noChangeShapeType="1"/>
              </p:cNvSpPr>
              <p:nvPr/>
            </p:nvSpPr>
            <p:spPr bwMode="auto">
              <a:xfrm flipV="1">
                <a:off x="4022" y="2257"/>
                <a:ext cx="49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1" name="Line 267"/>
              <p:cNvSpPr>
                <a:spLocks noChangeShapeType="1"/>
              </p:cNvSpPr>
              <p:nvPr/>
            </p:nvSpPr>
            <p:spPr bwMode="auto">
              <a:xfrm flipV="1">
                <a:off x="4071" y="2216"/>
                <a:ext cx="49" cy="4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2" name="Line 268"/>
              <p:cNvSpPr>
                <a:spLocks noChangeShapeType="1"/>
              </p:cNvSpPr>
              <p:nvPr/>
            </p:nvSpPr>
            <p:spPr bwMode="auto">
              <a:xfrm flipV="1">
                <a:off x="4120" y="2174"/>
                <a:ext cx="53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3" name="Freeform 269"/>
              <p:cNvSpPr>
                <a:spLocks/>
              </p:cNvSpPr>
              <p:nvPr/>
            </p:nvSpPr>
            <p:spPr bwMode="auto">
              <a:xfrm>
                <a:off x="4173" y="2128"/>
                <a:ext cx="49" cy="46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25" y="20"/>
                  </a:cxn>
                  <a:cxn ang="0">
                    <a:pos x="49" y="0"/>
                  </a:cxn>
                </a:cxnLst>
                <a:rect l="0" t="0" r="r" b="b"/>
                <a:pathLst>
                  <a:path w="49" h="46">
                    <a:moveTo>
                      <a:pt x="0" y="46"/>
                    </a:moveTo>
                    <a:lnTo>
                      <a:pt x="25" y="20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4" name="Line 270"/>
              <p:cNvSpPr>
                <a:spLocks noChangeShapeType="1"/>
              </p:cNvSpPr>
              <p:nvPr/>
            </p:nvSpPr>
            <p:spPr bwMode="auto">
              <a:xfrm flipV="1">
                <a:off x="4222" y="2086"/>
                <a:ext cx="49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5" name="Line 271"/>
              <p:cNvSpPr>
                <a:spLocks noChangeShapeType="1"/>
              </p:cNvSpPr>
              <p:nvPr/>
            </p:nvSpPr>
            <p:spPr bwMode="auto">
              <a:xfrm flipV="1">
                <a:off x="2857" y="3465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6" name="Line 272"/>
              <p:cNvSpPr>
                <a:spLocks noChangeShapeType="1"/>
              </p:cNvSpPr>
              <p:nvPr/>
            </p:nvSpPr>
            <p:spPr bwMode="auto">
              <a:xfrm flipV="1">
                <a:off x="2906" y="3439"/>
                <a:ext cx="53" cy="26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7" name="Line 273"/>
              <p:cNvSpPr>
                <a:spLocks noChangeShapeType="1"/>
              </p:cNvSpPr>
              <p:nvPr/>
            </p:nvSpPr>
            <p:spPr bwMode="auto">
              <a:xfrm flipV="1">
                <a:off x="2959" y="3418"/>
                <a:ext cx="49" cy="21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274"/>
            <p:cNvGrpSpPr>
              <a:grpSpLocks/>
            </p:cNvGrpSpPr>
            <p:nvPr/>
          </p:nvGrpSpPr>
          <p:grpSpPr bwMode="auto">
            <a:xfrm>
              <a:off x="2637" y="2071"/>
              <a:ext cx="1897" cy="1467"/>
              <a:chOff x="2637" y="2071"/>
              <a:chExt cx="1897" cy="1467"/>
            </a:xfrm>
          </p:grpSpPr>
          <p:sp>
            <p:nvSpPr>
              <p:cNvPr id="88" name="Line 275"/>
              <p:cNvSpPr>
                <a:spLocks noChangeShapeType="1"/>
              </p:cNvSpPr>
              <p:nvPr/>
            </p:nvSpPr>
            <p:spPr bwMode="auto">
              <a:xfrm flipV="1">
                <a:off x="3008" y="3398"/>
                <a:ext cx="49" cy="20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Line 276"/>
              <p:cNvSpPr>
                <a:spLocks noChangeShapeType="1"/>
              </p:cNvSpPr>
              <p:nvPr/>
            </p:nvSpPr>
            <p:spPr bwMode="auto">
              <a:xfrm flipV="1">
                <a:off x="3057" y="3377"/>
                <a:ext cx="53" cy="21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Line 277"/>
              <p:cNvSpPr>
                <a:spLocks noChangeShapeType="1"/>
              </p:cNvSpPr>
              <p:nvPr/>
            </p:nvSpPr>
            <p:spPr bwMode="auto">
              <a:xfrm flipV="1">
                <a:off x="3110" y="3356"/>
                <a:ext cx="49" cy="21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Line 278"/>
              <p:cNvSpPr>
                <a:spLocks noChangeShapeType="1"/>
              </p:cNvSpPr>
              <p:nvPr/>
            </p:nvSpPr>
            <p:spPr bwMode="auto">
              <a:xfrm flipV="1">
                <a:off x="3159" y="3330"/>
                <a:ext cx="54" cy="26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Line 279"/>
              <p:cNvSpPr>
                <a:spLocks noChangeShapeType="1"/>
              </p:cNvSpPr>
              <p:nvPr/>
            </p:nvSpPr>
            <p:spPr bwMode="auto">
              <a:xfrm flipV="1">
                <a:off x="3213" y="3304"/>
                <a:ext cx="49" cy="26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Line 280"/>
              <p:cNvSpPr>
                <a:spLocks noChangeShapeType="1"/>
              </p:cNvSpPr>
              <p:nvPr/>
            </p:nvSpPr>
            <p:spPr bwMode="auto">
              <a:xfrm flipV="1">
                <a:off x="3262" y="3278"/>
                <a:ext cx="48" cy="26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281"/>
              <p:cNvSpPr>
                <a:spLocks/>
              </p:cNvSpPr>
              <p:nvPr/>
            </p:nvSpPr>
            <p:spPr bwMode="auto">
              <a:xfrm>
                <a:off x="3310" y="3252"/>
                <a:ext cx="54" cy="26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5" y="16"/>
                  </a:cxn>
                  <a:cxn ang="0">
                    <a:pos x="54" y="0"/>
                  </a:cxn>
                </a:cxnLst>
                <a:rect l="0" t="0" r="r" b="b"/>
                <a:pathLst>
                  <a:path w="54" h="26">
                    <a:moveTo>
                      <a:pt x="0" y="26"/>
                    </a:moveTo>
                    <a:lnTo>
                      <a:pt x="25" y="16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282"/>
              <p:cNvSpPr>
                <a:spLocks/>
              </p:cNvSpPr>
              <p:nvPr/>
            </p:nvSpPr>
            <p:spPr bwMode="auto">
              <a:xfrm>
                <a:off x="3364" y="3216"/>
                <a:ext cx="49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4" y="21"/>
                  </a:cxn>
                  <a:cxn ang="0">
                    <a:pos x="49" y="0"/>
                  </a:cxn>
                </a:cxnLst>
                <a:rect l="0" t="0" r="r" b="b"/>
                <a:pathLst>
                  <a:path w="49" h="36">
                    <a:moveTo>
                      <a:pt x="0" y="36"/>
                    </a:moveTo>
                    <a:lnTo>
                      <a:pt x="24" y="2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283"/>
              <p:cNvSpPr>
                <a:spLocks/>
              </p:cNvSpPr>
              <p:nvPr/>
            </p:nvSpPr>
            <p:spPr bwMode="auto">
              <a:xfrm>
                <a:off x="3413" y="3180"/>
                <a:ext cx="48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4" y="21"/>
                  </a:cxn>
                  <a:cxn ang="0">
                    <a:pos x="48" y="0"/>
                  </a:cxn>
                </a:cxnLst>
                <a:rect l="0" t="0" r="r" b="b"/>
                <a:pathLst>
                  <a:path w="48" h="36">
                    <a:moveTo>
                      <a:pt x="0" y="36"/>
                    </a:moveTo>
                    <a:lnTo>
                      <a:pt x="24" y="21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284"/>
              <p:cNvSpPr>
                <a:spLocks/>
              </p:cNvSpPr>
              <p:nvPr/>
            </p:nvSpPr>
            <p:spPr bwMode="auto">
              <a:xfrm>
                <a:off x="3461" y="3128"/>
                <a:ext cx="54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25" y="26"/>
                  </a:cxn>
                  <a:cxn ang="0">
                    <a:pos x="54" y="0"/>
                  </a:cxn>
                </a:cxnLst>
                <a:rect l="0" t="0" r="r" b="b"/>
                <a:pathLst>
                  <a:path w="54" h="52">
                    <a:moveTo>
                      <a:pt x="0" y="52"/>
                    </a:moveTo>
                    <a:lnTo>
                      <a:pt x="25" y="26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285"/>
              <p:cNvSpPr>
                <a:spLocks noChangeShapeType="1"/>
              </p:cNvSpPr>
              <p:nvPr/>
            </p:nvSpPr>
            <p:spPr bwMode="auto">
              <a:xfrm flipV="1">
                <a:off x="3515" y="3071"/>
                <a:ext cx="49" cy="57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286"/>
              <p:cNvSpPr>
                <a:spLocks/>
              </p:cNvSpPr>
              <p:nvPr/>
            </p:nvSpPr>
            <p:spPr bwMode="auto">
              <a:xfrm>
                <a:off x="3564" y="3004"/>
                <a:ext cx="53" cy="67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24" y="36"/>
                  </a:cxn>
                  <a:cxn ang="0">
                    <a:pos x="53" y="0"/>
                  </a:cxn>
                </a:cxnLst>
                <a:rect l="0" t="0" r="r" b="b"/>
                <a:pathLst>
                  <a:path w="53" h="67">
                    <a:moveTo>
                      <a:pt x="0" y="67"/>
                    </a:moveTo>
                    <a:lnTo>
                      <a:pt x="24" y="36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Line 287"/>
              <p:cNvSpPr>
                <a:spLocks noChangeShapeType="1"/>
              </p:cNvSpPr>
              <p:nvPr/>
            </p:nvSpPr>
            <p:spPr bwMode="auto">
              <a:xfrm flipV="1">
                <a:off x="3617" y="2936"/>
                <a:ext cx="49" cy="68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288"/>
              <p:cNvSpPr>
                <a:spLocks/>
              </p:cNvSpPr>
              <p:nvPr/>
            </p:nvSpPr>
            <p:spPr bwMode="auto">
              <a:xfrm>
                <a:off x="3666" y="2869"/>
                <a:ext cx="49" cy="67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25" y="36"/>
                  </a:cxn>
                  <a:cxn ang="0">
                    <a:pos x="49" y="0"/>
                  </a:cxn>
                </a:cxnLst>
                <a:rect l="0" t="0" r="r" b="b"/>
                <a:pathLst>
                  <a:path w="49" h="67">
                    <a:moveTo>
                      <a:pt x="0" y="67"/>
                    </a:moveTo>
                    <a:lnTo>
                      <a:pt x="25" y="36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289"/>
              <p:cNvSpPr>
                <a:spLocks/>
              </p:cNvSpPr>
              <p:nvPr/>
            </p:nvSpPr>
            <p:spPr bwMode="auto">
              <a:xfrm>
                <a:off x="3715" y="2786"/>
                <a:ext cx="54" cy="83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24" y="41"/>
                  </a:cxn>
                  <a:cxn ang="0">
                    <a:pos x="54" y="0"/>
                  </a:cxn>
                </a:cxnLst>
                <a:rect l="0" t="0" r="r" b="b"/>
                <a:pathLst>
                  <a:path w="54" h="83">
                    <a:moveTo>
                      <a:pt x="0" y="83"/>
                    </a:moveTo>
                    <a:lnTo>
                      <a:pt x="24" y="41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290"/>
              <p:cNvSpPr>
                <a:spLocks/>
              </p:cNvSpPr>
              <p:nvPr/>
            </p:nvSpPr>
            <p:spPr bwMode="auto">
              <a:xfrm>
                <a:off x="3769" y="2708"/>
                <a:ext cx="48" cy="78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24" y="42"/>
                  </a:cxn>
                  <a:cxn ang="0">
                    <a:pos x="48" y="0"/>
                  </a:cxn>
                </a:cxnLst>
                <a:rect l="0" t="0" r="r" b="b"/>
                <a:pathLst>
                  <a:path w="48" h="78">
                    <a:moveTo>
                      <a:pt x="0" y="78"/>
                    </a:moveTo>
                    <a:lnTo>
                      <a:pt x="24" y="42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291"/>
              <p:cNvSpPr>
                <a:spLocks/>
              </p:cNvSpPr>
              <p:nvPr/>
            </p:nvSpPr>
            <p:spPr bwMode="auto">
              <a:xfrm>
                <a:off x="3817" y="2620"/>
                <a:ext cx="49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5" y="47"/>
                  </a:cxn>
                  <a:cxn ang="0">
                    <a:pos x="49" y="0"/>
                  </a:cxn>
                </a:cxnLst>
                <a:rect l="0" t="0" r="r" b="b"/>
                <a:pathLst>
                  <a:path w="49" h="88">
                    <a:moveTo>
                      <a:pt x="0" y="88"/>
                    </a:moveTo>
                    <a:lnTo>
                      <a:pt x="25" y="4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Line 292"/>
              <p:cNvSpPr>
                <a:spLocks noChangeShapeType="1"/>
              </p:cNvSpPr>
              <p:nvPr/>
            </p:nvSpPr>
            <p:spPr bwMode="auto">
              <a:xfrm flipV="1">
                <a:off x="3866" y="2532"/>
                <a:ext cx="54" cy="88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293"/>
              <p:cNvSpPr>
                <a:spLocks noChangeShapeType="1"/>
              </p:cNvSpPr>
              <p:nvPr/>
            </p:nvSpPr>
            <p:spPr bwMode="auto">
              <a:xfrm flipV="1">
                <a:off x="3920" y="2444"/>
                <a:ext cx="49" cy="88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Line 294"/>
              <p:cNvSpPr>
                <a:spLocks noChangeShapeType="1"/>
              </p:cNvSpPr>
              <p:nvPr/>
            </p:nvSpPr>
            <p:spPr bwMode="auto">
              <a:xfrm flipV="1">
                <a:off x="3969" y="2361"/>
                <a:ext cx="53" cy="83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295"/>
              <p:cNvSpPr>
                <a:spLocks/>
              </p:cNvSpPr>
              <p:nvPr/>
            </p:nvSpPr>
            <p:spPr bwMode="auto">
              <a:xfrm>
                <a:off x="4022" y="2278"/>
                <a:ext cx="49" cy="83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25" y="41"/>
                  </a:cxn>
                  <a:cxn ang="0">
                    <a:pos x="49" y="0"/>
                  </a:cxn>
                </a:cxnLst>
                <a:rect l="0" t="0" r="r" b="b"/>
                <a:pathLst>
                  <a:path w="49" h="83">
                    <a:moveTo>
                      <a:pt x="0" y="83"/>
                    </a:moveTo>
                    <a:lnTo>
                      <a:pt x="25" y="4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Freeform 296"/>
              <p:cNvSpPr>
                <a:spLocks/>
              </p:cNvSpPr>
              <p:nvPr/>
            </p:nvSpPr>
            <p:spPr bwMode="auto">
              <a:xfrm>
                <a:off x="4071" y="2205"/>
                <a:ext cx="49" cy="73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24" y="37"/>
                  </a:cxn>
                  <a:cxn ang="0">
                    <a:pos x="49" y="0"/>
                  </a:cxn>
                </a:cxnLst>
                <a:rect l="0" t="0" r="r" b="b"/>
                <a:pathLst>
                  <a:path w="49" h="73">
                    <a:moveTo>
                      <a:pt x="0" y="73"/>
                    </a:moveTo>
                    <a:lnTo>
                      <a:pt x="24" y="3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Freeform 297"/>
              <p:cNvSpPr>
                <a:spLocks/>
              </p:cNvSpPr>
              <p:nvPr/>
            </p:nvSpPr>
            <p:spPr bwMode="auto">
              <a:xfrm>
                <a:off x="4120" y="2117"/>
                <a:ext cx="53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4" y="47"/>
                  </a:cxn>
                  <a:cxn ang="0">
                    <a:pos x="53" y="0"/>
                  </a:cxn>
                </a:cxnLst>
                <a:rect l="0" t="0" r="r" b="b"/>
                <a:pathLst>
                  <a:path w="53" h="88">
                    <a:moveTo>
                      <a:pt x="0" y="88"/>
                    </a:moveTo>
                    <a:lnTo>
                      <a:pt x="24" y="47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Line 298"/>
              <p:cNvSpPr>
                <a:spLocks noChangeShapeType="1"/>
              </p:cNvSpPr>
              <p:nvPr/>
            </p:nvSpPr>
            <p:spPr bwMode="auto">
              <a:xfrm flipV="1">
                <a:off x="2857" y="3481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Line 299"/>
              <p:cNvSpPr>
                <a:spLocks noChangeShapeType="1"/>
              </p:cNvSpPr>
              <p:nvPr/>
            </p:nvSpPr>
            <p:spPr bwMode="auto">
              <a:xfrm flipV="1">
                <a:off x="2906" y="3449"/>
                <a:ext cx="53" cy="32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300"/>
              <p:cNvSpPr>
                <a:spLocks/>
              </p:cNvSpPr>
              <p:nvPr/>
            </p:nvSpPr>
            <p:spPr bwMode="auto">
              <a:xfrm>
                <a:off x="2959" y="3418"/>
                <a:ext cx="49" cy="3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5" y="16"/>
                  </a:cxn>
                  <a:cxn ang="0">
                    <a:pos x="49" y="0"/>
                  </a:cxn>
                </a:cxnLst>
                <a:rect l="0" t="0" r="r" b="b"/>
                <a:pathLst>
                  <a:path w="49" h="31">
                    <a:moveTo>
                      <a:pt x="0" y="31"/>
                    </a:moveTo>
                    <a:lnTo>
                      <a:pt x="25" y="16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301"/>
              <p:cNvSpPr>
                <a:spLocks/>
              </p:cNvSpPr>
              <p:nvPr/>
            </p:nvSpPr>
            <p:spPr bwMode="auto">
              <a:xfrm>
                <a:off x="3008" y="3377"/>
                <a:ext cx="4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24" y="21"/>
                  </a:cxn>
                  <a:cxn ang="0">
                    <a:pos x="49" y="0"/>
                  </a:cxn>
                </a:cxnLst>
                <a:rect l="0" t="0" r="r" b="b"/>
                <a:pathLst>
                  <a:path w="49" h="41">
                    <a:moveTo>
                      <a:pt x="0" y="41"/>
                    </a:moveTo>
                    <a:lnTo>
                      <a:pt x="24" y="2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Line 302"/>
              <p:cNvSpPr>
                <a:spLocks noChangeShapeType="1"/>
              </p:cNvSpPr>
              <p:nvPr/>
            </p:nvSpPr>
            <p:spPr bwMode="auto">
              <a:xfrm flipV="1">
                <a:off x="3057" y="3335"/>
                <a:ext cx="53" cy="42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Line 303"/>
              <p:cNvSpPr>
                <a:spLocks noChangeShapeType="1"/>
              </p:cNvSpPr>
              <p:nvPr/>
            </p:nvSpPr>
            <p:spPr bwMode="auto">
              <a:xfrm flipV="1">
                <a:off x="3110" y="3289"/>
                <a:ext cx="49" cy="4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Line 304"/>
              <p:cNvSpPr>
                <a:spLocks noChangeShapeType="1"/>
              </p:cNvSpPr>
              <p:nvPr/>
            </p:nvSpPr>
            <p:spPr bwMode="auto">
              <a:xfrm flipV="1">
                <a:off x="3159" y="3237"/>
                <a:ext cx="54" cy="52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Freeform 305"/>
              <p:cNvSpPr>
                <a:spLocks/>
              </p:cNvSpPr>
              <p:nvPr/>
            </p:nvSpPr>
            <p:spPr bwMode="auto">
              <a:xfrm>
                <a:off x="3213" y="3175"/>
                <a:ext cx="49" cy="62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24" y="31"/>
                  </a:cxn>
                  <a:cxn ang="0">
                    <a:pos x="49" y="0"/>
                  </a:cxn>
                </a:cxnLst>
                <a:rect l="0" t="0" r="r" b="b"/>
                <a:pathLst>
                  <a:path w="49" h="62">
                    <a:moveTo>
                      <a:pt x="0" y="62"/>
                    </a:moveTo>
                    <a:lnTo>
                      <a:pt x="24" y="3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Freeform 306"/>
              <p:cNvSpPr>
                <a:spLocks/>
              </p:cNvSpPr>
              <p:nvPr/>
            </p:nvSpPr>
            <p:spPr bwMode="auto">
              <a:xfrm>
                <a:off x="3262" y="3097"/>
                <a:ext cx="48" cy="78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24" y="41"/>
                  </a:cxn>
                  <a:cxn ang="0">
                    <a:pos x="48" y="0"/>
                  </a:cxn>
                </a:cxnLst>
                <a:rect l="0" t="0" r="r" b="b"/>
                <a:pathLst>
                  <a:path w="48" h="78">
                    <a:moveTo>
                      <a:pt x="0" y="78"/>
                    </a:moveTo>
                    <a:lnTo>
                      <a:pt x="24" y="41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Line 307"/>
              <p:cNvSpPr>
                <a:spLocks noChangeShapeType="1"/>
              </p:cNvSpPr>
              <p:nvPr/>
            </p:nvSpPr>
            <p:spPr bwMode="auto">
              <a:xfrm flipV="1">
                <a:off x="3310" y="3019"/>
                <a:ext cx="54" cy="78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Freeform 308"/>
              <p:cNvSpPr>
                <a:spLocks/>
              </p:cNvSpPr>
              <p:nvPr/>
            </p:nvSpPr>
            <p:spPr bwMode="auto">
              <a:xfrm>
                <a:off x="3364" y="2941"/>
                <a:ext cx="49" cy="78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24" y="42"/>
                  </a:cxn>
                  <a:cxn ang="0">
                    <a:pos x="49" y="0"/>
                  </a:cxn>
                </a:cxnLst>
                <a:rect l="0" t="0" r="r" b="b"/>
                <a:pathLst>
                  <a:path w="49" h="78">
                    <a:moveTo>
                      <a:pt x="0" y="78"/>
                    </a:moveTo>
                    <a:lnTo>
                      <a:pt x="24" y="42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Freeform 309"/>
              <p:cNvSpPr>
                <a:spLocks/>
              </p:cNvSpPr>
              <p:nvPr/>
            </p:nvSpPr>
            <p:spPr bwMode="auto">
              <a:xfrm>
                <a:off x="3413" y="2853"/>
                <a:ext cx="48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4" y="47"/>
                  </a:cxn>
                  <a:cxn ang="0">
                    <a:pos x="48" y="0"/>
                  </a:cxn>
                </a:cxnLst>
                <a:rect l="0" t="0" r="r" b="b"/>
                <a:pathLst>
                  <a:path w="48" h="88">
                    <a:moveTo>
                      <a:pt x="0" y="88"/>
                    </a:moveTo>
                    <a:lnTo>
                      <a:pt x="24" y="47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Line 310"/>
              <p:cNvSpPr>
                <a:spLocks noChangeShapeType="1"/>
              </p:cNvSpPr>
              <p:nvPr/>
            </p:nvSpPr>
            <p:spPr bwMode="auto">
              <a:xfrm flipV="1">
                <a:off x="3461" y="2765"/>
                <a:ext cx="54" cy="88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Freeform 311"/>
              <p:cNvSpPr>
                <a:spLocks/>
              </p:cNvSpPr>
              <p:nvPr/>
            </p:nvSpPr>
            <p:spPr bwMode="auto">
              <a:xfrm>
                <a:off x="3515" y="2677"/>
                <a:ext cx="49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4" y="47"/>
                  </a:cxn>
                  <a:cxn ang="0">
                    <a:pos x="49" y="0"/>
                  </a:cxn>
                </a:cxnLst>
                <a:rect l="0" t="0" r="r" b="b"/>
                <a:pathLst>
                  <a:path w="49" h="88">
                    <a:moveTo>
                      <a:pt x="0" y="88"/>
                    </a:moveTo>
                    <a:lnTo>
                      <a:pt x="24" y="4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Freeform 312"/>
              <p:cNvSpPr>
                <a:spLocks/>
              </p:cNvSpPr>
              <p:nvPr/>
            </p:nvSpPr>
            <p:spPr bwMode="auto">
              <a:xfrm>
                <a:off x="3564" y="2573"/>
                <a:ext cx="53" cy="104"/>
              </a:xfrm>
              <a:custGeom>
                <a:avLst/>
                <a:gdLst/>
                <a:ahLst/>
                <a:cxnLst>
                  <a:cxn ang="0">
                    <a:pos x="0" y="104"/>
                  </a:cxn>
                  <a:cxn ang="0">
                    <a:pos x="24" y="52"/>
                  </a:cxn>
                  <a:cxn ang="0">
                    <a:pos x="53" y="0"/>
                  </a:cxn>
                </a:cxnLst>
                <a:rect l="0" t="0" r="r" b="b"/>
                <a:pathLst>
                  <a:path w="53" h="104">
                    <a:moveTo>
                      <a:pt x="0" y="104"/>
                    </a:moveTo>
                    <a:lnTo>
                      <a:pt x="24" y="52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Freeform 313"/>
              <p:cNvSpPr>
                <a:spLocks/>
              </p:cNvSpPr>
              <p:nvPr/>
            </p:nvSpPr>
            <p:spPr bwMode="auto">
              <a:xfrm>
                <a:off x="3617" y="2485"/>
                <a:ext cx="49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5" y="42"/>
                  </a:cxn>
                  <a:cxn ang="0">
                    <a:pos x="49" y="0"/>
                  </a:cxn>
                </a:cxnLst>
                <a:rect l="0" t="0" r="r" b="b"/>
                <a:pathLst>
                  <a:path w="49" h="88">
                    <a:moveTo>
                      <a:pt x="0" y="88"/>
                    </a:moveTo>
                    <a:lnTo>
                      <a:pt x="25" y="42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Freeform 314"/>
              <p:cNvSpPr>
                <a:spLocks/>
              </p:cNvSpPr>
              <p:nvPr/>
            </p:nvSpPr>
            <p:spPr bwMode="auto">
              <a:xfrm>
                <a:off x="3666" y="2392"/>
                <a:ext cx="49" cy="93"/>
              </a:xfrm>
              <a:custGeom>
                <a:avLst/>
                <a:gdLst/>
                <a:ahLst/>
                <a:cxnLst>
                  <a:cxn ang="0">
                    <a:pos x="0" y="93"/>
                  </a:cxn>
                  <a:cxn ang="0">
                    <a:pos x="25" y="47"/>
                  </a:cxn>
                  <a:cxn ang="0">
                    <a:pos x="49" y="0"/>
                  </a:cxn>
                </a:cxnLst>
                <a:rect l="0" t="0" r="r" b="b"/>
                <a:pathLst>
                  <a:path w="49" h="93">
                    <a:moveTo>
                      <a:pt x="0" y="93"/>
                    </a:moveTo>
                    <a:lnTo>
                      <a:pt x="25" y="4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Line 315"/>
              <p:cNvSpPr>
                <a:spLocks noChangeShapeType="1"/>
              </p:cNvSpPr>
              <p:nvPr/>
            </p:nvSpPr>
            <p:spPr bwMode="auto">
              <a:xfrm flipV="1">
                <a:off x="3715" y="2304"/>
                <a:ext cx="54" cy="88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Freeform 316"/>
              <p:cNvSpPr>
                <a:spLocks/>
              </p:cNvSpPr>
              <p:nvPr/>
            </p:nvSpPr>
            <p:spPr bwMode="auto">
              <a:xfrm>
                <a:off x="3769" y="2221"/>
                <a:ext cx="48" cy="83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24" y="41"/>
                  </a:cxn>
                  <a:cxn ang="0">
                    <a:pos x="48" y="0"/>
                  </a:cxn>
                </a:cxnLst>
                <a:rect l="0" t="0" r="r" b="b"/>
                <a:pathLst>
                  <a:path w="48" h="83">
                    <a:moveTo>
                      <a:pt x="0" y="83"/>
                    </a:moveTo>
                    <a:lnTo>
                      <a:pt x="24" y="41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Freeform 317"/>
              <p:cNvSpPr>
                <a:spLocks/>
              </p:cNvSpPr>
              <p:nvPr/>
            </p:nvSpPr>
            <p:spPr bwMode="auto">
              <a:xfrm>
                <a:off x="3817" y="2112"/>
                <a:ext cx="49" cy="109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5" y="57"/>
                  </a:cxn>
                  <a:cxn ang="0">
                    <a:pos x="49" y="0"/>
                  </a:cxn>
                </a:cxnLst>
                <a:rect l="0" t="0" r="r" b="b"/>
                <a:pathLst>
                  <a:path w="49" h="109">
                    <a:moveTo>
                      <a:pt x="0" y="109"/>
                    </a:moveTo>
                    <a:lnTo>
                      <a:pt x="25" y="5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Rectangle 318"/>
              <p:cNvSpPr>
                <a:spLocks noChangeArrowheads="1"/>
              </p:cNvSpPr>
              <p:nvPr/>
            </p:nvSpPr>
            <p:spPr bwMode="auto">
              <a:xfrm>
                <a:off x="2637" y="2905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" name="Rectangle 319"/>
              <p:cNvSpPr>
                <a:spLocks noChangeArrowheads="1"/>
              </p:cNvSpPr>
              <p:nvPr/>
            </p:nvSpPr>
            <p:spPr bwMode="auto">
              <a:xfrm>
                <a:off x="2691" y="2864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Rectangle 320"/>
              <p:cNvSpPr>
                <a:spLocks noChangeArrowheads="1"/>
              </p:cNvSpPr>
              <p:nvPr/>
            </p:nvSpPr>
            <p:spPr bwMode="auto">
              <a:xfrm>
                <a:off x="2740" y="2864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Rectangle 321"/>
              <p:cNvSpPr>
                <a:spLocks noChangeArrowheads="1"/>
              </p:cNvSpPr>
              <p:nvPr/>
            </p:nvSpPr>
            <p:spPr bwMode="auto">
              <a:xfrm>
                <a:off x="2793" y="2874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Rectangle 322"/>
              <p:cNvSpPr>
                <a:spLocks noChangeArrowheads="1"/>
              </p:cNvSpPr>
              <p:nvPr/>
            </p:nvSpPr>
            <p:spPr bwMode="auto">
              <a:xfrm>
                <a:off x="2842" y="2890"/>
                <a:ext cx="25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Rectangle 323"/>
              <p:cNvSpPr>
                <a:spLocks noChangeArrowheads="1"/>
              </p:cNvSpPr>
              <p:nvPr/>
            </p:nvSpPr>
            <p:spPr bwMode="auto">
              <a:xfrm>
                <a:off x="2891" y="290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Rectangle 324"/>
              <p:cNvSpPr>
                <a:spLocks noChangeArrowheads="1"/>
              </p:cNvSpPr>
              <p:nvPr/>
            </p:nvSpPr>
            <p:spPr bwMode="auto">
              <a:xfrm>
                <a:off x="2945" y="291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Rectangle 325"/>
              <p:cNvSpPr>
                <a:spLocks noChangeArrowheads="1"/>
              </p:cNvSpPr>
              <p:nvPr/>
            </p:nvSpPr>
            <p:spPr bwMode="auto">
              <a:xfrm>
                <a:off x="2993" y="2926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Rectangle 326"/>
              <p:cNvSpPr>
                <a:spLocks noChangeArrowheads="1"/>
              </p:cNvSpPr>
              <p:nvPr/>
            </p:nvSpPr>
            <p:spPr bwMode="auto">
              <a:xfrm>
                <a:off x="3042" y="2931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Rectangle 327"/>
              <p:cNvSpPr>
                <a:spLocks noChangeArrowheads="1"/>
              </p:cNvSpPr>
              <p:nvPr/>
            </p:nvSpPr>
            <p:spPr bwMode="auto">
              <a:xfrm>
                <a:off x="3096" y="2931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Rectangle 328"/>
              <p:cNvSpPr>
                <a:spLocks noChangeArrowheads="1"/>
              </p:cNvSpPr>
              <p:nvPr/>
            </p:nvSpPr>
            <p:spPr bwMode="auto">
              <a:xfrm>
                <a:off x="3144" y="2921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Rectangle 329"/>
              <p:cNvSpPr>
                <a:spLocks noChangeArrowheads="1"/>
              </p:cNvSpPr>
              <p:nvPr/>
            </p:nvSpPr>
            <p:spPr bwMode="auto">
              <a:xfrm>
                <a:off x="3198" y="2910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Rectangle 330"/>
              <p:cNvSpPr>
                <a:spLocks noChangeArrowheads="1"/>
              </p:cNvSpPr>
              <p:nvPr/>
            </p:nvSpPr>
            <p:spPr bwMode="auto">
              <a:xfrm>
                <a:off x="3247" y="290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Rectangle 331"/>
              <p:cNvSpPr>
                <a:spLocks noChangeArrowheads="1"/>
              </p:cNvSpPr>
              <p:nvPr/>
            </p:nvSpPr>
            <p:spPr bwMode="auto">
              <a:xfrm>
                <a:off x="3296" y="2890"/>
                <a:ext cx="24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Rectangle 332"/>
              <p:cNvSpPr>
                <a:spLocks noChangeArrowheads="1"/>
              </p:cNvSpPr>
              <p:nvPr/>
            </p:nvSpPr>
            <p:spPr bwMode="auto">
              <a:xfrm>
                <a:off x="3349" y="2869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Rectangle 333"/>
              <p:cNvSpPr>
                <a:spLocks noChangeArrowheads="1"/>
              </p:cNvSpPr>
              <p:nvPr/>
            </p:nvSpPr>
            <p:spPr bwMode="auto">
              <a:xfrm>
                <a:off x="3398" y="2848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Rectangle 334"/>
              <p:cNvSpPr>
                <a:spLocks noChangeArrowheads="1"/>
              </p:cNvSpPr>
              <p:nvPr/>
            </p:nvSpPr>
            <p:spPr bwMode="auto">
              <a:xfrm>
                <a:off x="3447" y="2827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Rectangle 335"/>
              <p:cNvSpPr>
                <a:spLocks noChangeArrowheads="1"/>
              </p:cNvSpPr>
              <p:nvPr/>
            </p:nvSpPr>
            <p:spPr bwMode="auto">
              <a:xfrm>
                <a:off x="3500" y="2812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Rectangle 336"/>
              <p:cNvSpPr>
                <a:spLocks noChangeArrowheads="1"/>
              </p:cNvSpPr>
              <p:nvPr/>
            </p:nvSpPr>
            <p:spPr bwMode="auto">
              <a:xfrm>
                <a:off x="3549" y="2786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Rectangle 337"/>
              <p:cNvSpPr>
                <a:spLocks noChangeArrowheads="1"/>
              </p:cNvSpPr>
              <p:nvPr/>
            </p:nvSpPr>
            <p:spPr bwMode="auto">
              <a:xfrm>
                <a:off x="3603" y="275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Rectangle 338"/>
              <p:cNvSpPr>
                <a:spLocks noChangeArrowheads="1"/>
              </p:cNvSpPr>
              <p:nvPr/>
            </p:nvSpPr>
            <p:spPr bwMode="auto">
              <a:xfrm>
                <a:off x="3652" y="2724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Rectangle 339"/>
              <p:cNvSpPr>
                <a:spLocks noChangeArrowheads="1"/>
              </p:cNvSpPr>
              <p:nvPr/>
            </p:nvSpPr>
            <p:spPr bwMode="auto">
              <a:xfrm>
                <a:off x="3700" y="2693"/>
                <a:ext cx="25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Rectangle 340"/>
              <p:cNvSpPr>
                <a:spLocks noChangeArrowheads="1"/>
              </p:cNvSpPr>
              <p:nvPr/>
            </p:nvSpPr>
            <p:spPr bwMode="auto">
              <a:xfrm>
                <a:off x="3754" y="2656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Rectangle 341"/>
              <p:cNvSpPr>
                <a:spLocks noChangeArrowheads="1"/>
              </p:cNvSpPr>
              <p:nvPr/>
            </p:nvSpPr>
            <p:spPr bwMode="auto">
              <a:xfrm>
                <a:off x="3803" y="262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Rectangle 342"/>
              <p:cNvSpPr>
                <a:spLocks noChangeArrowheads="1"/>
              </p:cNvSpPr>
              <p:nvPr/>
            </p:nvSpPr>
            <p:spPr bwMode="auto">
              <a:xfrm>
                <a:off x="3852" y="2594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Rectangle 343"/>
              <p:cNvSpPr>
                <a:spLocks noChangeArrowheads="1"/>
              </p:cNvSpPr>
              <p:nvPr/>
            </p:nvSpPr>
            <p:spPr bwMode="auto">
              <a:xfrm>
                <a:off x="3905" y="2558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Rectangle 344"/>
              <p:cNvSpPr>
                <a:spLocks noChangeArrowheads="1"/>
              </p:cNvSpPr>
              <p:nvPr/>
            </p:nvSpPr>
            <p:spPr bwMode="auto">
              <a:xfrm>
                <a:off x="3954" y="2522"/>
                <a:ext cx="24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Rectangle 345"/>
              <p:cNvSpPr>
                <a:spLocks noChangeArrowheads="1"/>
              </p:cNvSpPr>
              <p:nvPr/>
            </p:nvSpPr>
            <p:spPr bwMode="auto">
              <a:xfrm>
                <a:off x="4008" y="2480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Rectangle 346"/>
              <p:cNvSpPr>
                <a:spLocks noChangeArrowheads="1"/>
              </p:cNvSpPr>
              <p:nvPr/>
            </p:nvSpPr>
            <p:spPr bwMode="auto">
              <a:xfrm>
                <a:off x="4056" y="2444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Rectangle 347"/>
              <p:cNvSpPr>
                <a:spLocks noChangeArrowheads="1"/>
              </p:cNvSpPr>
              <p:nvPr/>
            </p:nvSpPr>
            <p:spPr bwMode="auto">
              <a:xfrm>
                <a:off x="4105" y="2407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Rectangle 348"/>
              <p:cNvSpPr>
                <a:spLocks noChangeArrowheads="1"/>
              </p:cNvSpPr>
              <p:nvPr/>
            </p:nvSpPr>
            <p:spPr bwMode="auto">
              <a:xfrm>
                <a:off x="4159" y="2371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Rectangle 349"/>
              <p:cNvSpPr>
                <a:spLocks noChangeArrowheads="1"/>
              </p:cNvSpPr>
              <p:nvPr/>
            </p:nvSpPr>
            <p:spPr bwMode="auto">
              <a:xfrm>
                <a:off x="4208" y="233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Rectangle 350"/>
              <p:cNvSpPr>
                <a:spLocks noChangeArrowheads="1"/>
              </p:cNvSpPr>
              <p:nvPr/>
            </p:nvSpPr>
            <p:spPr bwMode="auto">
              <a:xfrm>
                <a:off x="4256" y="2309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Rectangle 351"/>
              <p:cNvSpPr>
                <a:spLocks noChangeArrowheads="1"/>
              </p:cNvSpPr>
              <p:nvPr/>
            </p:nvSpPr>
            <p:spPr bwMode="auto">
              <a:xfrm>
                <a:off x="4310" y="2268"/>
                <a:ext cx="24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Rectangle 352"/>
              <p:cNvSpPr>
                <a:spLocks noChangeArrowheads="1"/>
              </p:cNvSpPr>
              <p:nvPr/>
            </p:nvSpPr>
            <p:spPr bwMode="auto">
              <a:xfrm>
                <a:off x="4359" y="2231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Rectangle 353"/>
              <p:cNvSpPr>
                <a:spLocks noChangeArrowheads="1"/>
              </p:cNvSpPr>
              <p:nvPr/>
            </p:nvSpPr>
            <p:spPr bwMode="auto">
              <a:xfrm>
                <a:off x="4412" y="2195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Rectangle 354"/>
              <p:cNvSpPr>
                <a:spLocks noChangeArrowheads="1"/>
              </p:cNvSpPr>
              <p:nvPr/>
            </p:nvSpPr>
            <p:spPr bwMode="auto">
              <a:xfrm>
                <a:off x="4461" y="2159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Rectangle 355"/>
              <p:cNvSpPr>
                <a:spLocks noChangeArrowheads="1"/>
              </p:cNvSpPr>
              <p:nvPr/>
            </p:nvSpPr>
            <p:spPr bwMode="auto">
              <a:xfrm>
                <a:off x="4510" y="2128"/>
                <a:ext cx="24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Freeform 356"/>
              <p:cNvSpPr>
                <a:spLocks/>
              </p:cNvSpPr>
              <p:nvPr/>
            </p:nvSpPr>
            <p:spPr bwMode="auto">
              <a:xfrm>
                <a:off x="2691" y="2936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Freeform 357"/>
              <p:cNvSpPr>
                <a:spLocks/>
              </p:cNvSpPr>
              <p:nvPr/>
            </p:nvSpPr>
            <p:spPr bwMode="auto">
              <a:xfrm>
                <a:off x="2740" y="2952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Freeform 358"/>
              <p:cNvSpPr>
                <a:spLocks/>
              </p:cNvSpPr>
              <p:nvPr/>
            </p:nvSpPr>
            <p:spPr bwMode="auto">
              <a:xfrm>
                <a:off x="2793" y="2973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Freeform 359"/>
              <p:cNvSpPr>
                <a:spLocks/>
              </p:cNvSpPr>
              <p:nvPr/>
            </p:nvSpPr>
            <p:spPr bwMode="auto">
              <a:xfrm>
                <a:off x="2842" y="2983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Freeform 360"/>
              <p:cNvSpPr>
                <a:spLocks/>
              </p:cNvSpPr>
              <p:nvPr/>
            </p:nvSpPr>
            <p:spPr bwMode="auto">
              <a:xfrm>
                <a:off x="2891" y="2988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Freeform 361"/>
              <p:cNvSpPr>
                <a:spLocks/>
              </p:cNvSpPr>
              <p:nvPr/>
            </p:nvSpPr>
            <p:spPr bwMode="auto">
              <a:xfrm>
                <a:off x="2945" y="2978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362"/>
              <p:cNvSpPr>
                <a:spLocks/>
              </p:cNvSpPr>
              <p:nvPr/>
            </p:nvSpPr>
            <p:spPr bwMode="auto">
              <a:xfrm>
                <a:off x="2993" y="2962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363"/>
              <p:cNvSpPr>
                <a:spLocks/>
              </p:cNvSpPr>
              <p:nvPr/>
            </p:nvSpPr>
            <p:spPr bwMode="auto">
              <a:xfrm>
                <a:off x="3042" y="2941"/>
                <a:ext cx="29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2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2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2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364"/>
              <p:cNvSpPr>
                <a:spLocks/>
              </p:cNvSpPr>
              <p:nvPr/>
            </p:nvSpPr>
            <p:spPr bwMode="auto">
              <a:xfrm>
                <a:off x="3096" y="2921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365"/>
              <p:cNvSpPr>
                <a:spLocks/>
              </p:cNvSpPr>
              <p:nvPr/>
            </p:nvSpPr>
            <p:spPr bwMode="auto">
              <a:xfrm>
                <a:off x="3144" y="2895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366"/>
              <p:cNvSpPr>
                <a:spLocks/>
              </p:cNvSpPr>
              <p:nvPr/>
            </p:nvSpPr>
            <p:spPr bwMode="auto">
              <a:xfrm>
                <a:off x="3198" y="2869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367"/>
              <p:cNvSpPr>
                <a:spLocks/>
              </p:cNvSpPr>
              <p:nvPr/>
            </p:nvSpPr>
            <p:spPr bwMode="auto">
              <a:xfrm>
                <a:off x="3247" y="2843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368"/>
              <p:cNvSpPr>
                <a:spLocks/>
              </p:cNvSpPr>
              <p:nvPr/>
            </p:nvSpPr>
            <p:spPr bwMode="auto">
              <a:xfrm>
                <a:off x="3296" y="2817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Freeform 369"/>
              <p:cNvSpPr>
                <a:spLocks/>
              </p:cNvSpPr>
              <p:nvPr/>
            </p:nvSpPr>
            <p:spPr bwMode="auto">
              <a:xfrm>
                <a:off x="3349" y="2781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Freeform 370"/>
              <p:cNvSpPr>
                <a:spLocks/>
              </p:cNvSpPr>
              <p:nvPr/>
            </p:nvSpPr>
            <p:spPr bwMode="auto">
              <a:xfrm>
                <a:off x="3398" y="2744"/>
                <a:ext cx="29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2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2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2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Freeform 371"/>
              <p:cNvSpPr>
                <a:spLocks/>
              </p:cNvSpPr>
              <p:nvPr/>
            </p:nvSpPr>
            <p:spPr bwMode="auto">
              <a:xfrm>
                <a:off x="3447" y="2703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Freeform 372"/>
              <p:cNvSpPr>
                <a:spLocks/>
              </p:cNvSpPr>
              <p:nvPr/>
            </p:nvSpPr>
            <p:spPr bwMode="auto">
              <a:xfrm>
                <a:off x="3500" y="2667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Freeform 373"/>
              <p:cNvSpPr>
                <a:spLocks/>
              </p:cNvSpPr>
              <p:nvPr/>
            </p:nvSpPr>
            <p:spPr bwMode="auto">
              <a:xfrm>
                <a:off x="3549" y="2636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Freeform 374"/>
              <p:cNvSpPr>
                <a:spLocks/>
              </p:cNvSpPr>
              <p:nvPr/>
            </p:nvSpPr>
            <p:spPr bwMode="auto">
              <a:xfrm>
                <a:off x="3603" y="2599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Freeform 375"/>
              <p:cNvSpPr>
                <a:spLocks/>
              </p:cNvSpPr>
              <p:nvPr/>
            </p:nvSpPr>
            <p:spPr bwMode="auto">
              <a:xfrm>
                <a:off x="3652" y="2568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Freeform 376"/>
              <p:cNvSpPr>
                <a:spLocks/>
              </p:cNvSpPr>
              <p:nvPr/>
            </p:nvSpPr>
            <p:spPr bwMode="auto">
              <a:xfrm>
                <a:off x="3700" y="2527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Freeform 377"/>
              <p:cNvSpPr>
                <a:spLocks/>
              </p:cNvSpPr>
              <p:nvPr/>
            </p:nvSpPr>
            <p:spPr bwMode="auto">
              <a:xfrm>
                <a:off x="3754" y="2485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378"/>
              <p:cNvSpPr>
                <a:spLocks/>
              </p:cNvSpPr>
              <p:nvPr/>
            </p:nvSpPr>
            <p:spPr bwMode="auto">
              <a:xfrm>
                <a:off x="3803" y="2444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2" name="Freeform 379"/>
              <p:cNvSpPr>
                <a:spLocks/>
              </p:cNvSpPr>
              <p:nvPr/>
            </p:nvSpPr>
            <p:spPr bwMode="auto">
              <a:xfrm>
                <a:off x="3852" y="2402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380"/>
              <p:cNvSpPr>
                <a:spLocks/>
              </p:cNvSpPr>
              <p:nvPr/>
            </p:nvSpPr>
            <p:spPr bwMode="auto">
              <a:xfrm>
                <a:off x="3905" y="2366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381"/>
              <p:cNvSpPr>
                <a:spLocks/>
              </p:cNvSpPr>
              <p:nvPr/>
            </p:nvSpPr>
            <p:spPr bwMode="auto">
              <a:xfrm>
                <a:off x="3954" y="2330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382"/>
              <p:cNvSpPr>
                <a:spLocks/>
              </p:cNvSpPr>
              <p:nvPr/>
            </p:nvSpPr>
            <p:spPr bwMode="auto">
              <a:xfrm>
                <a:off x="4008" y="2283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383"/>
              <p:cNvSpPr>
                <a:spLocks/>
              </p:cNvSpPr>
              <p:nvPr/>
            </p:nvSpPr>
            <p:spPr bwMode="auto">
              <a:xfrm>
                <a:off x="4056" y="2242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384"/>
              <p:cNvSpPr>
                <a:spLocks/>
              </p:cNvSpPr>
              <p:nvPr/>
            </p:nvSpPr>
            <p:spPr bwMode="auto">
              <a:xfrm>
                <a:off x="4105" y="2200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385"/>
              <p:cNvSpPr>
                <a:spLocks/>
              </p:cNvSpPr>
              <p:nvPr/>
            </p:nvSpPr>
            <p:spPr bwMode="auto">
              <a:xfrm>
                <a:off x="4159" y="2159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386"/>
              <p:cNvSpPr>
                <a:spLocks/>
              </p:cNvSpPr>
              <p:nvPr/>
            </p:nvSpPr>
            <p:spPr bwMode="auto">
              <a:xfrm>
                <a:off x="4208" y="2112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387"/>
              <p:cNvSpPr>
                <a:spLocks/>
              </p:cNvSpPr>
              <p:nvPr/>
            </p:nvSpPr>
            <p:spPr bwMode="auto">
              <a:xfrm>
                <a:off x="4256" y="2071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388"/>
              <p:cNvSpPr>
                <a:spLocks/>
              </p:cNvSpPr>
              <p:nvPr/>
            </p:nvSpPr>
            <p:spPr bwMode="auto">
              <a:xfrm>
                <a:off x="2842" y="3481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389"/>
              <p:cNvSpPr>
                <a:spLocks/>
              </p:cNvSpPr>
              <p:nvPr/>
            </p:nvSpPr>
            <p:spPr bwMode="auto">
              <a:xfrm>
                <a:off x="2891" y="3449"/>
                <a:ext cx="29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2"/>
                  </a:cxn>
                  <a:cxn ang="0">
                    <a:pos x="0" y="32"/>
                  </a:cxn>
                  <a:cxn ang="0">
                    <a:pos x="15" y="0"/>
                  </a:cxn>
                </a:cxnLst>
                <a:rect l="0" t="0" r="r" b="b"/>
                <a:pathLst>
                  <a:path w="29" h="32">
                    <a:moveTo>
                      <a:pt x="15" y="0"/>
                    </a:moveTo>
                    <a:lnTo>
                      <a:pt x="29" y="32"/>
                    </a:lnTo>
                    <a:lnTo>
                      <a:pt x="0" y="3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390"/>
              <p:cNvSpPr>
                <a:spLocks/>
              </p:cNvSpPr>
              <p:nvPr/>
            </p:nvSpPr>
            <p:spPr bwMode="auto">
              <a:xfrm>
                <a:off x="2945" y="3423"/>
                <a:ext cx="29" cy="3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2"/>
                  </a:cxn>
                  <a:cxn ang="0">
                    <a:pos x="0" y="32"/>
                  </a:cxn>
                  <a:cxn ang="0">
                    <a:pos x="14" y="0"/>
                  </a:cxn>
                </a:cxnLst>
                <a:rect l="0" t="0" r="r" b="b"/>
                <a:pathLst>
                  <a:path w="29" h="32">
                    <a:moveTo>
                      <a:pt x="14" y="0"/>
                    </a:moveTo>
                    <a:lnTo>
                      <a:pt x="29" y="32"/>
                    </a:lnTo>
                    <a:lnTo>
                      <a:pt x="0" y="3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391"/>
              <p:cNvSpPr>
                <a:spLocks/>
              </p:cNvSpPr>
              <p:nvPr/>
            </p:nvSpPr>
            <p:spPr bwMode="auto">
              <a:xfrm>
                <a:off x="2993" y="3403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392"/>
              <p:cNvSpPr>
                <a:spLocks/>
              </p:cNvSpPr>
              <p:nvPr/>
            </p:nvSpPr>
            <p:spPr bwMode="auto">
              <a:xfrm>
                <a:off x="3042" y="3382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393"/>
              <p:cNvSpPr>
                <a:spLocks/>
              </p:cNvSpPr>
              <p:nvPr/>
            </p:nvSpPr>
            <p:spPr bwMode="auto">
              <a:xfrm>
                <a:off x="3096" y="3361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Freeform 394"/>
              <p:cNvSpPr>
                <a:spLocks/>
              </p:cNvSpPr>
              <p:nvPr/>
            </p:nvSpPr>
            <p:spPr bwMode="auto">
              <a:xfrm>
                <a:off x="3144" y="3341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395"/>
              <p:cNvSpPr>
                <a:spLocks/>
              </p:cNvSpPr>
              <p:nvPr/>
            </p:nvSpPr>
            <p:spPr bwMode="auto">
              <a:xfrm>
                <a:off x="3198" y="3315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396"/>
              <p:cNvSpPr>
                <a:spLocks/>
              </p:cNvSpPr>
              <p:nvPr/>
            </p:nvSpPr>
            <p:spPr bwMode="auto">
              <a:xfrm>
                <a:off x="3247" y="3289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Freeform 397"/>
              <p:cNvSpPr>
                <a:spLocks/>
              </p:cNvSpPr>
              <p:nvPr/>
            </p:nvSpPr>
            <p:spPr bwMode="auto">
              <a:xfrm>
                <a:off x="3296" y="3263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398"/>
              <p:cNvSpPr>
                <a:spLocks/>
              </p:cNvSpPr>
              <p:nvPr/>
            </p:nvSpPr>
            <p:spPr bwMode="auto">
              <a:xfrm>
                <a:off x="3349" y="3237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Freeform 399"/>
              <p:cNvSpPr>
                <a:spLocks/>
              </p:cNvSpPr>
              <p:nvPr/>
            </p:nvSpPr>
            <p:spPr bwMode="auto">
              <a:xfrm>
                <a:off x="3398" y="3201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Freeform 400"/>
              <p:cNvSpPr>
                <a:spLocks/>
              </p:cNvSpPr>
              <p:nvPr/>
            </p:nvSpPr>
            <p:spPr bwMode="auto">
              <a:xfrm>
                <a:off x="3447" y="3164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Freeform 401"/>
              <p:cNvSpPr>
                <a:spLocks/>
              </p:cNvSpPr>
              <p:nvPr/>
            </p:nvSpPr>
            <p:spPr bwMode="auto">
              <a:xfrm>
                <a:off x="3500" y="3112"/>
                <a:ext cx="30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2"/>
                  </a:cxn>
                  <a:cxn ang="0">
                    <a:pos x="0" y="32"/>
                  </a:cxn>
                  <a:cxn ang="0">
                    <a:pos x="15" y="0"/>
                  </a:cxn>
                </a:cxnLst>
                <a:rect l="0" t="0" r="r" b="b"/>
                <a:pathLst>
                  <a:path w="30" h="32">
                    <a:moveTo>
                      <a:pt x="15" y="0"/>
                    </a:moveTo>
                    <a:lnTo>
                      <a:pt x="30" y="32"/>
                    </a:lnTo>
                    <a:lnTo>
                      <a:pt x="0" y="3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402"/>
              <p:cNvSpPr>
                <a:spLocks/>
              </p:cNvSpPr>
              <p:nvPr/>
            </p:nvSpPr>
            <p:spPr bwMode="auto">
              <a:xfrm>
                <a:off x="3549" y="3055"/>
                <a:ext cx="29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2"/>
                  </a:cxn>
                  <a:cxn ang="0">
                    <a:pos x="0" y="32"/>
                  </a:cxn>
                  <a:cxn ang="0">
                    <a:pos x="15" y="0"/>
                  </a:cxn>
                </a:cxnLst>
                <a:rect l="0" t="0" r="r" b="b"/>
                <a:pathLst>
                  <a:path w="29" h="32">
                    <a:moveTo>
                      <a:pt x="15" y="0"/>
                    </a:moveTo>
                    <a:lnTo>
                      <a:pt x="29" y="32"/>
                    </a:lnTo>
                    <a:lnTo>
                      <a:pt x="0" y="3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Freeform 403"/>
              <p:cNvSpPr>
                <a:spLocks/>
              </p:cNvSpPr>
              <p:nvPr/>
            </p:nvSpPr>
            <p:spPr bwMode="auto">
              <a:xfrm>
                <a:off x="3603" y="2988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7" name="Freeform 404"/>
              <p:cNvSpPr>
                <a:spLocks/>
              </p:cNvSpPr>
              <p:nvPr/>
            </p:nvSpPr>
            <p:spPr bwMode="auto">
              <a:xfrm>
                <a:off x="3652" y="2921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8" name="Freeform 405"/>
              <p:cNvSpPr>
                <a:spLocks/>
              </p:cNvSpPr>
              <p:nvPr/>
            </p:nvSpPr>
            <p:spPr bwMode="auto">
              <a:xfrm>
                <a:off x="3700" y="2853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Freeform 406"/>
              <p:cNvSpPr>
                <a:spLocks/>
              </p:cNvSpPr>
              <p:nvPr/>
            </p:nvSpPr>
            <p:spPr bwMode="auto">
              <a:xfrm>
                <a:off x="3754" y="2770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Freeform 407"/>
              <p:cNvSpPr>
                <a:spLocks/>
              </p:cNvSpPr>
              <p:nvPr/>
            </p:nvSpPr>
            <p:spPr bwMode="auto">
              <a:xfrm>
                <a:off x="3803" y="2693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Freeform 408"/>
              <p:cNvSpPr>
                <a:spLocks/>
              </p:cNvSpPr>
              <p:nvPr/>
            </p:nvSpPr>
            <p:spPr bwMode="auto">
              <a:xfrm>
                <a:off x="3852" y="2604"/>
                <a:ext cx="29" cy="3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2"/>
                  </a:cxn>
                  <a:cxn ang="0">
                    <a:pos x="0" y="32"/>
                  </a:cxn>
                  <a:cxn ang="0">
                    <a:pos x="14" y="0"/>
                  </a:cxn>
                </a:cxnLst>
                <a:rect l="0" t="0" r="r" b="b"/>
                <a:pathLst>
                  <a:path w="29" h="32">
                    <a:moveTo>
                      <a:pt x="14" y="0"/>
                    </a:moveTo>
                    <a:lnTo>
                      <a:pt x="29" y="32"/>
                    </a:lnTo>
                    <a:lnTo>
                      <a:pt x="0" y="3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Freeform 409"/>
              <p:cNvSpPr>
                <a:spLocks/>
              </p:cNvSpPr>
              <p:nvPr/>
            </p:nvSpPr>
            <p:spPr bwMode="auto">
              <a:xfrm>
                <a:off x="3905" y="2516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Freeform 410"/>
              <p:cNvSpPr>
                <a:spLocks/>
              </p:cNvSpPr>
              <p:nvPr/>
            </p:nvSpPr>
            <p:spPr bwMode="auto">
              <a:xfrm>
                <a:off x="3954" y="2428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Freeform 411"/>
              <p:cNvSpPr>
                <a:spLocks/>
              </p:cNvSpPr>
              <p:nvPr/>
            </p:nvSpPr>
            <p:spPr bwMode="auto">
              <a:xfrm>
                <a:off x="4008" y="2345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Freeform 412"/>
              <p:cNvSpPr>
                <a:spLocks/>
              </p:cNvSpPr>
              <p:nvPr/>
            </p:nvSpPr>
            <p:spPr bwMode="auto">
              <a:xfrm>
                <a:off x="4056" y="2262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" name="Freeform 413"/>
              <p:cNvSpPr>
                <a:spLocks/>
              </p:cNvSpPr>
              <p:nvPr/>
            </p:nvSpPr>
            <p:spPr bwMode="auto">
              <a:xfrm>
                <a:off x="4105" y="2190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Freeform 414"/>
              <p:cNvSpPr>
                <a:spLocks/>
              </p:cNvSpPr>
              <p:nvPr/>
            </p:nvSpPr>
            <p:spPr bwMode="auto">
              <a:xfrm>
                <a:off x="4159" y="2102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Rectangle 415"/>
              <p:cNvSpPr>
                <a:spLocks noChangeArrowheads="1"/>
              </p:cNvSpPr>
              <p:nvPr/>
            </p:nvSpPr>
            <p:spPr bwMode="auto">
              <a:xfrm>
                <a:off x="2837" y="3491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Line 416"/>
              <p:cNvSpPr>
                <a:spLocks noChangeShapeType="1"/>
              </p:cNvSpPr>
              <p:nvPr/>
            </p:nvSpPr>
            <p:spPr bwMode="auto">
              <a:xfrm flipH="1" flipV="1">
                <a:off x="2842" y="3496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Line 417"/>
              <p:cNvSpPr>
                <a:spLocks noChangeShapeType="1"/>
              </p:cNvSpPr>
              <p:nvPr/>
            </p:nvSpPr>
            <p:spPr bwMode="auto">
              <a:xfrm>
                <a:off x="2857" y="3512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Line 418"/>
              <p:cNvSpPr>
                <a:spLocks noChangeShapeType="1"/>
              </p:cNvSpPr>
              <p:nvPr/>
            </p:nvSpPr>
            <p:spPr bwMode="auto">
              <a:xfrm flipH="1">
                <a:off x="2842" y="3512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Line 419"/>
              <p:cNvSpPr>
                <a:spLocks noChangeShapeType="1"/>
              </p:cNvSpPr>
              <p:nvPr/>
            </p:nvSpPr>
            <p:spPr bwMode="auto">
              <a:xfrm flipV="1">
                <a:off x="2857" y="3496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Rectangle 420"/>
              <p:cNvSpPr>
                <a:spLocks noChangeArrowheads="1"/>
              </p:cNvSpPr>
              <p:nvPr/>
            </p:nvSpPr>
            <p:spPr bwMode="auto">
              <a:xfrm>
                <a:off x="2886" y="3460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4" name="Line 421"/>
              <p:cNvSpPr>
                <a:spLocks noChangeShapeType="1"/>
              </p:cNvSpPr>
              <p:nvPr/>
            </p:nvSpPr>
            <p:spPr bwMode="auto">
              <a:xfrm flipH="1" flipV="1">
                <a:off x="2891" y="3465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" name="Line 422"/>
              <p:cNvSpPr>
                <a:spLocks noChangeShapeType="1"/>
              </p:cNvSpPr>
              <p:nvPr/>
            </p:nvSpPr>
            <p:spPr bwMode="auto">
              <a:xfrm>
                <a:off x="2906" y="3481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" name="Line 423"/>
              <p:cNvSpPr>
                <a:spLocks noChangeShapeType="1"/>
              </p:cNvSpPr>
              <p:nvPr/>
            </p:nvSpPr>
            <p:spPr bwMode="auto">
              <a:xfrm flipH="1">
                <a:off x="2891" y="3481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7" name="Line 424"/>
              <p:cNvSpPr>
                <a:spLocks noChangeShapeType="1"/>
              </p:cNvSpPr>
              <p:nvPr/>
            </p:nvSpPr>
            <p:spPr bwMode="auto">
              <a:xfrm flipV="1">
                <a:off x="2906" y="3465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8" name="Rectangle 425"/>
              <p:cNvSpPr>
                <a:spLocks noChangeArrowheads="1"/>
              </p:cNvSpPr>
              <p:nvPr/>
            </p:nvSpPr>
            <p:spPr bwMode="auto">
              <a:xfrm>
                <a:off x="2940" y="3429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" name="Line 426"/>
              <p:cNvSpPr>
                <a:spLocks noChangeShapeType="1"/>
              </p:cNvSpPr>
              <p:nvPr/>
            </p:nvSpPr>
            <p:spPr bwMode="auto">
              <a:xfrm flipH="1" flipV="1">
                <a:off x="2945" y="3434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Line 427"/>
              <p:cNvSpPr>
                <a:spLocks noChangeShapeType="1"/>
              </p:cNvSpPr>
              <p:nvPr/>
            </p:nvSpPr>
            <p:spPr bwMode="auto">
              <a:xfrm>
                <a:off x="2959" y="3449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1" name="Line 428"/>
              <p:cNvSpPr>
                <a:spLocks noChangeShapeType="1"/>
              </p:cNvSpPr>
              <p:nvPr/>
            </p:nvSpPr>
            <p:spPr bwMode="auto">
              <a:xfrm flipH="1">
                <a:off x="2945" y="3449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Line 429"/>
              <p:cNvSpPr>
                <a:spLocks noChangeShapeType="1"/>
              </p:cNvSpPr>
              <p:nvPr/>
            </p:nvSpPr>
            <p:spPr bwMode="auto">
              <a:xfrm flipV="1">
                <a:off x="2959" y="3434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Rectangle 430"/>
              <p:cNvSpPr>
                <a:spLocks noChangeArrowheads="1"/>
              </p:cNvSpPr>
              <p:nvPr/>
            </p:nvSpPr>
            <p:spPr bwMode="auto">
              <a:xfrm>
                <a:off x="2988" y="3398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Line 431"/>
              <p:cNvSpPr>
                <a:spLocks noChangeShapeType="1"/>
              </p:cNvSpPr>
              <p:nvPr/>
            </p:nvSpPr>
            <p:spPr bwMode="auto">
              <a:xfrm flipH="1" flipV="1">
                <a:off x="2993" y="3403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5" name="Line 432"/>
              <p:cNvSpPr>
                <a:spLocks noChangeShapeType="1"/>
              </p:cNvSpPr>
              <p:nvPr/>
            </p:nvSpPr>
            <p:spPr bwMode="auto">
              <a:xfrm>
                <a:off x="3008" y="3418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Line 433"/>
              <p:cNvSpPr>
                <a:spLocks noChangeShapeType="1"/>
              </p:cNvSpPr>
              <p:nvPr/>
            </p:nvSpPr>
            <p:spPr bwMode="auto">
              <a:xfrm flipH="1">
                <a:off x="2993" y="3418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Line 434"/>
              <p:cNvSpPr>
                <a:spLocks noChangeShapeType="1"/>
              </p:cNvSpPr>
              <p:nvPr/>
            </p:nvSpPr>
            <p:spPr bwMode="auto">
              <a:xfrm flipV="1">
                <a:off x="3008" y="3403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8" name="Rectangle 435"/>
              <p:cNvSpPr>
                <a:spLocks noChangeArrowheads="1"/>
              </p:cNvSpPr>
              <p:nvPr/>
            </p:nvSpPr>
            <p:spPr bwMode="auto">
              <a:xfrm>
                <a:off x="3037" y="3356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Line 436"/>
              <p:cNvSpPr>
                <a:spLocks noChangeShapeType="1"/>
              </p:cNvSpPr>
              <p:nvPr/>
            </p:nvSpPr>
            <p:spPr bwMode="auto">
              <a:xfrm flipH="1" flipV="1">
                <a:off x="3042" y="3361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Line 437"/>
              <p:cNvSpPr>
                <a:spLocks noChangeShapeType="1"/>
              </p:cNvSpPr>
              <p:nvPr/>
            </p:nvSpPr>
            <p:spPr bwMode="auto">
              <a:xfrm>
                <a:off x="3057" y="3377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Line 438"/>
              <p:cNvSpPr>
                <a:spLocks noChangeShapeType="1"/>
              </p:cNvSpPr>
              <p:nvPr/>
            </p:nvSpPr>
            <p:spPr bwMode="auto">
              <a:xfrm flipH="1">
                <a:off x="3042" y="3377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2" name="Line 439"/>
              <p:cNvSpPr>
                <a:spLocks noChangeShapeType="1"/>
              </p:cNvSpPr>
              <p:nvPr/>
            </p:nvSpPr>
            <p:spPr bwMode="auto">
              <a:xfrm flipV="1">
                <a:off x="3057" y="3361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3" name="Rectangle 440"/>
              <p:cNvSpPr>
                <a:spLocks noChangeArrowheads="1"/>
              </p:cNvSpPr>
              <p:nvPr/>
            </p:nvSpPr>
            <p:spPr bwMode="auto">
              <a:xfrm>
                <a:off x="3091" y="3315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4" name="Line 441"/>
              <p:cNvSpPr>
                <a:spLocks noChangeShapeType="1"/>
              </p:cNvSpPr>
              <p:nvPr/>
            </p:nvSpPr>
            <p:spPr bwMode="auto">
              <a:xfrm flipH="1" flipV="1">
                <a:off x="3096" y="3320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5" name="Line 442"/>
              <p:cNvSpPr>
                <a:spLocks noChangeShapeType="1"/>
              </p:cNvSpPr>
              <p:nvPr/>
            </p:nvSpPr>
            <p:spPr bwMode="auto">
              <a:xfrm>
                <a:off x="3110" y="3335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Line 443"/>
              <p:cNvSpPr>
                <a:spLocks noChangeShapeType="1"/>
              </p:cNvSpPr>
              <p:nvPr/>
            </p:nvSpPr>
            <p:spPr bwMode="auto">
              <a:xfrm flipH="1">
                <a:off x="3096" y="3335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Line 444"/>
              <p:cNvSpPr>
                <a:spLocks noChangeShapeType="1"/>
              </p:cNvSpPr>
              <p:nvPr/>
            </p:nvSpPr>
            <p:spPr bwMode="auto">
              <a:xfrm flipV="1">
                <a:off x="3110" y="3320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Rectangle 445"/>
              <p:cNvSpPr>
                <a:spLocks noChangeArrowheads="1"/>
              </p:cNvSpPr>
              <p:nvPr/>
            </p:nvSpPr>
            <p:spPr bwMode="auto">
              <a:xfrm>
                <a:off x="3140" y="3268"/>
                <a:ext cx="43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Line 446"/>
              <p:cNvSpPr>
                <a:spLocks noChangeShapeType="1"/>
              </p:cNvSpPr>
              <p:nvPr/>
            </p:nvSpPr>
            <p:spPr bwMode="auto">
              <a:xfrm flipH="1" flipV="1">
                <a:off x="3144" y="3273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0" name="Line 447"/>
              <p:cNvSpPr>
                <a:spLocks noChangeShapeType="1"/>
              </p:cNvSpPr>
              <p:nvPr/>
            </p:nvSpPr>
            <p:spPr bwMode="auto">
              <a:xfrm>
                <a:off x="3159" y="3289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1" name="Line 448"/>
              <p:cNvSpPr>
                <a:spLocks noChangeShapeType="1"/>
              </p:cNvSpPr>
              <p:nvPr/>
            </p:nvSpPr>
            <p:spPr bwMode="auto">
              <a:xfrm flipH="1">
                <a:off x="3144" y="3289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449"/>
              <p:cNvSpPr>
                <a:spLocks noChangeShapeType="1"/>
              </p:cNvSpPr>
              <p:nvPr/>
            </p:nvSpPr>
            <p:spPr bwMode="auto">
              <a:xfrm flipV="1">
                <a:off x="3159" y="3273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Rectangle 450"/>
              <p:cNvSpPr>
                <a:spLocks noChangeArrowheads="1"/>
              </p:cNvSpPr>
              <p:nvPr/>
            </p:nvSpPr>
            <p:spPr bwMode="auto">
              <a:xfrm>
                <a:off x="3193" y="3216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Line 451"/>
              <p:cNvSpPr>
                <a:spLocks noChangeShapeType="1"/>
              </p:cNvSpPr>
              <p:nvPr/>
            </p:nvSpPr>
            <p:spPr bwMode="auto">
              <a:xfrm flipH="1" flipV="1">
                <a:off x="3198" y="3221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Line 452"/>
              <p:cNvSpPr>
                <a:spLocks noChangeShapeType="1"/>
              </p:cNvSpPr>
              <p:nvPr/>
            </p:nvSpPr>
            <p:spPr bwMode="auto">
              <a:xfrm>
                <a:off x="3213" y="3237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Line 453"/>
              <p:cNvSpPr>
                <a:spLocks noChangeShapeType="1"/>
              </p:cNvSpPr>
              <p:nvPr/>
            </p:nvSpPr>
            <p:spPr bwMode="auto">
              <a:xfrm flipH="1">
                <a:off x="3198" y="3237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Line 454"/>
              <p:cNvSpPr>
                <a:spLocks noChangeShapeType="1"/>
              </p:cNvSpPr>
              <p:nvPr/>
            </p:nvSpPr>
            <p:spPr bwMode="auto">
              <a:xfrm flipV="1">
                <a:off x="3213" y="3221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Rectangle 455"/>
              <p:cNvSpPr>
                <a:spLocks noChangeArrowheads="1"/>
              </p:cNvSpPr>
              <p:nvPr/>
            </p:nvSpPr>
            <p:spPr bwMode="auto">
              <a:xfrm>
                <a:off x="3242" y="3154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" name="Line 456"/>
              <p:cNvSpPr>
                <a:spLocks noChangeShapeType="1"/>
              </p:cNvSpPr>
              <p:nvPr/>
            </p:nvSpPr>
            <p:spPr bwMode="auto">
              <a:xfrm flipH="1" flipV="1">
                <a:off x="3247" y="3159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Line 457"/>
              <p:cNvSpPr>
                <a:spLocks noChangeShapeType="1"/>
              </p:cNvSpPr>
              <p:nvPr/>
            </p:nvSpPr>
            <p:spPr bwMode="auto">
              <a:xfrm>
                <a:off x="3262" y="3175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Line 458"/>
              <p:cNvSpPr>
                <a:spLocks noChangeShapeType="1"/>
              </p:cNvSpPr>
              <p:nvPr/>
            </p:nvSpPr>
            <p:spPr bwMode="auto">
              <a:xfrm flipH="1">
                <a:off x="3247" y="3175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Line 459"/>
              <p:cNvSpPr>
                <a:spLocks noChangeShapeType="1"/>
              </p:cNvSpPr>
              <p:nvPr/>
            </p:nvSpPr>
            <p:spPr bwMode="auto">
              <a:xfrm flipV="1">
                <a:off x="3262" y="3159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3" name="Rectangle 460"/>
              <p:cNvSpPr>
                <a:spLocks noChangeArrowheads="1"/>
              </p:cNvSpPr>
              <p:nvPr/>
            </p:nvSpPr>
            <p:spPr bwMode="auto">
              <a:xfrm>
                <a:off x="3291" y="3076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Line 461"/>
              <p:cNvSpPr>
                <a:spLocks noChangeShapeType="1"/>
              </p:cNvSpPr>
              <p:nvPr/>
            </p:nvSpPr>
            <p:spPr bwMode="auto">
              <a:xfrm flipH="1" flipV="1">
                <a:off x="3296" y="3081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Line 462"/>
              <p:cNvSpPr>
                <a:spLocks noChangeShapeType="1"/>
              </p:cNvSpPr>
              <p:nvPr/>
            </p:nvSpPr>
            <p:spPr bwMode="auto">
              <a:xfrm>
                <a:off x="3310" y="3097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Line 463"/>
              <p:cNvSpPr>
                <a:spLocks noChangeShapeType="1"/>
              </p:cNvSpPr>
              <p:nvPr/>
            </p:nvSpPr>
            <p:spPr bwMode="auto">
              <a:xfrm flipH="1">
                <a:off x="3296" y="3097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Line 464"/>
              <p:cNvSpPr>
                <a:spLocks noChangeShapeType="1"/>
              </p:cNvSpPr>
              <p:nvPr/>
            </p:nvSpPr>
            <p:spPr bwMode="auto">
              <a:xfrm flipV="1">
                <a:off x="3310" y="3081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Rectangle 465"/>
              <p:cNvSpPr>
                <a:spLocks noChangeArrowheads="1"/>
              </p:cNvSpPr>
              <p:nvPr/>
            </p:nvSpPr>
            <p:spPr bwMode="auto">
              <a:xfrm>
                <a:off x="3344" y="2998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" name="Line 466"/>
              <p:cNvSpPr>
                <a:spLocks noChangeShapeType="1"/>
              </p:cNvSpPr>
              <p:nvPr/>
            </p:nvSpPr>
            <p:spPr bwMode="auto">
              <a:xfrm flipH="1" flipV="1">
                <a:off x="3349" y="3004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Line 467"/>
              <p:cNvSpPr>
                <a:spLocks noChangeShapeType="1"/>
              </p:cNvSpPr>
              <p:nvPr/>
            </p:nvSpPr>
            <p:spPr bwMode="auto">
              <a:xfrm>
                <a:off x="3364" y="3019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Line 468"/>
              <p:cNvSpPr>
                <a:spLocks noChangeShapeType="1"/>
              </p:cNvSpPr>
              <p:nvPr/>
            </p:nvSpPr>
            <p:spPr bwMode="auto">
              <a:xfrm flipH="1">
                <a:off x="3349" y="3019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Line 469"/>
              <p:cNvSpPr>
                <a:spLocks noChangeShapeType="1"/>
              </p:cNvSpPr>
              <p:nvPr/>
            </p:nvSpPr>
            <p:spPr bwMode="auto">
              <a:xfrm flipV="1">
                <a:off x="3364" y="3004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Rectangle 470"/>
              <p:cNvSpPr>
                <a:spLocks noChangeArrowheads="1"/>
              </p:cNvSpPr>
              <p:nvPr/>
            </p:nvSpPr>
            <p:spPr bwMode="auto">
              <a:xfrm>
                <a:off x="3393" y="2921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4" name="Line 471"/>
              <p:cNvSpPr>
                <a:spLocks noChangeShapeType="1"/>
              </p:cNvSpPr>
              <p:nvPr/>
            </p:nvSpPr>
            <p:spPr bwMode="auto">
              <a:xfrm flipH="1" flipV="1">
                <a:off x="3398" y="2926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Line 472"/>
              <p:cNvSpPr>
                <a:spLocks noChangeShapeType="1"/>
              </p:cNvSpPr>
              <p:nvPr/>
            </p:nvSpPr>
            <p:spPr bwMode="auto">
              <a:xfrm>
                <a:off x="3413" y="2941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Line 473"/>
              <p:cNvSpPr>
                <a:spLocks noChangeShapeType="1"/>
              </p:cNvSpPr>
              <p:nvPr/>
            </p:nvSpPr>
            <p:spPr bwMode="auto">
              <a:xfrm flipH="1">
                <a:off x="3398" y="2941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Line 474"/>
              <p:cNvSpPr>
                <a:spLocks noChangeShapeType="1"/>
              </p:cNvSpPr>
              <p:nvPr/>
            </p:nvSpPr>
            <p:spPr bwMode="auto">
              <a:xfrm flipV="1">
                <a:off x="3413" y="2926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" name="Rectangle 475"/>
            <p:cNvSpPr>
              <a:spLocks noChangeArrowheads="1"/>
            </p:cNvSpPr>
            <p:nvPr/>
          </p:nvSpPr>
          <p:spPr bwMode="auto">
            <a:xfrm>
              <a:off x="3442" y="2833"/>
              <a:ext cx="44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Line 476"/>
            <p:cNvSpPr>
              <a:spLocks noChangeShapeType="1"/>
            </p:cNvSpPr>
            <p:nvPr/>
          </p:nvSpPr>
          <p:spPr bwMode="auto">
            <a:xfrm flipH="1" flipV="1">
              <a:off x="3447" y="2838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477"/>
            <p:cNvSpPr>
              <a:spLocks noChangeShapeType="1"/>
            </p:cNvSpPr>
            <p:nvPr/>
          </p:nvSpPr>
          <p:spPr bwMode="auto">
            <a:xfrm>
              <a:off x="3461" y="2853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478"/>
            <p:cNvSpPr>
              <a:spLocks noChangeShapeType="1"/>
            </p:cNvSpPr>
            <p:nvPr/>
          </p:nvSpPr>
          <p:spPr bwMode="auto">
            <a:xfrm flipH="1">
              <a:off x="3447" y="2853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479"/>
            <p:cNvSpPr>
              <a:spLocks noChangeShapeType="1"/>
            </p:cNvSpPr>
            <p:nvPr/>
          </p:nvSpPr>
          <p:spPr bwMode="auto">
            <a:xfrm flipV="1">
              <a:off x="3461" y="2838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Rectangle 480"/>
            <p:cNvSpPr>
              <a:spLocks noChangeArrowheads="1"/>
            </p:cNvSpPr>
            <p:nvPr/>
          </p:nvSpPr>
          <p:spPr bwMode="auto">
            <a:xfrm>
              <a:off x="3496" y="2744"/>
              <a:ext cx="43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481"/>
            <p:cNvSpPr>
              <a:spLocks noChangeShapeType="1"/>
            </p:cNvSpPr>
            <p:nvPr/>
          </p:nvSpPr>
          <p:spPr bwMode="auto">
            <a:xfrm flipH="1" flipV="1">
              <a:off x="3500" y="2750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482"/>
            <p:cNvSpPr>
              <a:spLocks noChangeShapeType="1"/>
            </p:cNvSpPr>
            <p:nvPr/>
          </p:nvSpPr>
          <p:spPr bwMode="auto">
            <a:xfrm>
              <a:off x="3515" y="2765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483"/>
            <p:cNvSpPr>
              <a:spLocks noChangeShapeType="1"/>
            </p:cNvSpPr>
            <p:nvPr/>
          </p:nvSpPr>
          <p:spPr bwMode="auto">
            <a:xfrm flipH="1">
              <a:off x="3500" y="2765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484"/>
            <p:cNvSpPr>
              <a:spLocks noChangeShapeType="1"/>
            </p:cNvSpPr>
            <p:nvPr/>
          </p:nvSpPr>
          <p:spPr bwMode="auto">
            <a:xfrm flipV="1">
              <a:off x="3515" y="2750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Rectangle 485"/>
            <p:cNvSpPr>
              <a:spLocks noChangeArrowheads="1"/>
            </p:cNvSpPr>
            <p:nvPr/>
          </p:nvSpPr>
          <p:spPr bwMode="auto">
            <a:xfrm>
              <a:off x="3544" y="2656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486"/>
            <p:cNvSpPr>
              <a:spLocks noChangeShapeType="1"/>
            </p:cNvSpPr>
            <p:nvPr/>
          </p:nvSpPr>
          <p:spPr bwMode="auto">
            <a:xfrm flipH="1" flipV="1">
              <a:off x="3549" y="2661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487"/>
            <p:cNvSpPr>
              <a:spLocks noChangeShapeType="1"/>
            </p:cNvSpPr>
            <p:nvPr/>
          </p:nvSpPr>
          <p:spPr bwMode="auto">
            <a:xfrm>
              <a:off x="3564" y="2677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488"/>
            <p:cNvSpPr>
              <a:spLocks noChangeShapeType="1"/>
            </p:cNvSpPr>
            <p:nvPr/>
          </p:nvSpPr>
          <p:spPr bwMode="auto">
            <a:xfrm flipH="1">
              <a:off x="3549" y="2677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489"/>
            <p:cNvSpPr>
              <a:spLocks noChangeShapeType="1"/>
            </p:cNvSpPr>
            <p:nvPr/>
          </p:nvSpPr>
          <p:spPr bwMode="auto">
            <a:xfrm flipV="1">
              <a:off x="3564" y="2661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Rectangle 490"/>
            <p:cNvSpPr>
              <a:spLocks noChangeArrowheads="1"/>
            </p:cNvSpPr>
            <p:nvPr/>
          </p:nvSpPr>
          <p:spPr bwMode="auto">
            <a:xfrm>
              <a:off x="3598" y="2553"/>
              <a:ext cx="44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491"/>
            <p:cNvSpPr>
              <a:spLocks noChangeShapeType="1"/>
            </p:cNvSpPr>
            <p:nvPr/>
          </p:nvSpPr>
          <p:spPr bwMode="auto">
            <a:xfrm flipH="1" flipV="1">
              <a:off x="3603" y="2558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492"/>
            <p:cNvSpPr>
              <a:spLocks noChangeShapeType="1"/>
            </p:cNvSpPr>
            <p:nvPr/>
          </p:nvSpPr>
          <p:spPr bwMode="auto">
            <a:xfrm>
              <a:off x="3617" y="2573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493"/>
            <p:cNvSpPr>
              <a:spLocks noChangeShapeType="1"/>
            </p:cNvSpPr>
            <p:nvPr/>
          </p:nvSpPr>
          <p:spPr bwMode="auto">
            <a:xfrm flipH="1">
              <a:off x="3603" y="2573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494"/>
            <p:cNvSpPr>
              <a:spLocks noChangeShapeType="1"/>
            </p:cNvSpPr>
            <p:nvPr/>
          </p:nvSpPr>
          <p:spPr bwMode="auto">
            <a:xfrm flipV="1">
              <a:off x="3617" y="2558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Rectangle 495"/>
            <p:cNvSpPr>
              <a:spLocks noChangeArrowheads="1"/>
            </p:cNvSpPr>
            <p:nvPr/>
          </p:nvSpPr>
          <p:spPr bwMode="auto">
            <a:xfrm>
              <a:off x="3647" y="2464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496"/>
            <p:cNvSpPr>
              <a:spLocks noChangeShapeType="1"/>
            </p:cNvSpPr>
            <p:nvPr/>
          </p:nvSpPr>
          <p:spPr bwMode="auto">
            <a:xfrm flipH="1" flipV="1">
              <a:off x="3652" y="2470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497"/>
            <p:cNvSpPr>
              <a:spLocks noChangeShapeType="1"/>
            </p:cNvSpPr>
            <p:nvPr/>
          </p:nvSpPr>
          <p:spPr bwMode="auto">
            <a:xfrm>
              <a:off x="3666" y="2485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498"/>
            <p:cNvSpPr>
              <a:spLocks noChangeShapeType="1"/>
            </p:cNvSpPr>
            <p:nvPr/>
          </p:nvSpPr>
          <p:spPr bwMode="auto">
            <a:xfrm flipH="1">
              <a:off x="3652" y="2485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499"/>
            <p:cNvSpPr>
              <a:spLocks noChangeShapeType="1"/>
            </p:cNvSpPr>
            <p:nvPr/>
          </p:nvSpPr>
          <p:spPr bwMode="auto">
            <a:xfrm flipV="1">
              <a:off x="3666" y="2470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Rectangle 500"/>
            <p:cNvSpPr>
              <a:spLocks noChangeArrowheads="1"/>
            </p:cNvSpPr>
            <p:nvPr/>
          </p:nvSpPr>
          <p:spPr bwMode="auto">
            <a:xfrm>
              <a:off x="3696" y="2371"/>
              <a:ext cx="43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501"/>
            <p:cNvSpPr>
              <a:spLocks noChangeShapeType="1"/>
            </p:cNvSpPr>
            <p:nvPr/>
          </p:nvSpPr>
          <p:spPr bwMode="auto">
            <a:xfrm flipH="1" flipV="1">
              <a:off x="3700" y="2376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502"/>
            <p:cNvSpPr>
              <a:spLocks noChangeShapeType="1"/>
            </p:cNvSpPr>
            <p:nvPr/>
          </p:nvSpPr>
          <p:spPr bwMode="auto">
            <a:xfrm>
              <a:off x="3715" y="2392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503"/>
            <p:cNvSpPr>
              <a:spLocks noChangeShapeType="1"/>
            </p:cNvSpPr>
            <p:nvPr/>
          </p:nvSpPr>
          <p:spPr bwMode="auto">
            <a:xfrm flipH="1">
              <a:off x="3700" y="2392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504"/>
            <p:cNvSpPr>
              <a:spLocks noChangeShapeType="1"/>
            </p:cNvSpPr>
            <p:nvPr/>
          </p:nvSpPr>
          <p:spPr bwMode="auto">
            <a:xfrm flipV="1">
              <a:off x="3715" y="2376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Rectangle 505"/>
            <p:cNvSpPr>
              <a:spLocks noChangeArrowheads="1"/>
            </p:cNvSpPr>
            <p:nvPr/>
          </p:nvSpPr>
          <p:spPr bwMode="auto">
            <a:xfrm>
              <a:off x="3749" y="2283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506"/>
            <p:cNvSpPr>
              <a:spLocks noChangeShapeType="1"/>
            </p:cNvSpPr>
            <p:nvPr/>
          </p:nvSpPr>
          <p:spPr bwMode="auto">
            <a:xfrm flipH="1" flipV="1">
              <a:off x="3754" y="2288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507"/>
            <p:cNvSpPr>
              <a:spLocks noChangeShapeType="1"/>
            </p:cNvSpPr>
            <p:nvPr/>
          </p:nvSpPr>
          <p:spPr bwMode="auto">
            <a:xfrm>
              <a:off x="3769" y="2304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508"/>
            <p:cNvSpPr>
              <a:spLocks noChangeShapeType="1"/>
            </p:cNvSpPr>
            <p:nvPr/>
          </p:nvSpPr>
          <p:spPr bwMode="auto">
            <a:xfrm flipH="1">
              <a:off x="3754" y="2304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509"/>
            <p:cNvSpPr>
              <a:spLocks noChangeShapeType="1"/>
            </p:cNvSpPr>
            <p:nvPr/>
          </p:nvSpPr>
          <p:spPr bwMode="auto">
            <a:xfrm flipV="1">
              <a:off x="3769" y="2288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Rectangle 510"/>
            <p:cNvSpPr>
              <a:spLocks noChangeArrowheads="1"/>
            </p:cNvSpPr>
            <p:nvPr/>
          </p:nvSpPr>
          <p:spPr bwMode="auto">
            <a:xfrm>
              <a:off x="3798" y="2200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511"/>
            <p:cNvSpPr>
              <a:spLocks noChangeShapeType="1"/>
            </p:cNvSpPr>
            <p:nvPr/>
          </p:nvSpPr>
          <p:spPr bwMode="auto">
            <a:xfrm flipH="1" flipV="1">
              <a:off x="3803" y="2205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Line 512"/>
            <p:cNvSpPr>
              <a:spLocks noChangeShapeType="1"/>
            </p:cNvSpPr>
            <p:nvPr/>
          </p:nvSpPr>
          <p:spPr bwMode="auto">
            <a:xfrm>
              <a:off x="3817" y="2221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513"/>
            <p:cNvSpPr>
              <a:spLocks noChangeShapeType="1"/>
            </p:cNvSpPr>
            <p:nvPr/>
          </p:nvSpPr>
          <p:spPr bwMode="auto">
            <a:xfrm flipH="1">
              <a:off x="3803" y="2221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514"/>
            <p:cNvSpPr>
              <a:spLocks noChangeShapeType="1"/>
            </p:cNvSpPr>
            <p:nvPr/>
          </p:nvSpPr>
          <p:spPr bwMode="auto">
            <a:xfrm flipV="1">
              <a:off x="3817" y="2205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Rectangle 515"/>
            <p:cNvSpPr>
              <a:spLocks noChangeArrowheads="1"/>
            </p:cNvSpPr>
            <p:nvPr/>
          </p:nvSpPr>
          <p:spPr bwMode="auto">
            <a:xfrm>
              <a:off x="3847" y="2091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516"/>
            <p:cNvSpPr>
              <a:spLocks noChangeShapeType="1"/>
            </p:cNvSpPr>
            <p:nvPr/>
          </p:nvSpPr>
          <p:spPr bwMode="auto">
            <a:xfrm flipH="1" flipV="1">
              <a:off x="3852" y="2096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517"/>
            <p:cNvSpPr>
              <a:spLocks noChangeShapeType="1"/>
            </p:cNvSpPr>
            <p:nvPr/>
          </p:nvSpPr>
          <p:spPr bwMode="auto">
            <a:xfrm>
              <a:off x="3866" y="2112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518"/>
            <p:cNvSpPr>
              <a:spLocks noChangeShapeType="1"/>
            </p:cNvSpPr>
            <p:nvPr/>
          </p:nvSpPr>
          <p:spPr bwMode="auto">
            <a:xfrm flipH="1">
              <a:off x="3852" y="2112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519"/>
            <p:cNvSpPr>
              <a:spLocks noChangeShapeType="1"/>
            </p:cNvSpPr>
            <p:nvPr/>
          </p:nvSpPr>
          <p:spPr bwMode="auto">
            <a:xfrm flipV="1">
              <a:off x="3866" y="2096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Rectangle 520"/>
            <p:cNvSpPr>
              <a:spLocks noChangeArrowheads="1"/>
            </p:cNvSpPr>
            <p:nvPr/>
          </p:nvSpPr>
          <p:spPr bwMode="auto">
            <a:xfrm>
              <a:off x="3008" y="1818"/>
              <a:ext cx="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fr-FR"/>
            </a:p>
          </p:txBody>
        </p:sp>
        <p:sp>
          <p:nvSpPr>
            <p:cNvPr id="52" name="Rectangle 521"/>
            <p:cNvSpPr>
              <a:spLocks noChangeArrowheads="1"/>
            </p:cNvSpPr>
            <p:nvPr/>
          </p:nvSpPr>
          <p:spPr bwMode="auto">
            <a:xfrm>
              <a:off x="2267" y="3569"/>
              <a:ext cx="318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1,0E-02</a:t>
              </a:r>
              <a:endParaRPr lang="fr-FR"/>
            </a:p>
          </p:txBody>
        </p:sp>
        <p:sp>
          <p:nvSpPr>
            <p:cNvPr id="53" name="Rectangle 522"/>
            <p:cNvSpPr>
              <a:spLocks noChangeArrowheads="1"/>
            </p:cNvSpPr>
            <p:nvPr/>
          </p:nvSpPr>
          <p:spPr bwMode="auto">
            <a:xfrm>
              <a:off x="2267" y="3391"/>
              <a:ext cx="31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1,0E-01</a:t>
              </a:r>
              <a:endParaRPr lang="fr-FR"/>
            </a:p>
          </p:txBody>
        </p:sp>
        <p:sp>
          <p:nvSpPr>
            <p:cNvPr id="54" name="Rectangle 523"/>
            <p:cNvSpPr>
              <a:spLocks noChangeArrowheads="1"/>
            </p:cNvSpPr>
            <p:nvPr/>
          </p:nvSpPr>
          <p:spPr bwMode="auto">
            <a:xfrm>
              <a:off x="2247" y="3221"/>
              <a:ext cx="34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1,0E+00</a:t>
              </a:r>
              <a:endParaRPr lang="fr-FR"/>
            </a:p>
          </p:txBody>
        </p:sp>
        <p:sp>
          <p:nvSpPr>
            <p:cNvPr id="55" name="Rectangle 524"/>
            <p:cNvSpPr>
              <a:spLocks noChangeArrowheads="1"/>
            </p:cNvSpPr>
            <p:nvPr/>
          </p:nvSpPr>
          <p:spPr bwMode="auto">
            <a:xfrm>
              <a:off x="2247" y="3045"/>
              <a:ext cx="34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1,0E+01</a:t>
              </a:r>
              <a:endParaRPr lang="fr-FR"/>
            </a:p>
          </p:txBody>
        </p:sp>
        <p:sp>
          <p:nvSpPr>
            <p:cNvPr id="56" name="Rectangle 525"/>
            <p:cNvSpPr>
              <a:spLocks noChangeArrowheads="1"/>
            </p:cNvSpPr>
            <p:nvPr/>
          </p:nvSpPr>
          <p:spPr bwMode="auto">
            <a:xfrm>
              <a:off x="2247" y="2873"/>
              <a:ext cx="34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1,0E+02</a:t>
              </a:r>
              <a:endParaRPr lang="fr-FR"/>
            </a:p>
          </p:txBody>
        </p:sp>
        <p:sp>
          <p:nvSpPr>
            <p:cNvPr id="57" name="Rectangle 526"/>
            <p:cNvSpPr>
              <a:spLocks noChangeArrowheads="1"/>
            </p:cNvSpPr>
            <p:nvPr/>
          </p:nvSpPr>
          <p:spPr bwMode="auto">
            <a:xfrm>
              <a:off x="2247" y="2700"/>
              <a:ext cx="34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1,0E+03</a:t>
              </a:r>
              <a:endParaRPr lang="fr-FR"/>
            </a:p>
          </p:txBody>
        </p:sp>
        <p:sp>
          <p:nvSpPr>
            <p:cNvPr id="58" name="Rectangle 527"/>
            <p:cNvSpPr>
              <a:spLocks noChangeArrowheads="1"/>
            </p:cNvSpPr>
            <p:nvPr/>
          </p:nvSpPr>
          <p:spPr bwMode="auto">
            <a:xfrm>
              <a:off x="2247" y="2528"/>
              <a:ext cx="34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1,0E+04</a:t>
              </a:r>
              <a:endParaRPr lang="fr-FR"/>
            </a:p>
          </p:txBody>
        </p:sp>
        <p:sp>
          <p:nvSpPr>
            <p:cNvPr id="59" name="Rectangle 528"/>
            <p:cNvSpPr>
              <a:spLocks noChangeArrowheads="1"/>
            </p:cNvSpPr>
            <p:nvPr/>
          </p:nvSpPr>
          <p:spPr bwMode="auto">
            <a:xfrm>
              <a:off x="2247" y="2350"/>
              <a:ext cx="34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1,0E+05</a:t>
              </a:r>
              <a:endParaRPr lang="fr-FR"/>
            </a:p>
          </p:txBody>
        </p:sp>
        <p:sp>
          <p:nvSpPr>
            <p:cNvPr id="60" name="Rectangle 529"/>
            <p:cNvSpPr>
              <a:spLocks noChangeArrowheads="1"/>
            </p:cNvSpPr>
            <p:nvPr/>
          </p:nvSpPr>
          <p:spPr bwMode="auto">
            <a:xfrm>
              <a:off x="2247" y="2179"/>
              <a:ext cx="34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1,0E+06</a:t>
              </a:r>
              <a:endParaRPr lang="fr-FR"/>
            </a:p>
          </p:txBody>
        </p:sp>
        <p:sp>
          <p:nvSpPr>
            <p:cNvPr id="61" name="Rectangle 530"/>
            <p:cNvSpPr>
              <a:spLocks noChangeArrowheads="1"/>
            </p:cNvSpPr>
            <p:nvPr/>
          </p:nvSpPr>
          <p:spPr bwMode="auto">
            <a:xfrm>
              <a:off x="2247" y="2003"/>
              <a:ext cx="346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1,0E+07</a:t>
              </a:r>
              <a:endParaRPr lang="fr-FR"/>
            </a:p>
          </p:txBody>
        </p:sp>
        <p:sp>
          <p:nvSpPr>
            <p:cNvPr id="62" name="Rectangle 531"/>
            <p:cNvSpPr>
              <a:spLocks noChangeArrowheads="1"/>
            </p:cNvSpPr>
            <p:nvPr/>
          </p:nvSpPr>
          <p:spPr bwMode="auto">
            <a:xfrm>
              <a:off x="2584" y="3688"/>
              <a:ext cx="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0</a:t>
              </a:r>
              <a:endParaRPr lang="fr-FR"/>
            </a:p>
          </p:txBody>
        </p:sp>
        <p:sp>
          <p:nvSpPr>
            <p:cNvPr id="63" name="Rectangle 532"/>
            <p:cNvSpPr>
              <a:spLocks noChangeArrowheads="1"/>
            </p:cNvSpPr>
            <p:nvPr/>
          </p:nvSpPr>
          <p:spPr bwMode="auto">
            <a:xfrm>
              <a:off x="2945" y="3688"/>
              <a:ext cx="1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200</a:t>
              </a:r>
              <a:endParaRPr lang="fr-FR"/>
            </a:p>
          </p:txBody>
        </p:sp>
        <p:sp>
          <p:nvSpPr>
            <p:cNvPr id="64" name="Rectangle 533"/>
            <p:cNvSpPr>
              <a:spLocks noChangeArrowheads="1"/>
            </p:cNvSpPr>
            <p:nvPr/>
          </p:nvSpPr>
          <p:spPr bwMode="auto">
            <a:xfrm>
              <a:off x="3349" y="3688"/>
              <a:ext cx="1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400</a:t>
              </a:r>
              <a:endParaRPr lang="fr-FR"/>
            </a:p>
          </p:txBody>
        </p:sp>
        <p:sp>
          <p:nvSpPr>
            <p:cNvPr id="65" name="Rectangle 534"/>
            <p:cNvSpPr>
              <a:spLocks noChangeArrowheads="1"/>
            </p:cNvSpPr>
            <p:nvPr/>
          </p:nvSpPr>
          <p:spPr bwMode="auto">
            <a:xfrm>
              <a:off x="3754" y="3688"/>
              <a:ext cx="1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600</a:t>
              </a:r>
              <a:endParaRPr lang="fr-FR"/>
            </a:p>
          </p:txBody>
        </p:sp>
        <p:sp>
          <p:nvSpPr>
            <p:cNvPr id="66" name="Rectangle 535"/>
            <p:cNvSpPr>
              <a:spLocks noChangeArrowheads="1"/>
            </p:cNvSpPr>
            <p:nvPr/>
          </p:nvSpPr>
          <p:spPr bwMode="auto">
            <a:xfrm>
              <a:off x="4159" y="3688"/>
              <a:ext cx="1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800</a:t>
              </a:r>
              <a:endParaRPr lang="fr-FR"/>
            </a:p>
          </p:txBody>
        </p:sp>
        <p:sp>
          <p:nvSpPr>
            <p:cNvPr id="67" name="Rectangle 536"/>
            <p:cNvSpPr>
              <a:spLocks noChangeArrowheads="1"/>
            </p:cNvSpPr>
            <p:nvPr/>
          </p:nvSpPr>
          <p:spPr bwMode="auto">
            <a:xfrm>
              <a:off x="4538" y="3688"/>
              <a:ext cx="202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1000</a:t>
              </a:r>
              <a:endParaRPr lang="fr-FR"/>
            </a:p>
          </p:txBody>
        </p:sp>
        <p:sp>
          <p:nvSpPr>
            <p:cNvPr id="68" name="Rectangle 537"/>
            <p:cNvSpPr>
              <a:spLocks noChangeArrowheads="1"/>
            </p:cNvSpPr>
            <p:nvPr/>
          </p:nvSpPr>
          <p:spPr bwMode="auto">
            <a:xfrm>
              <a:off x="3349" y="3823"/>
              <a:ext cx="56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endParaRPr lang="fr-FR"/>
            </a:p>
          </p:txBody>
        </p:sp>
        <p:sp>
          <p:nvSpPr>
            <p:cNvPr id="69" name="Rectangle 538"/>
            <p:cNvSpPr>
              <a:spLocks noChangeArrowheads="1"/>
            </p:cNvSpPr>
            <p:nvPr/>
          </p:nvSpPr>
          <p:spPr bwMode="auto">
            <a:xfrm>
              <a:off x="3404" y="3829"/>
              <a:ext cx="564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</a:rPr>
                <a:t>V THGEM (V)</a:t>
              </a:r>
              <a:endParaRPr lang="fr-FR"/>
            </a:p>
          </p:txBody>
        </p:sp>
        <p:sp>
          <p:nvSpPr>
            <p:cNvPr id="70" name="Rectangle 539"/>
            <p:cNvSpPr>
              <a:spLocks noChangeArrowheads="1"/>
            </p:cNvSpPr>
            <p:nvPr/>
          </p:nvSpPr>
          <p:spPr bwMode="auto">
            <a:xfrm rot="16200000">
              <a:off x="2056" y="2757"/>
              <a:ext cx="220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</a:rPr>
                <a:t>Gain</a:t>
              </a:r>
              <a:endParaRPr lang="fr-FR"/>
            </a:p>
          </p:txBody>
        </p:sp>
        <p:sp>
          <p:nvSpPr>
            <p:cNvPr id="71" name="Rectangle 540"/>
            <p:cNvSpPr>
              <a:spLocks noChangeArrowheads="1"/>
            </p:cNvSpPr>
            <p:nvPr/>
          </p:nvSpPr>
          <p:spPr bwMode="auto">
            <a:xfrm>
              <a:off x="3720" y="3045"/>
              <a:ext cx="839" cy="4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Line 541"/>
            <p:cNvSpPr>
              <a:spLocks noChangeShapeType="1"/>
            </p:cNvSpPr>
            <p:nvPr/>
          </p:nvSpPr>
          <p:spPr bwMode="auto">
            <a:xfrm>
              <a:off x="3744" y="3107"/>
              <a:ext cx="132" cy="0"/>
            </a:xfrm>
            <a:prstGeom prst="line">
              <a:avLst/>
            </a:prstGeom>
            <a:noFill/>
            <a:ln w="793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Rectangle 542"/>
            <p:cNvSpPr>
              <a:spLocks noChangeArrowheads="1"/>
            </p:cNvSpPr>
            <p:nvPr/>
          </p:nvSpPr>
          <p:spPr bwMode="auto">
            <a:xfrm>
              <a:off x="3793" y="3092"/>
              <a:ext cx="24" cy="26"/>
            </a:xfrm>
            <a:prstGeom prst="rect">
              <a:avLst/>
            </a:prstGeom>
            <a:solidFill>
              <a:srgbClr val="FF00FF"/>
            </a:solidFill>
            <a:ln w="7938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Rectangle 543"/>
            <p:cNvSpPr>
              <a:spLocks noChangeArrowheads="1"/>
            </p:cNvSpPr>
            <p:nvPr/>
          </p:nvSpPr>
          <p:spPr bwMode="auto">
            <a:xfrm>
              <a:off x="3891" y="3061"/>
              <a:ext cx="930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MM = 330 NeCF4 10%</a:t>
              </a:r>
              <a:endParaRPr lang="fr-FR" sz="1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5" name="Line 544"/>
            <p:cNvSpPr>
              <a:spLocks noChangeShapeType="1"/>
            </p:cNvSpPr>
            <p:nvPr/>
          </p:nvSpPr>
          <p:spPr bwMode="auto">
            <a:xfrm>
              <a:off x="3744" y="3216"/>
              <a:ext cx="132" cy="0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545"/>
            <p:cNvSpPr>
              <a:spLocks/>
            </p:cNvSpPr>
            <p:nvPr/>
          </p:nvSpPr>
          <p:spPr bwMode="auto">
            <a:xfrm>
              <a:off x="3793" y="3201"/>
              <a:ext cx="29" cy="3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5"/>
                </a:cxn>
                <a:cxn ang="0">
                  <a:pos x="15" y="31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29" h="31">
                  <a:moveTo>
                    <a:pt x="15" y="0"/>
                  </a:moveTo>
                  <a:lnTo>
                    <a:pt x="29" y="15"/>
                  </a:lnTo>
                  <a:lnTo>
                    <a:pt x="15" y="31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Rectangle 546"/>
            <p:cNvSpPr>
              <a:spLocks noChangeArrowheads="1"/>
            </p:cNvSpPr>
            <p:nvPr/>
          </p:nvSpPr>
          <p:spPr bwMode="auto">
            <a:xfrm>
              <a:off x="3891" y="3169"/>
              <a:ext cx="880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MM = 290 NeCF4 5%</a:t>
              </a:r>
              <a:endParaRPr lang="fr-FR" sz="1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8" name="Line 547"/>
            <p:cNvSpPr>
              <a:spLocks noChangeShapeType="1"/>
            </p:cNvSpPr>
            <p:nvPr/>
          </p:nvSpPr>
          <p:spPr bwMode="auto">
            <a:xfrm>
              <a:off x="3744" y="3325"/>
              <a:ext cx="132" cy="0"/>
            </a:xfrm>
            <a:prstGeom prst="line">
              <a:avLst/>
            </a:prstGeom>
            <a:noFill/>
            <a:ln w="7938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548"/>
            <p:cNvSpPr>
              <a:spLocks/>
            </p:cNvSpPr>
            <p:nvPr/>
          </p:nvSpPr>
          <p:spPr bwMode="auto">
            <a:xfrm>
              <a:off x="3793" y="3309"/>
              <a:ext cx="29" cy="3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32"/>
                </a:cxn>
                <a:cxn ang="0">
                  <a:pos x="0" y="32"/>
                </a:cxn>
                <a:cxn ang="0">
                  <a:pos x="15" y="0"/>
                </a:cxn>
              </a:cxnLst>
              <a:rect l="0" t="0" r="r" b="b"/>
              <a:pathLst>
                <a:path w="29" h="32">
                  <a:moveTo>
                    <a:pt x="15" y="0"/>
                  </a:moveTo>
                  <a:lnTo>
                    <a:pt x="29" y="32"/>
                  </a:lnTo>
                  <a:lnTo>
                    <a:pt x="0" y="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Rectangle 549"/>
            <p:cNvSpPr>
              <a:spLocks noChangeArrowheads="1"/>
            </p:cNvSpPr>
            <p:nvPr/>
          </p:nvSpPr>
          <p:spPr bwMode="auto">
            <a:xfrm>
              <a:off x="3891" y="3278"/>
              <a:ext cx="919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DTHGEM NeCF4 10%</a:t>
              </a:r>
              <a:endParaRPr lang="fr-FR" sz="1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1" name="Line 550"/>
            <p:cNvSpPr>
              <a:spLocks noChangeShapeType="1"/>
            </p:cNvSpPr>
            <p:nvPr/>
          </p:nvSpPr>
          <p:spPr bwMode="auto">
            <a:xfrm>
              <a:off x="3744" y="3434"/>
              <a:ext cx="132" cy="0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Rectangle 551"/>
            <p:cNvSpPr>
              <a:spLocks noChangeArrowheads="1"/>
            </p:cNvSpPr>
            <p:nvPr/>
          </p:nvSpPr>
          <p:spPr bwMode="auto">
            <a:xfrm>
              <a:off x="3788" y="3413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552"/>
            <p:cNvSpPr>
              <a:spLocks noChangeShapeType="1"/>
            </p:cNvSpPr>
            <p:nvPr/>
          </p:nvSpPr>
          <p:spPr bwMode="auto">
            <a:xfrm flipH="1" flipV="1">
              <a:off x="3793" y="3418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553"/>
            <p:cNvSpPr>
              <a:spLocks noChangeShapeType="1"/>
            </p:cNvSpPr>
            <p:nvPr/>
          </p:nvSpPr>
          <p:spPr bwMode="auto">
            <a:xfrm>
              <a:off x="3808" y="3434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554"/>
            <p:cNvSpPr>
              <a:spLocks noChangeShapeType="1"/>
            </p:cNvSpPr>
            <p:nvPr/>
          </p:nvSpPr>
          <p:spPr bwMode="auto">
            <a:xfrm flipH="1">
              <a:off x="3793" y="3434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Line 555"/>
            <p:cNvSpPr>
              <a:spLocks noChangeShapeType="1"/>
            </p:cNvSpPr>
            <p:nvPr/>
          </p:nvSpPr>
          <p:spPr bwMode="auto">
            <a:xfrm flipV="1">
              <a:off x="3808" y="3418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Rectangle 556"/>
            <p:cNvSpPr>
              <a:spLocks noChangeArrowheads="1"/>
            </p:cNvSpPr>
            <p:nvPr/>
          </p:nvSpPr>
          <p:spPr bwMode="auto">
            <a:xfrm>
              <a:off x="3891" y="3387"/>
              <a:ext cx="868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DTHGEM NeCF4 5%</a:t>
              </a:r>
              <a:endParaRPr lang="fr-FR" sz="1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488" name="Rectangle 7"/>
          <p:cNvSpPr>
            <a:spLocks noChangeArrowheads="1"/>
          </p:cNvSpPr>
          <p:nvPr/>
        </p:nvSpPr>
        <p:spPr bwMode="auto">
          <a:xfrm>
            <a:off x="0" y="1196975"/>
            <a:ext cx="9058275" cy="29527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600" b="1"/>
          </a:p>
        </p:txBody>
      </p:sp>
      <p:sp>
        <p:nvSpPr>
          <p:cNvPr id="489" name="Rectangle 5"/>
          <p:cNvSpPr>
            <a:spLocks noChangeArrowheads="1"/>
          </p:cNvSpPr>
          <p:nvPr/>
        </p:nvSpPr>
        <p:spPr bwMode="auto">
          <a:xfrm>
            <a:off x="1649413" y="14288"/>
            <a:ext cx="5494337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0" name="WordArt 6"/>
          <p:cNvSpPr>
            <a:spLocks noChangeArrowheads="1" noChangeShapeType="1" noTextEdit="1"/>
          </p:cNvSpPr>
          <p:nvPr/>
        </p:nvSpPr>
        <p:spPr bwMode="auto">
          <a:xfrm>
            <a:off x="1866900" y="90488"/>
            <a:ext cx="501015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Thick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-GEM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Multipliers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(THGEM)</a:t>
            </a:r>
          </a:p>
        </p:txBody>
      </p:sp>
      <p:pic>
        <p:nvPicPr>
          <p:cNvPr id="491" name="Picture 8" descr="Capture_0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613" y="1995488"/>
            <a:ext cx="2141537" cy="163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graphicFrame>
        <p:nvGraphicFramePr>
          <p:cNvPr id="49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260898"/>
              </p:ext>
            </p:extLst>
          </p:nvPr>
        </p:nvGraphicFramePr>
        <p:xfrm>
          <a:off x="331788" y="1958975"/>
          <a:ext cx="216535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Bitmap Image" r:id="rId4" imgW="3048426" imgH="2514286" progId="PBrush">
                  <p:embed/>
                </p:oleObj>
              </mc:Choice>
              <mc:Fallback>
                <p:oleObj name="Bitmap Image" r:id="rId4" imgW="3048426" imgH="251428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895"/>
                      <a:stretch>
                        <a:fillRect/>
                      </a:stretch>
                    </p:blipFill>
                    <p:spPr bwMode="auto">
                      <a:xfrm>
                        <a:off x="331788" y="1958975"/>
                        <a:ext cx="2165350" cy="1676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3" name="Rectangle 10"/>
          <p:cNvSpPr>
            <a:spLocks noChangeArrowheads="1"/>
          </p:cNvSpPr>
          <p:nvPr/>
        </p:nvSpPr>
        <p:spPr bwMode="auto">
          <a:xfrm>
            <a:off x="3384550" y="1268413"/>
            <a:ext cx="3192463" cy="2638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4" name="Text Box 11"/>
          <p:cNvSpPr txBox="1">
            <a:spLocks noChangeArrowheads="1"/>
          </p:cNvSpPr>
          <p:nvPr/>
        </p:nvSpPr>
        <p:spPr bwMode="auto">
          <a:xfrm>
            <a:off x="144842" y="1296988"/>
            <a:ext cx="300755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CC00CC"/>
                </a:solidFill>
                <a:latin typeface="Palatino Linotype" panose="02040502050505030304" pitchFamily="18" charset="0"/>
              </a:rPr>
              <a:t>STANDARD GEM</a:t>
            </a:r>
          </a:p>
          <a:p>
            <a:pPr algn="ctr"/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10</a:t>
            </a:r>
            <a:r>
              <a:rPr lang="en-US" baseline="30000" dirty="0">
                <a:solidFill>
                  <a:srgbClr val="663300"/>
                </a:solidFill>
                <a:latin typeface="Palatino Linotype" panose="02040502050505030304" pitchFamily="18" charset="0"/>
              </a:rPr>
              <a:t>3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 GAIN IN SINGLE GEM</a:t>
            </a:r>
          </a:p>
        </p:txBody>
      </p:sp>
      <p:sp>
        <p:nvSpPr>
          <p:cNvPr id="495" name="Text Box 12"/>
          <p:cNvSpPr txBox="1">
            <a:spLocks noChangeArrowheads="1"/>
          </p:cNvSpPr>
          <p:nvPr/>
        </p:nvSpPr>
        <p:spPr bwMode="auto">
          <a:xfrm>
            <a:off x="3478488" y="1309688"/>
            <a:ext cx="286488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CC00CC"/>
                </a:solidFill>
                <a:latin typeface="Palatino Linotype" panose="02040502050505030304" pitchFamily="18" charset="0"/>
              </a:rPr>
              <a:t>THGEM</a:t>
            </a:r>
          </a:p>
          <a:p>
            <a:pPr algn="ctr"/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10</a:t>
            </a:r>
            <a:r>
              <a:rPr lang="en-US" baseline="30000" dirty="0">
                <a:solidFill>
                  <a:srgbClr val="663300"/>
                </a:solidFill>
                <a:latin typeface="Palatino Linotype" panose="02040502050505030304" pitchFamily="18" charset="0"/>
              </a:rPr>
              <a:t>5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 gain in single-THGEM</a:t>
            </a:r>
          </a:p>
        </p:txBody>
      </p:sp>
      <p:sp>
        <p:nvSpPr>
          <p:cNvPr id="496" name="Line 13"/>
          <p:cNvSpPr>
            <a:spLocks noChangeShapeType="1"/>
          </p:cNvSpPr>
          <p:nvPr/>
        </p:nvSpPr>
        <p:spPr bwMode="auto">
          <a:xfrm rot="16200000">
            <a:off x="2979738" y="1868487"/>
            <a:ext cx="0" cy="2571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497" name="Group 14"/>
          <p:cNvGrpSpPr>
            <a:grpSpLocks/>
          </p:cNvGrpSpPr>
          <p:nvPr/>
        </p:nvGrpSpPr>
        <p:grpSpPr bwMode="auto">
          <a:xfrm>
            <a:off x="2836863" y="1971675"/>
            <a:ext cx="257175" cy="1649413"/>
            <a:chOff x="3119" y="1070"/>
            <a:chExt cx="144" cy="1336"/>
          </a:xfrm>
        </p:grpSpPr>
        <p:sp>
          <p:nvSpPr>
            <p:cNvPr id="498" name="Line 15"/>
            <p:cNvSpPr>
              <a:spLocks noChangeShapeType="1"/>
            </p:cNvSpPr>
            <p:nvPr/>
          </p:nvSpPr>
          <p:spPr bwMode="auto">
            <a:xfrm rot="-5400000">
              <a:off x="2530" y="1738"/>
              <a:ext cx="13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99" name="Line 16"/>
            <p:cNvSpPr>
              <a:spLocks noChangeShapeType="1"/>
            </p:cNvSpPr>
            <p:nvPr/>
          </p:nvSpPr>
          <p:spPr bwMode="auto">
            <a:xfrm rot="-5400000">
              <a:off x="3191" y="2334"/>
              <a:ext cx="0" cy="1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00" name="Text Box 17"/>
          <p:cNvSpPr txBox="1">
            <a:spLocks noChangeArrowheads="1"/>
          </p:cNvSpPr>
          <p:nvPr/>
        </p:nvSpPr>
        <p:spPr bwMode="auto">
          <a:xfrm>
            <a:off x="2581275" y="2527300"/>
            <a:ext cx="7286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cs typeface="Arial" charset="0"/>
              </a:rPr>
              <a:t>1 mm</a:t>
            </a:r>
          </a:p>
        </p:txBody>
      </p:sp>
      <p:sp>
        <p:nvSpPr>
          <p:cNvPr id="501" name="Line 18"/>
          <p:cNvSpPr>
            <a:spLocks noChangeShapeType="1"/>
          </p:cNvSpPr>
          <p:nvPr/>
        </p:nvSpPr>
        <p:spPr bwMode="auto">
          <a:xfrm>
            <a:off x="2517775" y="3638550"/>
            <a:ext cx="132556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02" name="Line 19"/>
          <p:cNvSpPr>
            <a:spLocks noChangeShapeType="1"/>
          </p:cNvSpPr>
          <p:nvPr/>
        </p:nvSpPr>
        <p:spPr bwMode="auto">
          <a:xfrm>
            <a:off x="2517775" y="1984375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03" name="Text Box 20"/>
          <p:cNvSpPr txBox="1">
            <a:spLocks noChangeArrowheads="1"/>
          </p:cNvSpPr>
          <p:nvPr/>
        </p:nvSpPr>
        <p:spPr bwMode="auto">
          <a:xfrm>
            <a:off x="5654927" y="3068638"/>
            <a:ext cx="1228221" cy="830997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0.1 mm rim</a:t>
            </a:r>
          </a:p>
          <a:p>
            <a:pPr algn="ctr"/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to prevent</a:t>
            </a:r>
          </a:p>
          <a:p>
            <a:pPr algn="ctr"/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discharges</a:t>
            </a:r>
          </a:p>
        </p:txBody>
      </p:sp>
      <p:sp>
        <p:nvSpPr>
          <p:cNvPr id="504" name="Line 21"/>
          <p:cNvSpPr>
            <a:spLocks noChangeShapeType="1"/>
          </p:cNvSpPr>
          <p:nvPr/>
        </p:nvSpPr>
        <p:spPr bwMode="auto">
          <a:xfrm flipH="1" flipV="1">
            <a:off x="5370513" y="3005138"/>
            <a:ext cx="260350" cy="3635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05" name="Rectangle 58"/>
          <p:cNvSpPr>
            <a:spLocks noChangeArrowheads="1"/>
          </p:cNvSpPr>
          <p:nvPr/>
        </p:nvSpPr>
        <p:spPr bwMode="auto">
          <a:xfrm>
            <a:off x="863600" y="549275"/>
            <a:ext cx="730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Simple &amp; Robust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  <a:sym typeface="Wingdings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 Manufactured by standard PCB techniques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of precise drilling in G-10 (and other materials) and Cu etching</a:t>
            </a:r>
          </a:p>
        </p:txBody>
      </p:sp>
      <p:sp>
        <p:nvSpPr>
          <p:cNvPr id="506" name="Text Box 59"/>
          <p:cNvSpPr txBox="1">
            <a:spLocks noChangeArrowheads="1"/>
          </p:cNvSpPr>
          <p:nvPr/>
        </p:nvSpPr>
        <p:spPr bwMode="auto">
          <a:xfrm>
            <a:off x="6878638" y="1570038"/>
            <a:ext cx="21292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D60093"/>
                </a:solidFill>
                <a:latin typeface="Palatino Linotype" panose="02040502050505030304" pitchFamily="18" charset="0"/>
              </a:rPr>
              <a:t>Other groups developed</a:t>
            </a:r>
          </a:p>
          <a:p>
            <a:r>
              <a:rPr lang="en-US" sz="1400" dirty="0">
                <a:solidFill>
                  <a:srgbClr val="D60093"/>
                </a:solidFill>
                <a:latin typeface="Palatino Linotype" panose="02040502050505030304" pitchFamily="18" charset="0"/>
              </a:rPr>
              <a:t>similar hole-multipliers:</a:t>
            </a:r>
          </a:p>
          <a:p>
            <a:endParaRPr lang="en-US" sz="1400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rgbClr val="996633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i="1" dirty="0">
                <a:solidFill>
                  <a:srgbClr val="996633"/>
                </a:solidFill>
                <a:latin typeface="Palatino Linotype" panose="02040502050505030304" pitchFamily="18" charset="0"/>
              </a:rPr>
              <a:t>Optimized GEM: </a:t>
            </a:r>
          </a:p>
          <a:p>
            <a:r>
              <a:rPr lang="en-US" sz="1400" i="1" dirty="0">
                <a:solidFill>
                  <a:srgbClr val="996633"/>
                </a:solidFill>
                <a:latin typeface="Palatino Linotype" panose="02040502050505030304" pitchFamily="18" charset="0"/>
                <a:sym typeface="Wingdings" charset="2"/>
              </a:rPr>
              <a:t>L. </a:t>
            </a:r>
            <a:r>
              <a:rPr lang="en-US" sz="1400" i="1" dirty="0" err="1">
                <a:solidFill>
                  <a:srgbClr val="996633"/>
                </a:solidFill>
                <a:latin typeface="Palatino Linotype" panose="02040502050505030304" pitchFamily="18" charset="0"/>
                <a:sym typeface="Wingdings" charset="2"/>
              </a:rPr>
              <a:t>Periale</a:t>
            </a:r>
            <a:r>
              <a:rPr lang="en-US" sz="1400" i="1" dirty="0">
                <a:solidFill>
                  <a:srgbClr val="996633"/>
                </a:solidFill>
                <a:latin typeface="Palatino Linotype" panose="02040502050505030304" pitchFamily="18" charset="0"/>
                <a:sym typeface="Wingdings" charset="2"/>
              </a:rPr>
              <a:t> et al., </a:t>
            </a:r>
          </a:p>
          <a:p>
            <a:r>
              <a:rPr lang="en-US" sz="1400" i="1" dirty="0">
                <a:solidFill>
                  <a:srgbClr val="996633"/>
                </a:solidFill>
                <a:latin typeface="Palatino Linotype" panose="02040502050505030304" pitchFamily="18" charset="0"/>
                <a:sym typeface="Wingdings" charset="2"/>
              </a:rPr>
              <a:t>NIM A478 (2002) 377.</a:t>
            </a:r>
          </a:p>
          <a:p>
            <a:pPr>
              <a:buFontTx/>
              <a:buChar char="-"/>
            </a:pPr>
            <a:endParaRPr lang="en-US" sz="1400" i="1" dirty="0">
              <a:solidFill>
                <a:srgbClr val="996633"/>
              </a:solidFill>
              <a:latin typeface="Palatino Linotype" panose="02040502050505030304" pitchFamily="18" charset="0"/>
            </a:endParaRPr>
          </a:p>
          <a:p>
            <a:pPr>
              <a:buFontTx/>
              <a:buChar char="-"/>
            </a:pPr>
            <a:r>
              <a:rPr lang="en-US" sz="1400" i="1" dirty="0">
                <a:solidFill>
                  <a:srgbClr val="996633"/>
                </a:solidFill>
                <a:latin typeface="Palatino Linotype" panose="02040502050505030304" pitchFamily="18" charset="0"/>
              </a:rPr>
              <a:t> LEM:</a:t>
            </a:r>
            <a:r>
              <a:rPr lang="en-GB" sz="1400" i="1" dirty="0">
                <a:solidFill>
                  <a:srgbClr val="996633"/>
                </a:solidFill>
                <a:latin typeface="Palatino Linotype" panose="02040502050505030304" pitchFamily="18" charset="0"/>
                <a:sym typeface="Wingdings" charset="2"/>
              </a:rPr>
              <a:t> P. </a:t>
            </a:r>
            <a:r>
              <a:rPr lang="en-GB" sz="1400" i="1" dirty="0" err="1">
                <a:solidFill>
                  <a:srgbClr val="996633"/>
                </a:solidFill>
                <a:latin typeface="Palatino Linotype" panose="02040502050505030304" pitchFamily="18" charset="0"/>
                <a:sym typeface="Wingdings" charset="2"/>
              </a:rPr>
              <a:t>Jeanneret</a:t>
            </a:r>
            <a:r>
              <a:rPr lang="en-GB" sz="1400" i="1" dirty="0">
                <a:solidFill>
                  <a:srgbClr val="996633"/>
                </a:solidFill>
                <a:latin typeface="Palatino Linotype" panose="02040502050505030304" pitchFamily="18" charset="0"/>
                <a:sym typeface="Wingdings" charset="2"/>
              </a:rPr>
              <a:t>, </a:t>
            </a:r>
          </a:p>
          <a:p>
            <a:pPr>
              <a:buFontTx/>
              <a:buChar char="-"/>
            </a:pPr>
            <a:r>
              <a:rPr lang="en-GB" sz="1400" i="1" dirty="0">
                <a:solidFill>
                  <a:srgbClr val="996633"/>
                </a:solidFill>
                <a:latin typeface="Palatino Linotype" panose="02040502050505030304" pitchFamily="18" charset="0"/>
                <a:sym typeface="Wingdings" charset="2"/>
              </a:rPr>
              <a:t> PhD thesis, 2001.</a:t>
            </a:r>
            <a:r>
              <a:rPr lang="en-GB" sz="1400" i="1" dirty="0">
                <a:solidFill>
                  <a:srgbClr val="006600"/>
                </a:solidFill>
                <a:latin typeface="Palatino Linotype" panose="02040502050505030304" pitchFamily="18" charset="0"/>
                <a:sym typeface="Wingdings" charset="2"/>
              </a:rPr>
              <a:t>    </a:t>
            </a:r>
            <a:endParaRPr lang="en-US" sz="1400" i="1" dirty="0">
              <a:solidFill>
                <a:srgbClr val="006600"/>
              </a:solidFill>
              <a:latin typeface="Palatino Linotype" panose="02040502050505030304" pitchFamily="18" charset="0"/>
              <a:sym typeface="Wingdings" charset="2"/>
            </a:endParaRPr>
          </a:p>
          <a:p>
            <a:endParaRPr lang="fr-FR" sz="1400" i="1" dirty="0">
              <a:latin typeface="Palatino Linotype" panose="02040502050505030304" pitchFamily="18" charset="0"/>
            </a:endParaRPr>
          </a:p>
        </p:txBody>
      </p:sp>
      <p:sp>
        <p:nvSpPr>
          <p:cNvPr id="507" name="TextBox 56"/>
          <p:cNvSpPr txBox="1">
            <a:spLocks noChangeArrowheads="1"/>
          </p:cNvSpPr>
          <p:nvPr/>
        </p:nvSpPr>
        <p:spPr bwMode="auto">
          <a:xfrm>
            <a:off x="107950" y="4221163"/>
            <a:ext cx="3801875" cy="258532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Effective </a:t>
            </a:r>
            <a:r>
              <a:rPr 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single-electron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 detection</a:t>
            </a:r>
          </a:p>
          <a:p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  (high gas gain </a:t>
            </a:r>
            <a:r>
              <a:rPr lang="en-US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~10</a:t>
            </a:r>
            <a:r>
              <a:rPr lang="en-US" baseline="30000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5</a:t>
            </a:r>
            <a:r>
              <a:rPr lang="en-US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 (&gt;10</a:t>
            </a:r>
            <a:r>
              <a:rPr lang="en-US" baseline="30000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6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) @</a:t>
            </a:r>
          </a:p>
          <a:p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  </a:t>
            </a:r>
            <a:r>
              <a:rPr lang="en-US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single (double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) THGEM)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 Few-ns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 RMS time resolution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 Sub-mm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 position resolution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 MHz/mm</a:t>
            </a:r>
            <a:r>
              <a:rPr lang="en-US" baseline="3000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2</a:t>
            </a:r>
            <a:r>
              <a:rPr 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rate capability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 Cryogenic operation: OK</a:t>
            </a:r>
          </a:p>
          <a:p>
            <a:pP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 Gas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: </a:t>
            </a:r>
            <a:r>
              <a:rPr 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molecular and noble gases</a:t>
            </a:r>
          </a:p>
          <a:p>
            <a:pP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cs typeface="Arial" charset="0"/>
              </a:rPr>
              <a:t> Pressure: </a:t>
            </a:r>
            <a:r>
              <a:rPr 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  <a:cs typeface="Arial" charset="0"/>
              </a:rPr>
              <a:t>1mbar - few bar</a:t>
            </a:r>
          </a:p>
        </p:txBody>
      </p:sp>
      <p:sp>
        <p:nvSpPr>
          <p:cNvPr id="508" name="Text Box 65"/>
          <p:cNvSpPr txBox="1">
            <a:spLocks noChangeArrowheads="1"/>
          </p:cNvSpPr>
          <p:nvPr/>
        </p:nvSpPr>
        <p:spPr bwMode="auto">
          <a:xfrm>
            <a:off x="6011863" y="4387850"/>
            <a:ext cx="608012" cy="409575"/>
          </a:xfrm>
          <a:prstGeom prst="rect">
            <a:avLst/>
          </a:prstGeom>
          <a:solidFill>
            <a:srgbClr val="FFCC00">
              <a:alpha val="34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cs typeface="Arial" charset="0"/>
              </a:rPr>
              <a:t>10</a:t>
            </a:r>
            <a:r>
              <a:rPr lang="en-US" sz="20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cs typeface="Arial" charset="0"/>
              </a:rPr>
              <a:t>6</a:t>
            </a: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4" charset="0"/>
              <a:cs typeface="Arial" charset="0"/>
            </a:endParaRPr>
          </a:p>
        </p:txBody>
      </p:sp>
      <p:sp>
        <p:nvSpPr>
          <p:cNvPr id="509" name="Line 67"/>
          <p:cNvSpPr>
            <a:spLocks noChangeShapeType="1"/>
          </p:cNvSpPr>
          <p:nvPr/>
        </p:nvSpPr>
        <p:spPr bwMode="auto">
          <a:xfrm>
            <a:off x="3492500" y="4724400"/>
            <a:ext cx="2160588" cy="0"/>
          </a:xfrm>
          <a:prstGeom prst="line">
            <a:avLst/>
          </a:prstGeom>
          <a:noFill/>
          <a:ln w="31750">
            <a:solidFill>
              <a:srgbClr val="9966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0" name="Line 69"/>
          <p:cNvSpPr>
            <a:spLocks noChangeShapeType="1"/>
          </p:cNvSpPr>
          <p:nvPr/>
        </p:nvSpPr>
        <p:spPr bwMode="auto">
          <a:xfrm>
            <a:off x="6661150" y="4581525"/>
            <a:ext cx="8636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1" name="Rectangle 70"/>
          <p:cNvSpPr>
            <a:spLocks noChangeArrowheads="1"/>
          </p:cNvSpPr>
          <p:nvPr/>
        </p:nvSpPr>
        <p:spPr bwMode="auto">
          <a:xfrm>
            <a:off x="3411538" y="6597650"/>
            <a:ext cx="3897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b="1" i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1400" dirty="0"/>
              <a:t>. </a:t>
            </a:r>
            <a:r>
              <a:rPr lang="en-US" sz="1400" dirty="0" err="1"/>
              <a:t>Azevedo</a:t>
            </a:r>
            <a:r>
              <a:rPr lang="en-US" sz="1400" dirty="0"/>
              <a:t> et al.;  </a:t>
            </a:r>
            <a:r>
              <a:rPr lang="en-US" sz="1400" dirty="0" err="1"/>
              <a:t>arXiv</a:t>
            </a:r>
            <a:r>
              <a:rPr lang="en-US" sz="1400" dirty="0"/>
              <a:t>: 0909.3191</a:t>
            </a:r>
          </a:p>
        </p:txBody>
      </p:sp>
      <p:sp>
        <p:nvSpPr>
          <p:cNvPr id="512" name="Text Box 557"/>
          <p:cNvSpPr txBox="1">
            <a:spLocks noChangeArrowheads="1"/>
          </p:cNvSpPr>
          <p:nvPr/>
        </p:nvSpPr>
        <p:spPr bwMode="auto">
          <a:xfrm>
            <a:off x="5080000" y="3933825"/>
            <a:ext cx="39292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Double THGEM or THGEM/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1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indefinite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23850" y="0"/>
            <a:ext cx="8351838" cy="522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84213" y="133350"/>
            <a:ext cx="7734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THGEM Photon Detectors for RICH: Efficiency Evaluation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formul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6327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79750"/>
            <a:ext cx="4535488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068638"/>
            <a:ext cx="4211637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203575" y="6580188"/>
            <a:ext cx="26918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1400" dirty="0" err="1">
                <a:solidFill>
                  <a:srgbClr val="996633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Azevedo</a:t>
            </a:r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et al.,</a:t>
            </a:r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  <a:cs typeface="Arial" panose="020B0604020202020204" pitchFamily="34" charset="0"/>
                <a:hlinkClick r:id="rId5" action="ppaction://hlinkfile" tooltip="Abstract"/>
              </a:rPr>
              <a:t> </a:t>
            </a:r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arXiv:0909.5357 </a:t>
            </a:r>
          </a:p>
        </p:txBody>
      </p:sp>
      <p:pic>
        <p:nvPicPr>
          <p:cNvPr id="8" name="Picture 3" descr="esquema_ext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12900"/>
            <a:ext cx="1943100" cy="1241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01825"/>
            <a:ext cx="10795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195513" y="1822450"/>
            <a:ext cx="12089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</a:rPr>
              <a:t>PE efficiency</a:t>
            </a:r>
          </a:p>
          <a:p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</a:rPr>
              <a:t> extraction</a:t>
            </a:r>
          </a:p>
          <a:p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</a:rPr>
              <a:t>into the gas</a:t>
            </a:r>
          </a:p>
          <a:p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</a:rPr>
              <a:t>vs vacuum:</a:t>
            </a:r>
            <a:endParaRPr lang="fr-FR" altLang="fr-FR" sz="1400" dirty="0">
              <a:solidFill>
                <a:srgbClr val="996633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12900"/>
            <a:ext cx="18002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224088"/>
            <a:ext cx="14398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936664" y="1539875"/>
            <a:ext cx="175560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</a:rPr>
              <a:t>Single PE</a:t>
            </a:r>
          </a:p>
          <a:p>
            <a:pPr algn="ctr"/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</a:rPr>
              <a:t>collection efficiency</a:t>
            </a:r>
          </a:p>
          <a:p>
            <a:pPr algn="ctr"/>
            <a:r>
              <a:rPr lang="en-US" altLang="fr-FR" sz="1400" dirty="0">
                <a:solidFill>
                  <a:srgbClr val="996633"/>
                </a:solidFill>
                <a:latin typeface="Palatino Linotype" panose="02040502050505030304" pitchFamily="18" charset="0"/>
              </a:rPr>
              <a:t>into THGEM holes:</a:t>
            </a:r>
            <a:endParaRPr lang="fr-FR" altLang="fr-FR" sz="1400" dirty="0">
              <a:solidFill>
                <a:srgbClr val="996633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>
            <a:off x="3708400" y="1268413"/>
            <a:ext cx="1079500" cy="431800"/>
          </a:xfrm>
          <a:prstGeom prst="line">
            <a:avLst/>
          </a:prstGeom>
          <a:noFill/>
          <a:ln w="317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6588125" y="1268413"/>
            <a:ext cx="720725" cy="360362"/>
          </a:xfrm>
          <a:prstGeom prst="line">
            <a:avLst/>
          </a:prstGeom>
          <a:noFill/>
          <a:ln w="317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3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23528" y="76200"/>
            <a:ext cx="864096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7175" y="873993"/>
            <a:ext cx="1741488" cy="144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5" y="4887540"/>
            <a:ext cx="1493838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8675" y="4846265"/>
            <a:ext cx="1876425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94557"/>
            <a:ext cx="174942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38327"/>
            <a:ext cx="1185863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55800" y="2900907"/>
            <a:ext cx="21304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2808832"/>
            <a:ext cx="103822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5475" y="4854202"/>
            <a:ext cx="2168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3613" y="877887"/>
            <a:ext cx="1690687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44975" y="2799307"/>
            <a:ext cx="1785938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51688" y="877887"/>
            <a:ext cx="1992312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877887"/>
            <a:ext cx="159543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33164" y="2390055"/>
            <a:ext cx="331470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A.Buzulutskov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IEEE TNS 50 (2003) 2491;</a:t>
            </a:r>
          </a:p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NIMA 524 (2004) 130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5457825" y="2318047"/>
            <a:ext cx="162560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NIMA 556 (2006) 273</a:t>
            </a: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7283450" y="2246039"/>
            <a:ext cx="186055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A.Rubbia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J. Phys. Conf. Ser. 39 (2006) 129</a:t>
            </a: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0" y="4276625"/>
            <a:ext cx="187325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A.Buzulutskov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</a:t>
            </a:r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JINST 1 (2006) P08006</a:t>
            </a: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1939925" y="4161531"/>
            <a:ext cx="214630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Y.L.Ju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Cryogenics 47 (2007) 81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4781550" y="5584541"/>
            <a:ext cx="2886794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 </a:t>
            </a:r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JINST 5 (2010) P08002</a:t>
            </a:r>
          </a:p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A.Buzulutskov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EPL 94 (2011) 52001</a:t>
            </a: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3467100" y="2030015"/>
            <a:ext cx="180340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L.Periale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IEEE TNS 52 (2005) 927</a:t>
            </a: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4149725" y="4203600"/>
            <a:ext cx="178435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M.Gai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</a:t>
            </a:r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Eprint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arxiv:0706.1106 (2007)</a:t>
            </a: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0" y="6207695"/>
            <a:ext cx="1619672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D.Akimov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JINST 4 (2009) P06010</a:t>
            </a: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6054725" y="4117617"/>
            <a:ext cx="1181571" cy="646331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JINST 3 (2008) P07001</a:t>
            </a:r>
          </a:p>
        </p:txBody>
      </p:sp>
      <p:sp>
        <p:nvSpPr>
          <p:cNvPr id="25" name="Rectangle 34"/>
          <p:cNvSpPr>
            <a:spLocks noChangeArrowheads="1"/>
          </p:cNvSpPr>
          <p:nvPr/>
        </p:nvSpPr>
        <p:spPr bwMode="auto">
          <a:xfrm>
            <a:off x="7272808" y="3595612"/>
            <a:ext cx="1835696" cy="1200329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P.K.Lightfoot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JINST 4 (2009) P04002</a:t>
            </a:r>
          </a:p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N.McConkey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IPRD 2010, Siena, Italy; </a:t>
            </a:r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Nucl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. Phys. B Proc. Suppl. 215 (2011) 255</a:t>
            </a:r>
          </a:p>
        </p:txBody>
      </p:sp>
      <p:sp>
        <p:nvSpPr>
          <p:cNvPr id="26" name="Rectangle 35"/>
          <p:cNvSpPr>
            <a:spLocks noChangeArrowheads="1"/>
          </p:cNvSpPr>
          <p:nvPr/>
        </p:nvSpPr>
        <p:spPr bwMode="auto">
          <a:xfrm>
            <a:off x="3201417" y="6248434"/>
            <a:ext cx="2234679" cy="276999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D.Akimov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NIMA 628 (2011) 50</a:t>
            </a:r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6660232" y="6134471"/>
            <a:ext cx="2520280" cy="276999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S. Duval et al, JINST 6 (</a:t>
            </a:r>
            <a:r>
              <a:rPr lang="en-US" sz="1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2011) P04007</a:t>
            </a:r>
            <a:endParaRPr lang="en-US" sz="1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pic>
        <p:nvPicPr>
          <p:cNvPr id="28" name="Picture 3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62113" y="877887"/>
            <a:ext cx="1725612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66825" y="4854202"/>
            <a:ext cx="19986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39"/>
          <p:cNvSpPr>
            <a:spLocks noChangeArrowheads="1"/>
          </p:cNvSpPr>
          <p:nvPr/>
        </p:nvSpPr>
        <p:spPr bwMode="auto">
          <a:xfrm>
            <a:off x="1676673" y="6177631"/>
            <a:ext cx="1527175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S. Duval et al, JINST 4 (2009) P12008</a:t>
            </a:r>
          </a:p>
        </p:txBody>
      </p:sp>
      <p:pic>
        <p:nvPicPr>
          <p:cNvPr id="31" name="Picture 4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9950" y="2750095"/>
            <a:ext cx="19240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WordArt 4"/>
          <p:cNvSpPr>
            <a:spLocks noChangeArrowheads="1" noChangeShapeType="1" noTextEdit="1"/>
          </p:cNvSpPr>
          <p:nvPr/>
        </p:nvSpPr>
        <p:spPr bwMode="auto">
          <a:xfrm>
            <a:off x="539552" y="188640"/>
            <a:ext cx="813690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MPGD-Based Cryogenic Avalanche Detectors: Concept Gallery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7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692696"/>
            <a:ext cx="4572000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5288" y="61913"/>
            <a:ext cx="8497887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611188" y="188913"/>
            <a:ext cx="804862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Micro-Pixel Chamber (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Symbol" pitchFamily="18" charset="2"/>
                <a:cs typeface="Arial"/>
              </a:rPr>
              <a:t>m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PIC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) at Kobe University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107504" y="692696"/>
            <a:ext cx="4392488" cy="1152128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r>
              <a: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-PIC</a:t>
            </a:r>
            <a:r>
              <a:rPr kumimoji="0" lang="ja-JP" alt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ＭＳ Ｐゴシック" pitchFamily="50" charset="-128"/>
                <a:cs typeface="Verdana" pitchFamily="34" charset="0"/>
              </a:rPr>
              <a:t>：</a:t>
            </a:r>
            <a:r>
              <a: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 pixel gas chamber</a:t>
            </a: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Area: 10x10cm – 30x30cm</a:t>
            </a:r>
            <a:endParaRPr lang="en-US" altLang="ja-JP" sz="1600" noProof="0" dirty="0" smtClean="0">
              <a:solidFill>
                <a:srgbClr val="CC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Readout pitch :400μm</a:t>
            </a: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lang="en-US" altLang="ja-JP" sz="1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</a:t>
            </a:r>
            <a:r>
              <a:rPr kumimoji="0" lang="en-US" altLang="ja-JP" sz="1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roduction</a:t>
            </a:r>
            <a:r>
              <a: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using PCB technology</a:t>
            </a:r>
          </a:p>
        </p:txBody>
      </p:sp>
      <p:pic>
        <p:nvPicPr>
          <p:cNvPr id="6" name="Picture 51" descr="new-uPIC-avalan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6617" y="2564904"/>
            <a:ext cx="1603375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uPICstr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55" y="2565276"/>
            <a:ext cx="2594646" cy="2231876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  <p:sp>
        <p:nvSpPr>
          <p:cNvPr id="8" name="テキスト ボックス 75"/>
          <p:cNvSpPr txBox="1">
            <a:spLocks noChangeArrowheads="1"/>
          </p:cNvSpPr>
          <p:nvPr/>
        </p:nvSpPr>
        <p:spPr bwMode="auto">
          <a:xfrm>
            <a:off x="0" y="1844824"/>
            <a:ext cx="493203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Constantia" pitchFamily="18" charset="0"/>
                <a:ea typeface="HGP明朝E" pitchFamily="18" charset="-128"/>
              </a:rPr>
              <a:t> </a:t>
            </a:r>
            <a:r>
              <a:rPr lang="en-US" altLang="ja-JP" sz="1400" dirty="0">
                <a:solidFill>
                  <a:srgbClr val="0000CC"/>
                </a:solidFill>
                <a:latin typeface="Palatino Linotype" panose="02040502050505030304" pitchFamily="18" charset="0"/>
                <a:ea typeface="HGP明朝E" pitchFamily="18" charset="-128"/>
              </a:rPr>
              <a:t>Invented by </a:t>
            </a:r>
            <a:r>
              <a:rPr lang="en-US" altLang="ja-JP" sz="1400" dirty="0" err="1" smtClean="0">
                <a:solidFill>
                  <a:srgbClr val="0000CC"/>
                </a:solidFill>
                <a:latin typeface="Palatino Linotype" panose="02040502050505030304" pitchFamily="18" charset="0"/>
                <a:ea typeface="HGP明朝E" pitchFamily="18" charset="-128"/>
              </a:rPr>
              <a:t>A.Ochi</a:t>
            </a:r>
            <a:r>
              <a:rPr lang="en-US" altLang="ja-JP" sz="14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HGP明朝E" pitchFamily="18" charset="-128"/>
              </a:rPr>
              <a:t>, </a:t>
            </a:r>
            <a:r>
              <a:rPr lang="en-US" altLang="ja-JP" sz="1400" dirty="0" err="1" smtClean="0">
                <a:solidFill>
                  <a:srgbClr val="0000CC"/>
                </a:solidFill>
                <a:latin typeface="Palatino Linotype" panose="02040502050505030304" pitchFamily="18" charset="0"/>
                <a:ea typeface="HGP明朝E" pitchFamily="18" charset="-128"/>
              </a:rPr>
              <a:t>T.Tanimori</a:t>
            </a:r>
            <a:r>
              <a:rPr lang="en-US" altLang="ja-JP" sz="14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HGP明朝E" pitchFamily="18" charset="-128"/>
              </a:rPr>
              <a:t> (NIMA471 </a:t>
            </a:r>
            <a:r>
              <a:rPr lang="en-US" altLang="ja-JP" sz="1400" dirty="0">
                <a:solidFill>
                  <a:srgbClr val="0000CC"/>
                </a:solidFill>
                <a:latin typeface="Palatino Linotype" panose="02040502050505030304" pitchFamily="18" charset="0"/>
                <a:ea typeface="HGP明朝E" pitchFamily="18" charset="-128"/>
              </a:rPr>
              <a:t>(2001) 264)</a:t>
            </a:r>
          </a:p>
          <a:p>
            <a:r>
              <a:rPr lang="en-US" altLang="ja-JP" sz="1400" dirty="0">
                <a:solidFill>
                  <a:srgbClr val="0000CC"/>
                </a:solidFill>
                <a:latin typeface="Palatino Linotype" panose="02040502050505030304" pitchFamily="18" charset="0"/>
                <a:ea typeface="HGP明朝E" pitchFamily="18" charset="-128"/>
              </a:rPr>
              <a:t> </a:t>
            </a:r>
            <a:r>
              <a:rPr lang="en-US" altLang="ja-JP" sz="1400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Application: X-ray imaging, Gamma camera, </a:t>
            </a:r>
            <a:endParaRPr lang="en-US" altLang="ja-JP" sz="1400" dirty="0" smtClean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r>
              <a:rPr lang="en-US" altLang="ja-JP" sz="14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Medical </a:t>
            </a:r>
            <a:r>
              <a:rPr lang="en-US" altLang="ja-JP" sz="1400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RI </a:t>
            </a:r>
            <a:r>
              <a:rPr lang="en-US" altLang="ja-JP" sz="14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tracing</a:t>
            </a:r>
            <a:endParaRPr lang="en-US" altLang="ja-JP" sz="1400" dirty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4644008" y="692696"/>
            <a:ext cx="4392488" cy="244827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r>
              <a:rPr kumimoji="0" lang="en-US" altLang="ja-JP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NEW:</a:t>
            </a:r>
            <a:r>
              <a:rPr kumimoji="0" lang="en-US" altLang="ja-JP" sz="1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altLang="ja-JP" sz="16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kumimoji="0" lang="en-US" altLang="ja-JP" sz="16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-PIC</a:t>
            </a:r>
            <a:r>
              <a:rPr kumimoji="0" lang="en-US" altLang="ja-JP" sz="1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design with </a:t>
            </a:r>
            <a:r>
              <a:rPr kumimoji="0" lang="en-US" altLang="ja-JP" sz="1600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resistive </a:t>
            </a: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r>
              <a:rPr lang="en-US" altLang="ja-JP" sz="1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</a:t>
            </a:r>
            <a:r>
              <a:rPr lang="en-US" altLang="ja-JP" sz="1600" u="sng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athode:</a:t>
            </a: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endParaRPr kumimoji="0" lang="en-US" altLang="ja-JP" sz="160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Cathode patterns are formed by resistive material.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Large current from spark reduce the e-field, and spark will be quenched.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This design provide one promising possibility of </a:t>
            </a:r>
            <a:r>
              <a:rPr lang="en-US" altLang="ja-JP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MIP detector under </a:t>
            </a:r>
            <a:r>
              <a:rPr lang="en-US" altLang="ja-JP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hadronic</a:t>
            </a:r>
            <a:r>
              <a:rPr lang="en-US" altLang="ja-JP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background</a:t>
            </a:r>
            <a:endParaRPr kumimoji="1" lang="ja-JP" altLang="en-US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endParaRPr kumimoji="0" lang="en-US" altLang="ja-JP" sz="16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212977"/>
            <a:ext cx="3518689" cy="249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\\133.30.116.91\Users\ochi\Documents\upic\resistive\RC23_24\rc23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32394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133.30.116.91\Users\ochi\Documents\upic\resistive\RC23_24\rc24_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99745"/>
            <a:ext cx="2018175" cy="15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9278" y="5760640"/>
            <a:ext cx="2551154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4"/>
          <p:cNvSpPr txBox="1"/>
          <p:nvPr/>
        </p:nvSpPr>
        <p:spPr>
          <a:xfrm>
            <a:off x="461579" y="4962654"/>
            <a:ext cx="411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Surface pictures of resistive 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PIC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266402"/>
              </p:ext>
            </p:extLst>
          </p:nvPr>
        </p:nvGraphicFramePr>
        <p:xfrm>
          <a:off x="6012160" y="2831744"/>
          <a:ext cx="3131840" cy="2139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" name="PHOTO-PAINT" r:id="rId3" imgW="7225397" imgH="5447619" progId="">
                  <p:embed/>
                </p:oleObj>
              </mc:Choice>
              <mc:Fallback>
                <p:oleObj name="PHOTO-PAINT" r:id="rId3" imgW="7225397" imgH="5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831744"/>
                        <a:ext cx="3131840" cy="2139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692697"/>
            <a:ext cx="3096344" cy="208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6066" y="692697"/>
            <a:ext cx="2763898" cy="42780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High Rate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Capability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High Gain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High Space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Resolution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Good Time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Resolution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Good Energy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Resolution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Excellent Radiation </a:t>
            </a:r>
          </a:p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     Hardness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Ion Backflow Reduction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Photon Feedback </a:t>
            </a: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       Reduction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692696"/>
            <a:ext cx="3131840" cy="20877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26" descr="4515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9" y="2831744"/>
            <a:ext cx="309634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6365900" y="1268290"/>
            <a:ext cx="15184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663300"/>
                </a:solidFill>
                <a:cs typeface="Arial" charset="0"/>
              </a:rPr>
              <a:t>Micromegas</a:t>
            </a:r>
            <a:endParaRPr lang="en-US" sz="1400" dirty="0">
              <a:solidFill>
                <a:srgbClr val="663300"/>
              </a:solidFill>
              <a:cs typeface="Arial" charset="0"/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3563888" y="2996482"/>
            <a:ext cx="5405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cs typeface="Arial" charset="0"/>
              </a:rPr>
              <a:t>GEM</a:t>
            </a: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7307487" y="3356522"/>
            <a:ext cx="1080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663300"/>
                </a:solidFill>
                <a:cs typeface="Arial" charset="0"/>
              </a:rPr>
              <a:t>Micromegas</a:t>
            </a:r>
            <a:endParaRPr lang="en-US" sz="1400" dirty="0" smtClean="0">
              <a:solidFill>
                <a:srgbClr val="663300"/>
              </a:solidFill>
              <a:cs typeface="Arial" charset="0"/>
            </a:endParaRPr>
          </a:p>
        </p:txBody>
      </p:sp>
      <p:sp>
        <p:nvSpPr>
          <p:cNvPr id="10" name="Rectangle 117"/>
          <p:cNvSpPr>
            <a:spLocks noChangeArrowheads="1"/>
          </p:cNvSpPr>
          <p:nvPr/>
        </p:nvSpPr>
        <p:spPr bwMode="auto">
          <a:xfrm>
            <a:off x="4002309" y="899428"/>
            <a:ext cx="1649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b="1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2x10</a:t>
            </a:r>
            <a:r>
              <a:rPr lang="en-US" b="1" baseline="30000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6</a:t>
            </a:r>
            <a:r>
              <a:rPr lang="en-US" b="1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 Hz/mm</a:t>
            </a:r>
            <a:r>
              <a:rPr lang="en-US" b="1" baseline="30000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2</a:t>
            </a:r>
            <a:endParaRPr lang="en-US" b="1" baseline="30000" dirty="0">
              <a:solidFill>
                <a:srgbClr val="CC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3275856" y="764234"/>
            <a:ext cx="5405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cs typeface="Arial" charset="0"/>
              </a:rPr>
              <a:t>GEM</a:t>
            </a: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3748088" y="1123381"/>
            <a:ext cx="531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cs typeface="Arial" charset="0"/>
              </a:rPr>
              <a:t>GEM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683567" y="44425"/>
            <a:ext cx="7632849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WordArt 24"/>
          <p:cNvSpPr>
            <a:spLocks noChangeArrowheads="1" noChangeShapeType="1" noTextEdit="1"/>
          </p:cNvSpPr>
          <p:nvPr/>
        </p:nvSpPr>
        <p:spPr bwMode="auto">
          <a:xfrm>
            <a:off x="926926" y="188640"/>
            <a:ext cx="70294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Why Micro-Pattern Gaseous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Detectors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are so attractive …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5" name="Rectangle 117"/>
          <p:cNvSpPr>
            <a:spLocks noChangeArrowheads="1"/>
          </p:cNvSpPr>
          <p:nvPr/>
        </p:nvSpPr>
        <p:spPr bwMode="auto">
          <a:xfrm>
            <a:off x="3995936" y="3428530"/>
            <a:ext cx="1664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b="1" dirty="0" smtClean="0">
                <a:solidFill>
                  <a:srgbClr val="CC0000"/>
                </a:solidFill>
                <a:latin typeface="Symbol" pitchFamily="18" charset="2"/>
              </a:rPr>
              <a:t>s</a:t>
            </a:r>
            <a:r>
              <a:rPr lang="en-US" b="1" baseline="-25000" dirty="0" smtClean="0">
                <a:solidFill>
                  <a:srgbClr val="CC0000"/>
                </a:solidFill>
                <a:latin typeface="Helvetica" charset="0"/>
              </a:rPr>
              <a:t> time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 ~ few ns</a:t>
            </a:r>
            <a:endParaRPr lang="en-US" b="1" baseline="30000" dirty="0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16" name="Rectangle 117"/>
          <p:cNvSpPr>
            <a:spLocks noChangeArrowheads="1"/>
          </p:cNvSpPr>
          <p:nvPr/>
        </p:nvSpPr>
        <p:spPr bwMode="auto">
          <a:xfrm>
            <a:off x="6444208" y="1556792"/>
            <a:ext cx="2130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b="1" dirty="0" err="1" smtClean="0">
                <a:solidFill>
                  <a:srgbClr val="CC0000"/>
                </a:solidFill>
                <a:latin typeface="Symbol" pitchFamily="18" charset="2"/>
              </a:rPr>
              <a:t>s</a:t>
            </a:r>
            <a:r>
              <a:rPr lang="en-US" b="1" baseline="-25000" dirty="0" err="1" smtClean="0">
                <a:solidFill>
                  <a:srgbClr val="CC0000"/>
                </a:solidFill>
                <a:latin typeface="Helvetica" charset="0"/>
              </a:rPr>
              <a:t>space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 </a:t>
            </a:r>
            <a:r>
              <a:rPr lang="en-US" b="1" dirty="0">
                <a:solidFill>
                  <a:srgbClr val="CC0000"/>
                </a:solidFill>
                <a:latin typeface="Helvetica" charset="0"/>
              </a:rPr>
              <a:t>~ 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 15-40 </a:t>
            </a:r>
            <a:r>
              <a:rPr lang="en-US" b="1" dirty="0" smtClean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m</a:t>
            </a:r>
            <a:r>
              <a:rPr lang="en-US" b="1" dirty="0" smtClean="0">
                <a:solidFill>
                  <a:srgbClr val="CC0000"/>
                </a:solidFill>
              </a:rPr>
              <a:t> </a:t>
            </a:r>
            <a:endParaRPr lang="en-US" b="1" baseline="30000" dirty="0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970" y="4941168"/>
            <a:ext cx="423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One of the recent reviews describing 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t</a:t>
            </a:r>
            <a:r>
              <a:rPr lang="en-US" dirty="0" smtClean="0">
                <a:latin typeface="Palatino Linotype" panose="02040502050505030304" pitchFamily="18" charset="0"/>
              </a:rPr>
              <a:t>he progress of the RD51 collaboration:</a:t>
            </a:r>
            <a:endParaRPr lang="fr-FR" dirty="0">
              <a:latin typeface="Palatino Linotype" panose="0204050205050503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13176"/>
            <a:ext cx="4550892" cy="184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0" y="5589240"/>
            <a:ext cx="2878286" cy="75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17" y="6194251"/>
            <a:ext cx="2276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2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  <p:bldP spid="16" grpId="0"/>
      <p:bldP spid="1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692696"/>
            <a:ext cx="8999984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正方形/長方形 4"/>
          <p:cNvSpPr/>
          <p:nvPr/>
        </p:nvSpPr>
        <p:spPr>
          <a:xfrm>
            <a:off x="403206" y="3045400"/>
            <a:ext cx="8021729" cy="78581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" name="直線コネクタ 8"/>
          <p:cNvCxnSpPr/>
          <p:nvPr/>
        </p:nvCxnSpPr>
        <p:spPr>
          <a:xfrm rot="5400000" flipH="1" flipV="1">
            <a:off x="357035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10"/>
          <p:cNvCxnSpPr/>
          <p:nvPr/>
        </p:nvCxnSpPr>
        <p:spPr>
          <a:xfrm rot="5400000" flipH="1" flipV="1">
            <a:off x="606274" y="2259582"/>
            <a:ext cx="928694" cy="64294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11"/>
          <p:cNvSpPr txBox="1"/>
          <p:nvPr/>
        </p:nvSpPr>
        <p:spPr>
          <a:xfrm rot="18396619">
            <a:off x="460499" y="23473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1988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7" name="テキスト ボックス 14"/>
          <p:cNvSpPr txBox="1"/>
          <p:nvPr/>
        </p:nvSpPr>
        <p:spPr>
          <a:xfrm>
            <a:off x="0" y="1797285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MSGC (ILL, A. </a:t>
            </a:r>
            <a:r>
              <a:rPr lang="en-US" altLang="ja-JP" dirty="0" err="1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Oed</a:t>
            </a:r>
            <a:r>
              <a:rPr lang="en-US" altLang="ja-JP" dirty="0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)</a:t>
            </a:r>
            <a:endParaRPr lang="ja-JP" altLang="en-US" dirty="0">
              <a:solidFill>
                <a:srgbClr val="0000CC"/>
              </a:solidFill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8" name="直線コネクタ 15"/>
          <p:cNvCxnSpPr/>
          <p:nvPr/>
        </p:nvCxnSpPr>
        <p:spPr>
          <a:xfrm rot="5400000" flipH="1" flipV="1">
            <a:off x="3154364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16"/>
          <p:cNvCxnSpPr/>
          <p:nvPr/>
        </p:nvCxnSpPr>
        <p:spPr>
          <a:xfrm rot="5400000" flipH="1" flipV="1">
            <a:off x="3367884" y="2152425"/>
            <a:ext cx="1071570" cy="7143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17"/>
          <p:cNvSpPr txBox="1"/>
          <p:nvPr/>
        </p:nvSpPr>
        <p:spPr>
          <a:xfrm>
            <a:off x="4320480" y="1941301"/>
            <a:ext cx="263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GEM (CERN, F. </a:t>
            </a:r>
            <a:r>
              <a:rPr lang="en-US" altLang="ja-JP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Sauli</a:t>
            </a:r>
            <a:r>
              <a:rPr lang="en-US" altLang="ja-JP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ja-JP" altLang="en-US" dirty="0">
              <a:solidFill>
                <a:srgbClr val="0000CC"/>
              </a:solidFill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1" name="テキスト ボックス 18"/>
          <p:cNvSpPr txBox="1"/>
          <p:nvPr/>
        </p:nvSpPr>
        <p:spPr>
          <a:xfrm rot="18396619">
            <a:off x="3259697" y="227538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2448272" y="1581261"/>
            <a:ext cx="449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err="1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MicroMEGAS</a:t>
            </a:r>
            <a:r>
              <a:rPr lang="en-US" altLang="ja-JP" dirty="0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lang="en-US" altLang="ja-JP" dirty="0" smtClean="0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(</a:t>
            </a:r>
            <a:r>
              <a:rPr lang="en-US" altLang="ja-JP" dirty="0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CEA </a:t>
            </a:r>
            <a:r>
              <a:rPr lang="en-US" altLang="ja-JP" dirty="0" err="1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Saclay</a:t>
            </a:r>
            <a:r>
              <a:rPr lang="en-US" altLang="ja-JP" dirty="0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, Y. </a:t>
            </a:r>
            <a:r>
              <a:rPr lang="en-US" altLang="ja-JP" dirty="0" err="1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Giomataris</a:t>
            </a:r>
            <a:r>
              <a:rPr lang="en-US" altLang="ja-JP" dirty="0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)</a:t>
            </a:r>
            <a:endParaRPr lang="ja-JP" altLang="en-US" dirty="0">
              <a:solidFill>
                <a:srgbClr val="0000CC"/>
              </a:solidFill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3" name="直線コネクタ 20"/>
          <p:cNvCxnSpPr/>
          <p:nvPr/>
        </p:nvCxnSpPr>
        <p:spPr>
          <a:xfrm rot="5400000" flipH="1" flipV="1">
            <a:off x="3511554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21"/>
          <p:cNvCxnSpPr/>
          <p:nvPr/>
        </p:nvCxnSpPr>
        <p:spPr>
          <a:xfrm rot="5400000" flipH="1" flipV="1">
            <a:off x="3796512" y="2366739"/>
            <a:ext cx="785818" cy="571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31"/>
          <p:cNvSpPr txBox="1"/>
          <p:nvPr/>
        </p:nvSpPr>
        <p:spPr>
          <a:xfrm rot="18396619">
            <a:off x="3646832" y="23473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1997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16" name="直線コネクタ 40"/>
          <p:cNvCxnSpPr/>
          <p:nvPr/>
        </p:nvCxnSpPr>
        <p:spPr>
          <a:xfrm rot="5400000" flipH="1" flipV="1">
            <a:off x="4654562" y="3437515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41"/>
          <p:cNvCxnSpPr/>
          <p:nvPr/>
        </p:nvCxnSpPr>
        <p:spPr>
          <a:xfrm rot="16200000" flipV="1">
            <a:off x="4905389" y="3975682"/>
            <a:ext cx="857256" cy="5683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44"/>
          <p:cNvSpPr txBox="1"/>
          <p:nvPr/>
        </p:nvSpPr>
        <p:spPr>
          <a:xfrm rot="3469957">
            <a:off x="4702687" y="40401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2000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9" name="テキスト ボックス 45"/>
          <p:cNvSpPr txBox="1"/>
          <p:nvPr/>
        </p:nvSpPr>
        <p:spPr>
          <a:xfrm>
            <a:off x="5617836" y="4545598"/>
            <a:ext cx="298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CC"/>
                </a:solidFill>
                <a:latin typeface="Symbol" pitchFamily="18" charset="2"/>
                <a:ea typeface="ＭＳ Ｐゴシック" pitchFamily="50" charset="-128"/>
              </a:rPr>
              <a:t>m</a:t>
            </a:r>
            <a:r>
              <a:rPr lang="en-US" altLang="ja-JP" dirty="0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-PIC (A. Ochi, T. </a:t>
            </a:r>
            <a:r>
              <a:rPr lang="en-US" altLang="ja-JP" dirty="0" err="1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Tanimori</a:t>
            </a:r>
            <a:r>
              <a:rPr lang="en-US" altLang="ja-JP" dirty="0">
                <a:solidFill>
                  <a:srgbClr val="0000CC"/>
                </a:solidFill>
                <a:latin typeface="Arial" charset="0"/>
                <a:ea typeface="ＭＳ Ｐゴシック" pitchFamily="50" charset="-128"/>
              </a:rPr>
              <a:t>)</a:t>
            </a:r>
            <a:endParaRPr lang="ja-JP" altLang="en-US" dirty="0">
              <a:solidFill>
                <a:srgbClr val="0000CC"/>
              </a:solidFill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0" name="直線コネクタ 47"/>
          <p:cNvCxnSpPr/>
          <p:nvPr/>
        </p:nvCxnSpPr>
        <p:spPr>
          <a:xfrm rot="16200000" flipV="1">
            <a:off x="3369472" y="4011401"/>
            <a:ext cx="1071570" cy="7112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52"/>
          <p:cNvSpPr txBox="1"/>
          <p:nvPr/>
        </p:nvSpPr>
        <p:spPr>
          <a:xfrm>
            <a:off x="3778896" y="4890646"/>
            <a:ext cx="444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Capillary plate (Yamagata U., H. Sakurai)</a:t>
            </a:r>
            <a:endParaRPr lang="ja-JP" altLang="en-US" sz="1600" dirty="0">
              <a:solidFill>
                <a:srgbClr val="0000CC"/>
              </a:solidFill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2" name="テキスト ボックス 55"/>
          <p:cNvSpPr txBox="1"/>
          <p:nvPr/>
        </p:nvSpPr>
        <p:spPr>
          <a:xfrm rot="3469957">
            <a:off x="3243598" y="40401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3" name="直線コネクタ 56"/>
          <p:cNvCxnSpPr/>
          <p:nvPr/>
        </p:nvCxnSpPr>
        <p:spPr>
          <a:xfrm rot="5400000" flipH="1" flipV="1">
            <a:off x="6511950" y="3437515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59"/>
          <p:cNvCxnSpPr/>
          <p:nvPr/>
        </p:nvCxnSpPr>
        <p:spPr>
          <a:xfrm rot="16200000" flipV="1">
            <a:off x="6762779" y="3975684"/>
            <a:ext cx="714378" cy="42545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61"/>
          <p:cNvSpPr txBox="1"/>
          <p:nvPr/>
        </p:nvSpPr>
        <p:spPr>
          <a:xfrm rot="3469957">
            <a:off x="6560075" y="403878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2005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6" name="直線コネクタ 62"/>
          <p:cNvCxnSpPr/>
          <p:nvPr/>
        </p:nvCxnSpPr>
        <p:spPr>
          <a:xfrm rot="5400000" flipH="1" flipV="1">
            <a:off x="7815209" y="3437515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65"/>
          <p:cNvCxnSpPr/>
          <p:nvPr/>
        </p:nvCxnSpPr>
        <p:spPr>
          <a:xfrm rot="5400000" flipH="1" flipV="1">
            <a:off x="8070026" y="2402458"/>
            <a:ext cx="785818" cy="50006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8"/>
          <p:cNvSpPr txBox="1"/>
          <p:nvPr/>
        </p:nvSpPr>
        <p:spPr>
          <a:xfrm rot="18396619">
            <a:off x="7823296" y="241940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9" name="テキスト ボックス 71"/>
          <p:cNvSpPr txBox="1"/>
          <p:nvPr/>
        </p:nvSpPr>
        <p:spPr>
          <a:xfrm>
            <a:off x="7147837" y="1653269"/>
            <a:ext cx="188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RD51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collaboration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0" name="テキスト ボックス 74"/>
          <p:cNvSpPr txBox="1"/>
          <p:nvPr/>
        </p:nvSpPr>
        <p:spPr>
          <a:xfrm>
            <a:off x="7200800" y="4029533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err="1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endParaRPr lang="ja-JP" altLang="en-US" dirty="0">
              <a:solidFill>
                <a:srgbClr val="0000CC"/>
              </a:solidFill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31" name="直線コネクタ 75"/>
          <p:cNvCxnSpPr/>
          <p:nvPr/>
        </p:nvCxnSpPr>
        <p:spPr>
          <a:xfrm rot="5400000" flipH="1" flipV="1">
            <a:off x="1654166" y="3437515"/>
            <a:ext cx="785818" cy="1588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76"/>
          <p:cNvCxnSpPr/>
          <p:nvPr/>
        </p:nvCxnSpPr>
        <p:spPr>
          <a:xfrm rot="5400000" flipH="1" flipV="1">
            <a:off x="1956090" y="2466391"/>
            <a:ext cx="669201" cy="48881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77"/>
          <p:cNvSpPr txBox="1"/>
          <p:nvPr/>
        </p:nvSpPr>
        <p:spPr>
          <a:xfrm>
            <a:off x="2486156" y="2116706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RD28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4" name="テキスト ボックス 79"/>
          <p:cNvSpPr txBox="1"/>
          <p:nvPr/>
        </p:nvSpPr>
        <p:spPr>
          <a:xfrm rot="18396619">
            <a:off x="1759499" y="246504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1992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5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303071" y="4597355"/>
            <a:ext cx="609600" cy="457200"/>
          </a:xfrm>
        </p:spPr>
        <p:txBody>
          <a:bodyPr/>
          <a:lstStyle/>
          <a:p>
            <a:pPr>
              <a:defRPr/>
            </a:pPr>
            <a:fld id="{3A887DF5-26BB-4D52-97D0-BDE4B11523AA}" type="slidenum">
              <a:rPr lang="ja-JP" altLang="en-US" smtClean="0">
                <a:solidFill>
                  <a:srgbClr val="FEFAC9"/>
                </a:solidFill>
              </a:rPr>
              <a:pPr>
                <a:defRPr/>
              </a:pPr>
              <a:t>36</a:t>
            </a:fld>
            <a:endParaRPr lang="ja-JP" altLang="en-US">
              <a:solidFill>
                <a:srgbClr val="FEFAC9"/>
              </a:solidFill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0" y="44624"/>
            <a:ext cx="9144000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7" name="WordArt 5"/>
          <p:cNvSpPr>
            <a:spLocks noChangeArrowheads="1" noChangeShapeType="1" noTextEdit="1"/>
          </p:cNvSpPr>
          <p:nvPr/>
        </p:nvSpPr>
        <p:spPr bwMode="auto">
          <a:xfrm>
            <a:off x="185445" y="188640"/>
            <a:ext cx="870703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Historical Roadmap of the MPGD Technologies and RD51 Collaboration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cxnSp>
        <p:nvCxnSpPr>
          <p:cNvPr id="38" name="直線コネクタ 40"/>
          <p:cNvCxnSpPr/>
          <p:nvPr/>
        </p:nvCxnSpPr>
        <p:spPr>
          <a:xfrm rot="5400000" flipH="1" flipV="1">
            <a:off x="5582961" y="3413536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1"/>
          <p:cNvSpPr txBox="1"/>
          <p:nvPr/>
        </p:nvSpPr>
        <p:spPr>
          <a:xfrm rot="18396619">
            <a:off x="5557226" y="2440711"/>
            <a:ext cx="8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2003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40" name="直線コネクタ 10"/>
          <p:cNvCxnSpPr/>
          <p:nvPr/>
        </p:nvCxnSpPr>
        <p:spPr>
          <a:xfrm flipV="1">
            <a:off x="5976664" y="2301341"/>
            <a:ext cx="432048" cy="71267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48288" y="2445357"/>
            <a:ext cx="192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LEM (</a:t>
            </a:r>
            <a:r>
              <a:rPr lang="en-US" sz="1600" dirty="0" err="1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Periale</a:t>
            </a:r>
            <a:r>
              <a:rPr lang="en-US" sz="1600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r>
              <a:rPr lang="en-US" sz="1600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THGEM(</a:t>
            </a:r>
            <a:r>
              <a:rPr lang="en-US" sz="1600" dirty="0" err="1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Chechik</a:t>
            </a:r>
            <a:r>
              <a:rPr lang="en-US" sz="1600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fr-FR" sz="1600" dirty="0">
              <a:solidFill>
                <a:srgbClr val="0000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2" name="Picture 32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6" y="763022"/>
            <a:ext cx="5095743" cy="631291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35497" y="5301208"/>
            <a:ext cx="9001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anose="02040502050505030304" pitchFamily="18" charset="0"/>
              </a:rPr>
              <a:t>Many of the Micro-Pattern Gaseous Detector </a:t>
            </a:r>
            <a:r>
              <a:rPr lang="en-US" dirty="0">
                <a:latin typeface="Palatino Linotype" panose="02040502050505030304" pitchFamily="18" charset="0"/>
              </a:rPr>
              <a:t>T</a:t>
            </a:r>
            <a:r>
              <a:rPr lang="en-US" dirty="0" smtClean="0">
                <a:latin typeface="Palatino Linotype" panose="02040502050505030304" pitchFamily="18" charset="0"/>
              </a:rPr>
              <a:t>echnologies were introduced before </a:t>
            </a:r>
          </a:p>
          <a:p>
            <a:r>
              <a:rPr lang="en-US" dirty="0" smtClean="0">
                <a:latin typeface="Palatino Linotype" panose="02040502050505030304" pitchFamily="18" charset="0"/>
              </a:rPr>
              <a:t>     the RD51 Collaboration was founded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With more techniques becoming available (or affordable), new detection concepts </a:t>
            </a:r>
          </a:p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are being introduced and the existing ones are substantially improved</a:t>
            </a:r>
          </a:p>
        </p:txBody>
      </p:sp>
    </p:spTree>
    <p:extLst>
      <p:ext uri="{BB962C8B-B14F-4D97-AF65-F5344CB8AC3E}">
        <p14:creationId xmlns:p14="http://schemas.microsoft.com/office/powerpoint/2010/main" val="10176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" y="-27384"/>
            <a:ext cx="9144000" cy="6904696"/>
            <a:chOff x="-2810242" y="-3417376"/>
            <a:chExt cx="16484702" cy="11542133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810242" y="3104051"/>
              <a:ext cx="16383408" cy="5020706"/>
            </a:xfrm>
            <a:prstGeom prst="rect">
              <a:avLst/>
            </a:prstGeom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7" t="1693" r="-527"/>
            <a:stretch/>
          </p:blipFill>
          <p:spPr>
            <a:xfrm>
              <a:off x="-2802597" y="-3417376"/>
              <a:ext cx="16477057" cy="7337336"/>
            </a:xfrm>
            <a:prstGeom prst="rect">
              <a:avLst/>
            </a:prstGeom>
          </p:spPr>
        </p:pic>
      </p:grpSp>
      <p:sp>
        <p:nvSpPr>
          <p:cNvPr id="5" name="TextBox 9"/>
          <p:cNvSpPr txBox="1"/>
          <p:nvPr/>
        </p:nvSpPr>
        <p:spPr>
          <a:xfrm>
            <a:off x="5145749" y="5537960"/>
            <a:ext cx="4003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smtClean="0">
                <a:latin typeface="Palatino Linotype" panose="02040502050505030304" pitchFamily="18" charset="0"/>
              </a:rPr>
              <a:t>More than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80 groups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Palatino Linotype" panose="02040502050505030304" pitchFamily="18" charset="0"/>
              </a:rPr>
              <a:t> More than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400 people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Palatino Linotype" panose="02040502050505030304" pitchFamily="18" charset="0"/>
              </a:rPr>
              <a:t> National and International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Laboratories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Palatino Linotype" panose="02040502050505030304" pitchFamily="18" charset="0"/>
              </a:rPr>
              <a:t> National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Institutes and Universities</a:t>
            </a:r>
          </a:p>
        </p:txBody>
      </p:sp>
      <p:sp>
        <p:nvSpPr>
          <p:cNvPr id="6" name="Rounded Rectangle 10"/>
          <p:cNvSpPr/>
          <p:nvPr/>
        </p:nvSpPr>
        <p:spPr>
          <a:xfrm>
            <a:off x="107504" y="204715"/>
            <a:ext cx="8979414" cy="9007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82" y="194818"/>
            <a:ext cx="8604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>
              <a:defRPr/>
            </a:pPr>
            <a:r>
              <a:rPr lang="en-US" dirty="0" smtClean="0">
                <a:latin typeface="Palatino Linotype" panose="02040502050505030304" pitchFamily="18" charset="0"/>
                <a:cs typeface="Arial" pitchFamily="34" charset="0"/>
              </a:rPr>
              <a:t>The </a:t>
            </a:r>
            <a:r>
              <a:rPr lang="en-US" dirty="0" smtClean="0">
                <a:solidFill>
                  <a:srgbClr val="C00000"/>
                </a:solidFill>
                <a:latin typeface="Palatino Linotype" panose="02040502050505030304" pitchFamily="18" charset="0"/>
                <a:cs typeface="Arial" pitchFamily="34" charset="0"/>
              </a:rPr>
              <a:t>main objective </a:t>
            </a:r>
            <a:r>
              <a:rPr lang="en-US" dirty="0" smtClean="0">
                <a:latin typeface="Palatino Linotype" panose="02040502050505030304" pitchFamily="18" charset="0"/>
                <a:cs typeface="Arial" pitchFamily="34" charset="0"/>
              </a:rPr>
              <a:t>is to advance </a:t>
            </a:r>
            <a:r>
              <a:rPr lang="en-US" dirty="0" smtClean="0">
                <a:solidFill>
                  <a:srgbClr val="C00000"/>
                </a:solidFill>
                <a:latin typeface="Palatino Linotype" panose="02040502050505030304" pitchFamily="18" charset="0"/>
                <a:cs typeface="Arial" pitchFamily="34" charset="0"/>
              </a:rPr>
              <a:t>MPGD technological development </a:t>
            </a:r>
            <a:r>
              <a:rPr lang="en-GB" dirty="0" smtClean="0">
                <a:latin typeface="Palatino Linotype" panose="02040502050505030304" pitchFamily="18" charset="0"/>
              </a:rPr>
              <a:t>and associated electronic-readout systems, for applications in basic and applied </a:t>
            </a:r>
            <a:r>
              <a:rPr lang="en-GB" dirty="0" smtClean="0">
                <a:latin typeface="Palatino Linotype" panose="02040502050505030304" pitchFamily="18" charset="0"/>
              </a:rPr>
              <a:t>research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”: 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4"/>
              </a:rPr>
              <a:t>http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4"/>
              </a:rPr>
              <a:t>://rd51-public.web.cern.ch/rd51-public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</a:p>
          <a:p>
            <a:pPr marL="109538">
              <a:defRPr/>
            </a:pPr>
            <a:endParaRPr lang="en-GB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16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08935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22"/>
          <p:cNvSpPr/>
          <p:nvPr/>
        </p:nvSpPr>
        <p:spPr>
          <a:xfrm>
            <a:off x="1259632" y="2251720"/>
            <a:ext cx="457200" cy="4572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  <p:sp>
        <p:nvSpPr>
          <p:cNvPr id="10" name="TextBox 18"/>
          <p:cNvSpPr txBox="1"/>
          <p:nvPr/>
        </p:nvSpPr>
        <p:spPr>
          <a:xfrm>
            <a:off x="1278880" y="2282015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1" name="Oval 23"/>
          <p:cNvSpPr/>
          <p:nvPr/>
        </p:nvSpPr>
        <p:spPr>
          <a:xfrm>
            <a:off x="2225921" y="4427373"/>
            <a:ext cx="457200" cy="4572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  <p:sp>
        <p:nvSpPr>
          <p:cNvPr id="12" name="TextBox 24"/>
          <p:cNvSpPr txBox="1"/>
          <p:nvPr/>
        </p:nvSpPr>
        <p:spPr>
          <a:xfrm>
            <a:off x="2245169" y="4457668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3</a:t>
            </a:r>
            <a:endParaRPr lang="en-US" dirty="0"/>
          </a:p>
        </p:txBody>
      </p:sp>
      <p:sp>
        <p:nvSpPr>
          <p:cNvPr id="13" name="Oval 25"/>
          <p:cNvSpPr/>
          <p:nvPr/>
        </p:nvSpPr>
        <p:spPr>
          <a:xfrm>
            <a:off x="5296667" y="2243731"/>
            <a:ext cx="457200" cy="4572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  <p:sp>
        <p:nvSpPr>
          <p:cNvPr id="14" name="TextBox 26"/>
          <p:cNvSpPr txBox="1"/>
          <p:nvPr/>
        </p:nvSpPr>
        <p:spPr>
          <a:xfrm>
            <a:off x="5315915" y="2274026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sp>
        <p:nvSpPr>
          <p:cNvPr id="15" name="Oval 27"/>
          <p:cNvSpPr/>
          <p:nvPr/>
        </p:nvSpPr>
        <p:spPr>
          <a:xfrm>
            <a:off x="7884368" y="3284984"/>
            <a:ext cx="457200" cy="4572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  <p:sp>
        <p:nvSpPr>
          <p:cNvPr id="16" name="TextBox 28"/>
          <p:cNvSpPr txBox="1"/>
          <p:nvPr/>
        </p:nvSpPr>
        <p:spPr>
          <a:xfrm>
            <a:off x="7903616" y="334770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8521" y="523987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654" indent="-342654">
              <a:buFont typeface="Wingdings" pitchFamily="2" charset="2"/>
              <a:buChar char="v"/>
              <a:defRPr/>
            </a:pPr>
            <a:r>
              <a:rPr lang="en-US" sz="1600" dirty="0">
                <a:latin typeface="Palatino Linotype" pitchFamily="18" charset="0"/>
                <a:cs typeface="Arial" pitchFamily="34" charset="0"/>
              </a:rPr>
              <a:t>Large Scale R&amp;D program to </a:t>
            </a:r>
            <a:r>
              <a:rPr lang="en-US" sz="1600" b="1" i="1" u="sng" dirty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advance MPGD Technologies </a:t>
            </a:r>
            <a:endParaRPr lang="en-US" sz="1600" b="1" i="1" dirty="0" smtClean="0">
              <a:solidFill>
                <a:srgbClr val="FF0000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endParaRPr lang="en-US" sz="1600" dirty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sz="1600" dirty="0">
                <a:latin typeface="Palatino Linotype" pitchFamily="18" charset="0"/>
                <a:cs typeface="Arial" pitchFamily="34" charset="0"/>
              </a:rPr>
              <a:t>Access to </a:t>
            </a:r>
            <a:r>
              <a:rPr lang="en-US" sz="1600" b="1" i="1" u="sng" dirty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the MPGD “know- how</a:t>
            </a:r>
            <a:r>
              <a:rPr lang="en-US" sz="1600" b="1" i="1" dirty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”</a:t>
            </a:r>
          </a:p>
          <a:p>
            <a:pPr marL="342654" indent="-342654">
              <a:buFont typeface="Wingdings" pitchFamily="2" charset="2"/>
              <a:buChar char="v"/>
              <a:defRPr/>
            </a:pPr>
            <a:endParaRPr lang="en-US" sz="1600" dirty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sz="1600" dirty="0">
                <a:latin typeface="Palatino Linotype" pitchFamily="18" charset="0"/>
                <a:cs typeface="Arial" pitchFamily="34" charset="0"/>
              </a:rPr>
              <a:t>Foster</a:t>
            </a:r>
            <a:r>
              <a:rPr lang="en-US" sz="1600" dirty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1600" b="1" i="1" u="sng" dirty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Industrial Production</a:t>
            </a:r>
          </a:p>
        </p:txBody>
      </p:sp>
    </p:spTree>
    <p:extLst>
      <p:ext uri="{BB962C8B-B14F-4D97-AF65-F5344CB8AC3E}">
        <p14:creationId xmlns:p14="http://schemas.microsoft.com/office/powerpoint/2010/main" val="33605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221088"/>
            <a:ext cx="54006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899592" y="44624"/>
            <a:ext cx="7344816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1317625" y="115789"/>
            <a:ext cx="6638751" cy="3711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Multi-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Wire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Proportional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Chamber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(MWPC)</a:t>
            </a:r>
          </a:p>
        </p:txBody>
      </p:sp>
      <p:sp>
        <p:nvSpPr>
          <p:cNvPr id="5" name="Rectangle 4"/>
          <p:cNvSpPr/>
          <p:nvPr/>
        </p:nvSpPr>
        <p:spPr>
          <a:xfrm>
            <a:off x="864096" y="528935"/>
            <a:ext cx="838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Gaseous proportional tracking detectors that revolutionized High Energy Physics 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06108"/>
            <a:ext cx="4104456" cy="274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112568" y="836712"/>
            <a:ext cx="4067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With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Fabio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Sauli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et Jean Claude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Santiard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1st “Large Wire Chamber”… 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836712"/>
            <a:ext cx="47880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96752"/>
            <a:ext cx="609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724128" y="5805264"/>
            <a:ext cx="3240360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Georges </a:t>
            </a:r>
            <a:r>
              <a:rPr lang="en-US" dirty="0" err="1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Charpak</a:t>
            </a:r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1924 – 2010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852936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140968"/>
            <a:ext cx="5810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508104" y="4368006"/>
            <a:ext cx="3528392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The invention revolutionized 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particle detection, which 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passed from the manual 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to the electronic era.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02562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755576" y="188640"/>
            <a:ext cx="684076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WordArt 4"/>
          <p:cNvSpPr>
            <a:spLocks noChangeArrowheads="1" noChangeShapeType="1" noTextEdit="1"/>
          </p:cNvSpPr>
          <p:nvPr/>
        </p:nvSpPr>
        <p:spPr bwMode="auto">
          <a:xfrm>
            <a:off x="1115616" y="289992"/>
            <a:ext cx="626469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Summary of the RD51 Achievements (2008 – 2013)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016" y="923811"/>
            <a:ext cx="8892480" cy="56015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Consolidation of the Collaboration and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MPGD Community Integration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(&gt; 80 institutes, 450 members);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Major progress in MPGD Technologies: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Large area GEM (single mask), </a:t>
            </a:r>
            <a:r>
              <a:rPr lang="en-US" sz="2000" u="sng" dirty="0" err="1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Micromegas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(resistive) </a:t>
            </a:r>
            <a:r>
              <a:rPr lang="en-US" sz="2000" u="sng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THGEM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; picked up by experiments, including LHC upgrades;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Secured future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of the MPGD Technologies development through the TE MPE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workshop upgrade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and FP7 AIDA contribution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Contacts with industry for large volume production;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MPGD industrialization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and first industrial runs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Major improvement to the MPGD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simulation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software framework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for small-scale structures</a:t>
            </a: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for applications;</a:t>
            </a: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dirty="0" smtClean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Development of common, scalable readout electronics</a:t>
            </a:r>
            <a:r>
              <a:rPr lang="en-US" sz="2000" u="sng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(SRS); 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many developers and &gt; 50 user groups;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Production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(PRISMA company and availability through CERN store);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Industrialization</a:t>
            </a: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(re-design of SRS in ATCA in EISYS)</a:t>
            </a:r>
            <a:endParaRPr lang="fr-FR" sz="1100" dirty="0" smtClean="0">
              <a:latin typeface="Palatino Linotype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dirty="0" smtClean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Infrastructure for common RD51 test beam and facilities (&gt; 20 user groups);</a:t>
            </a:r>
            <a:endParaRPr lang="en-US" sz="3200" dirty="0" smtClean="0">
              <a:latin typeface="Palatino Linotyp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6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098" y="5982379"/>
            <a:ext cx="1315475" cy="851190"/>
          </a:xfrm>
          <a:prstGeom prst="rect">
            <a:avLst/>
          </a:prstGeom>
          <a:noFill/>
        </p:spPr>
      </p:pic>
      <p:pic>
        <p:nvPicPr>
          <p:cNvPr id="3" name="Picture 2" descr="D:\Paul\RD51\WG1\LargeDetectors\meetingJan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710" y="5574523"/>
            <a:ext cx="1139370" cy="89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2231740" y="3464917"/>
            <a:ext cx="192116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99892" y="2744837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4098905" y="2905780"/>
            <a:ext cx="97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RD51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656605"/>
            <a:ext cx="21962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Large 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 Detectors</a:t>
            </a:r>
          </a:p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Assembly Optimization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8224" y="674112"/>
            <a:ext cx="207781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 Projects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Generic R&amp;D, QA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Long Term Stability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547" y="2769770"/>
            <a:ext cx="164594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Software Tools and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Simulations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2943154"/>
            <a:ext cx="1602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Electronics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1515" y="5301208"/>
            <a:ext cx="159498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CERN MPGD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Workshop,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Quality Control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nd Industrialization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80" y="5982379"/>
            <a:ext cx="216955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Test Beam and Lab Facilities</a:t>
            </a: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1539280" y="3140881"/>
            <a:ext cx="2060612" cy="443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9732" y="2704767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WG5: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44108" y="3176885"/>
            <a:ext cx="1935832" cy="83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92180" y="328083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WG4: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004555" y="1520701"/>
            <a:ext cx="1522679" cy="12917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1"/>
          </p:cNvCxnSpPr>
          <p:nvPr/>
        </p:nvCxnSpPr>
        <p:spPr>
          <a:xfrm flipH="1" flipV="1">
            <a:off x="2511388" y="1736725"/>
            <a:ext cx="1373228" cy="112411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3788" y="1952749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WG1: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 cstate="print"/>
          <a:srcRect l="7745" r="7745"/>
          <a:stretch>
            <a:fillRect/>
          </a:stretch>
        </p:blipFill>
        <p:spPr bwMode="auto">
          <a:xfrm>
            <a:off x="2324357" y="649387"/>
            <a:ext cx="973257" cy="99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522350" y="1772816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WG2: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84068" y="3464917"/>
            <a:ext cx="216024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9772" y="440102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WG7: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6156" y="4329013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WG6: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DSC00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3516" y="4794494"/>
            <a:ext cx="1183614" cy="887710"/>
          </a:xfrm>
          <a:prstGeom prst="rect">
            <a:avLst/>
          </a:prstGeom>
        </p:spPr>
      </p:pic>
      <p:pic>
        <p:nvPicPr>
          <p:cNvPr id="26" name="Picture 27" descr="oneshotimage-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0" y="4854625"/>
            <a:ext cx="1267667" cy="1037182"/>
          </a:xfrm>
          <a:prstGeom prst="rect">
            <a:avLst/>
          </a:prstGeom>
        </p:spPr>
      </p:pic>
      <p:pic>
        <p:nvPicPr>
          <p:cNvPr id="27" name="Picture 28" descr="IMG_0004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53" y="4901159"/>
            <a:ext cx="1428337" cy="99064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40" y="3971476"/>
            <a:ext cx="1566837" cy="12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152" y="2204864"/>
            <a:ext cx="999194" cy="886489"/>
          </a:xfrm>
          <a:prstGeom prst="rect">
            <a:avLst/>
          </a:prstGeom>
        </p:spPr>
      </p:pic>
      <p:pic>
        <p:nvPicPr>
          <p:cNvPr id="30" name="Picture 3" descr="C:\Hans\R&amp;D\RD51\WG52\Production files SRS\Trigger Pickup box\trigger-box on mm-mesh-characteristic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" y="3728068"/>
            <a:ext cx="1297632" cy="9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2"/>
          <p:cNvSpPr txBox="1"/>
          <p:nvPr/>
        </p:nvSpPr>
        <p:spPr>
          <a:xfrm>
            <a:off x="3725117" y="4778568"/>
            <a:ext cx="220124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Conferences /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Academia-Industry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Matching Events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2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606" y="1275558"/>
            <a:ext cx="1806555" cy="1354382"/>
          </a:xfrm>
          <a:prstGeom prst="rect">
            <a:avLst/>
          </a:prstGeom>
        </p:spPr>
      </p:pic>
      <p:pic>
        <p:nvPicPr>
          <p:cNvPr id="33" name="Picture 34" descr="DSCN25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3250842" y="838106"/>
            <a:ext cx="1526297" cy="1144722"/>
          </a:xfrm>
          <a:prstGeom prst="rect">
            <a:avLst/>
          </a:prstGeom>
        </p:spPr>
      </p:pic>
      <p:pic>
        <p:nvPicPr>
          <p:cNvPr id="34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2185" y="1462252"/>
            <a:ext cx="784746" cy="956703"/>
          </a:xfrm>
          <a:prstGeom prst="rect">
            <a:avLst/>
          </a:prstGeom>
        </p:spPr>
      </p:pic>
      <p:pic>
        <p:nvPicPr>
          <p:cNvPr id="35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54" y="1412776"/>
            <a:ext cx="1038230" cy="1038230"/>
          </a:xfrm>
          <a:prstGeom prst="rect">
            <a:avLst/>
          </a:prstGeom>
        </p:spPr>
      </p:pic>
      <p:pic>
        <p:nvPicPr>
          <p:cNvPr id="36" name="Picture 37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97" y="3318093"/>
            <a:ext cx="1545919" cy="101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D:\Freiburg\Octopuce\P101002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26" y="620688"/>
            <a:ext cx="1322566" cy="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074954" y="44624"/>
            <a:ext cx="6593727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WordArt 3"/>
          <p:cNvSpPr>
            <a:spLocks noChangeArrowheads="1" noChangeShapeType="1" noTextEdit="1"/>
          </p:cNvSpPr>
          <p:nvPr/>
        </p:nvSpPr>
        <p:spPr bwMode="auto">
          <a:xfrm>
            <a:off x="1391422" y="161529"/>
            <a:ext cx="608851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Future RD51 Collaboration Activities (beyond 2013)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0" name="Picture 41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2"/>
          <p:cNvCxnSpPr/>
          <p:nvPr/>
        </p:nvCxnSpPr>
        <p:spPr>
          <a:xfrm>
            <a:off x="4572000" y="3558707"/>
            <a:ext cx="0" cy="12357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4"/>
          <p:cNvSpPr txBox="1"/>
          <p:nvPr/>
        </p:nvSpPr>
        <p:spPr>
          <a:xfrm>
            <a:off x="3713915" y="4037002"/>
            <a:ext cx="18647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WG3/NEW WG: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43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93" y="5579924"/>
            <a:ext cx="1635496" cy="9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0825" y="44450"/>
            <a:ext cx="8713788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95288" y="157163"/>
            <a:ext cx="8424862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MPGD Technologies for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Energy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Frontier 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(HL-LHC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, LC)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288542"/>
              </p:ext>
            </p:extLst>
          </p:nvPr>
        </p:nvGraphicFramePr>
        <p:xfrm>
          <a:off x="179512" y="983734"/>
          <a:ext cx="8856984" cy="3597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505"/>
                <a:gridCol w="480655"/>
                <a:gridCol w="1440160"/>
                <a:gridCol w="864096"/>
                <a:gridCol w="720080"/>
                <a:gridCol w="1368152"/>
                <a:gridCol w="1586023"/>
                <a:gridCol w="1438313"/>
              </a:tblGrid>
              <a:tr h="7920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Vertex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sz="1600" baseline="0" dirty="0" smtClean="0"/>
                        <a:t>Tracker</a:t>
                      </a:r>
                      <a:endParaRPr lang="fr-FR" sz="16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PID/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photo-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det.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HAD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Tracking</a:t>
                      </a:r>
                      <a:endParaRPr lang="fr-FR" sz="1600" dirty="0" smtClean="0"/>
                    </a:p>
                    <a:p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Trigger</a:t>
                      </a:r>
                      <a:endParaRPr lang="fr-FR" sz="1600" dirty="0"/>
                    </a:p>
                  </a:txBody>
                  <a:tcPr vert="vert270"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ATLAS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Micromegas</a:t>
                      </a:r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</a:b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Micromegas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4593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CMS</a:t>
                      </a:r>
                      <a:b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</a:br>
                      <a:endParaRPr lang="en-US" sz="1400" b="0" dirty="0" smtClean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TOTEM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Backing-HE</a:t>
                      </a:r>
                      <a:b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(GEM, MM)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</a:p>
                    <a:p>
                      <a:pPr algn="ctr"/>
                      <a:endParaRPr lang="en-US" sz="1400" b="0" baseline="0" dirty="0" smtClean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/>
                      <a:r>
                        <a:rPr lang="en-US" sz="1400" b="0" baseline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b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0" baseline="0" dirty="0" err="1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en-US" sz="1400" b="0" baseline="0" dirty="0" smtClean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1854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LHCb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1854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ALICE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TPC (GEM)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rgbClr val="CC00CC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18542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Linear </a:t>
                      </a:r>
                    </a:p>
                    <a:p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Collider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TPC(MM,</a:t>
                      </a:r>
                      <a: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GEM, </a:t>
                      </a:r>
                      <a:r>
                        <a:rPr lang="en-US" sz="1400" b="0" baseline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DHCAL(MM,GEM,THGEM)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5" descr="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653137"/>
            <a:ext cx="3900293" cy="216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545873" y="4803042"/>
            <a:ext cx="321434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ATLAS </a:t>
            </a:r>
            <a:r>
              <a:rPr lang="en-US" sz="1600" dirty="0" err="1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On a road to large-area detectors: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(1.2 * 0.6 m</a:t>
            </a:r>
            <a:r>
              <a:rPr lang="en-US" sz="1600" baseline="300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4655984"/>
            <a:ext cx="3779911" cy="215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661026"/>
            <a:ext cx="22971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/>
          <p:nvPr/>
        </p:nvSpPr>
        <p:spPr>
          <a:xfrm>
            <a:off x="4605076" y="4695321"/>
            <a:ext cx="37386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CMS GEM:</a:t>
            </a:r>
          </a:p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Trapezoidal GEM Prototype (99 x 45-22 cm2)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 noChangeAspect="1"/>
          </p:cNvGrpSpPr>
          <p:nvPr/>
        </p:nvGrpSpPr>
        <p:grpSpPr>
          <a:xfrm>
            <a:off x="251520" y="620688"/>
            <a:ext cx="3838289" cy="5284086"/>
            <a:chOff x="658693" y="2493871"/>
            <a:chExt cx="2102769" cy="2894834"/>
          </a:xfrm>
        </p:grpSpPr>
        <p:sp>
          <p:nvSpPr>
            <p:cNvPr id="3" name="Rectangle 2"/>
            <p:cNvSpPr/>
            <p:nvPr/>
          </p:nvSpPr>
          <p:spPr>
            <a:xfrm>
              <a:off x="658693" y="2493871"/>
              <a:ext cx="982870" cy="219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ALICE (GEM)</a:t>
              </a:r>
              <a:endParaRPr lang="en-US" sz="2000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  <p:pic>
          <p:nvPicPr>
            <p:cNvPr id="4" name="Picture 2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4973" y="3830287"/>
              <a:ext cx="1013760" cy="771485"/>
            </a:xfrm>
            <a:prstGeom prst="rect">
              <a:avLst/>
            </a:prstGeom>
          </p:spPr>
        </p:pic>
        <p:pic>
          <p:nvPicPr>
            <p:cNvPr id="5" name="Picture 2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4437" y="3830286"/>
              <a:ext cx="1007025" cy="757953"/>
            </a:xfrm>
            <a:prstGeom prst="rect">
              <a:avLst/>
            </a:prstGeom>
          </p:spPr>
        </p:pic>
        <p:pic>
          <p:nvPicPr>
            <p:cNvPr id="6" name="Picture 2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919" y="4662633"/>
              <a:ext cx="949883" cy="726072"/>
            </a:xfrm>
            <a:prstGeom prst="rect">
              <a:avLst/>
            </a:prstGeom>
          </p:spPr>
        </p:pic>
        <p:pic>
          <p:nvPicPr>
            <p:cNvPr id="7" name="Picture 2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0525" y="4627837"/>
              <a:ext cx="930937" cy="719966"/>
            </a:xfrm>
            <a:prstGeom prst="rect">
              <a:avLst/>
            </a:prstGeom>
          </p:spPr>
        </p:pic>
        <p:pic>
          <p:nvPicPr>
            <p:cNvPr id="8" name="Picture 3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53776" y="2750957"/>
              <a:ext cx="607686" cy="1003920"/>
            </a:xfrm>
            <a:prstGeom prst="rect">
              <a:avLst/>
            </a:prstGeom>
          </p:spPr>
        </p:pic>
        <p:pic>
          <p:nvPicPr>
            <p:cNvPr id="9" name="Picture 3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102" y="2750957"/>
              <a:ext cx="1336164" cy="1003876"/>
            </a:xfrm>
            <a:prstGeom prst="rect">
              <a:avLst/>
            </a:prstGeom>
          </p:spPr>
        </p:pic>
      </p:grpSp>
      <p:grpSp>
        <p:nvGrpSpPr>
          <p:cNvPr id="10" name="Group 48"/>
          <p:cNvGrpSpPr>
            <a:grpSpLocks noChangeAspect="1"/>
          </p:cNvGrpSpPr>
          <p:nvPr/>
        </p:nvGrpSpPr>
        <p:grpSpPr>
          <a:xfrm>
            <a:off x="4427984" y="620688"/>
            <a:ext cx="4417525" cy="5363144"/>
            <a:chOff x="3238880" y="2381644"/>
            <a:chExt cx="2361175" cy="2866608"/>
          </a:xfrm>
        </p:grpSpPr>
        <p:sp>
          <p:nvSpPr>
            <p:cNvPr id="11" name="Rectangle 10"/>
            <p:cNvSpPr/>
            <p:nvPr/>
          </p:nvSpPr>
          <p:spPr>
            <a:xfrm>
              <a:off x="3238880" y="2381644"/>
              <a:ext cx="1772153" cy="2138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ATLAS NSW </a:t>
              </a:r>
              <a:r>
                <a:rPr lang="en-US" sz="20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(</a:t>
              </a:r>
              <a:r>
                <a:rPr lang="en-US" sz="2000" dirty="0" err="1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Micromegas</a:t>
              </a:r>
              <a:r>
                <a:rPr lang="en-US" sz="20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)</a:t>
              </a:r>
              <a:endParaRPr lang="en-US" sz="2000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  <p:pic>
          <p:nvPicPr>
            <p:cNvPr id="12" name="Picture 3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7490" y="2616086"/>
              <a:ext cx="1371600" cy="990215"/>
            </a:xfrm>
            <a:prstGeom prst="rect">
              <a:avLst/>
            </a:prstGeom>
          </p:spPr>
        </p:pic>
        <p:pic>
          <p:nvPicPr>
            <p:cNvPr id="13" name="Picture 3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92834" y="3692748"/>
              <a:ext cx="1063755" cy="757953"/>
            </a:xfrm>
            <a:prstGeom prst="rect">
              <a:avLst/>
            </a:prstGeom>
          </p:spPr>
        </p:pic>
        <p:pic>
          <p:nvPicPr>
            <p:cNvPr id="14" name="Picture 3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91560" y="4490299"/>
              <a:ext cx="1068626" cy="757953"/>
            </a:xfrm>
            <a:prstGeom prst="rect">
              <a:avLst/>
            </a:prstGeom>
          </p:spPr>
        </p:pic>
        <p:pic>
          <p:nvPicPr>
            <p:cNvPr id="15" name="Picture 3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06249" y="3692748"/>
              <a:ext cx="1065290" cy="757953"/>
            </a:xfrm>
            <a:prstGeom prst="rect">
              <a:avLst/>
            </a:prstGeom>
          </p:spPr>
        </p:pic>
        <p:pic>
          <p:nvPicPr>
            <p:cNvPr id="16" name="Picture 3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02113" y="4492203"/>
              <a:ext cx="1065492" cy="756049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13" cstate="screen"/>
            <a:srcRect b="7399"/>
            <a:stretch/>
          </p:blipFill>
          <p:spPr bwMode="auto">
            <a:xfrm>
              <a:off x="4876801" y="2622015"/>
              <a:ext cx="673802" cy="529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47"/>
            <p:cNvPicPr>
              <a:picLocks noChangeAspect="1"/>
            </p:cNvPicPr>
            <p:nvPr/>
          </p:nvPicPr>
          <p:blipFill rotWithShape="1">
            <a:blip r:embed="rId14" cstate="print"/>
            <a:srcRect t="5312" b="63911"/>
            <a:stretch/>
          </p:blipFill>
          <p:spPr>
            <a:xfrm>
              <a:off x="4843749" y="3169184"/>
              <a:ext cx="756306" cy="435063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-224389" y="6017571"/>
            <a:ext cx="962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 Upgrades: Original R&amp;D efforts emerged from RD51 activities.</a:t>
            </a:r>
          </a:p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Today:  production phase under the project effort ,  access to RD51 facilities (laboratory, test beam, workshops) and tools (simulation, electronics,…) to facilitate this particular phase</a:t>
            </a:r>
          </a:p>
        </p:txBody>
      </p:sp>
      <p:grpSp>
        <p:nvGrpSpPr>
          <p:cNvPr id="23" name="Group 38"/>
          <p:cNvGrpSpPr/>
          <p:nvPr/>
        </p:nvGrpSpPr>
        <p:grpSpPr>
          <a:xfrm>
            <a:off x="2843808" y="5136186"/>
            <a:ext cx="1103187" cy="668255"/>
            <a:chOff x="3690899" y="1118681"/>
            <a:chExt cx="1103187" cy="668255"/>
          </a:xfrm>
        </p:grpSpPr>
        <p:sp>
          <p:nvSpPr>
            <p:cNvPr id="24" name="TextBox 39"/>
            <p:cNvSpPr txBox="1"/>
            <p:nvPr/>
          </p:nvSpPr>
          <p:spPr>
            <a:xfrm rot="20404488">
              <a:off x="3690899" y="1417604"/>
              <a:ext cx="1103187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Elba 2015</a:t>
              </a:r>
              <a:endParaRPr lang="en-US" dirty="0"/>
            </a:p>
          </p:txBody>
        </p:sp>
        <p:cxnSp>
          <p:nvCxnSpPr>
            <p:cNvPr id="25" name="Straight Connector 40"/>
            <p:cNvCxnSpPr>
              <a:stCxn id="27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41"/>
            <p:cNvCxnSpPr>
              <a:stCxn id="27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42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44"/>
          <p:cNvGrpSpPr/>
          <p:nvPr/>
        </p:nvGrpSpPr>
        <p:grpSpPr>
          <a:xfrm>
            <a:off x="7668344" y="5065001"/>
            <a:ext cx="1103187" cy="668255"/>
            <a:chOff x="3690899" y="1118681"/>
            <a:chExt cx="1103187" cy="668255"/>
          </a:xfrm>
        </p:grpSpPr>
        <p:sp>
          <p:nvSpPr>
            <p:cNvPr id="29" name="TextBox 45"/>
            <p:cNvSpPr txBox="1"/>
            <p:nvPr/>
          </p:nvSpPr>
          <p:spPr>
            <a:xfrm rot="20404488">
              <a:off x="3690899" y="1417604"/>
              <a:ext cx="1103187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Elba 2015</a:t>
              </a:r>
              <a:endParaRPr lang="en-US" dirty="0"/>
            </a:p>
          </p:txBody>
        </p:sp>
        <p:cxnSp>
          <p:nvCxnSpPr>
            <p:cNvPr id="30" name="Straight Connector 49"/>
            <p:cNvCxnSpPr>
              <a:stCxn id="32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50"/>
            <p:cNvCxnSpPr>
              <a:stCxn id="32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51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251520" y="44624"/>
            <a:ext cx="8761901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WordArt 3"/>
          <p:cNvSpPr>
            <a:spLocks noChangeArrowheads="1" noChangeShapeType="1" noTextEdit="1"/>
          </p:cNvSpPr>
          <p:nvPr/>
        </p:nvSpPr>
        <p:spPr bwMode="auto">
          <a:xfrm>
            <a:off x="489445" y="162714"/>
            <a:ext cx="8378062" cy="3317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WG1: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Examples of CERN/LHC Upgrades (“large achievement for MPGD community”)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4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44624"/>
            <a:ext cx="8761901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89445" y="162714"/>
            <a:ext cx="8378062" cy="3317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WG1: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Examples of CERN/LHC Upgrades (“large achievement for MPGD community”)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grpSp>
        <p:nvGrpSpPr>
          <p:cNvPr id="4" name="Group 45"/>
          <p:cNvGrpSpPr>
            <a:grpSpLocks noChangeAspect="1"/>
          </p:cNvGrpSpPr>
          <p:nvPr/>
        </p:nvGrpSpPr>
        <p:grpSpPr>
          <a:xfrm>
            <a:off x="217217" y="741025"/>
            <a:ext cx="4066751" cy="5208255"/>
            <a:chOff x="6175954" y="2667347"/>
            <a:chExt cx="2206889" cy="2826343"/>
          </a:xfrm>
        </p:grpSpPr>
        <p:pic>
          <p:nvPicPr>
            <p:cNvPr id="5" name="Picture 8" descr="Full-size image (25 K)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7524982" y="2893576"/>
              <a:ext cx="857861" cy="978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6178009" y="2667347"/>
              <a:ext cx="852672" cy="217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CMS (GEM)</a:t>
              </a:r>
              <a:endParaRPr lang="en-US" sz="2000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  <p:pic>
          <p:nvPicPr>
            <p:cNvPr id="7" name="Picture 3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5954" y="2893576"/>
              <a:ext cx="1294948" cy="968043"/>
            </a:xfrm>
            <a:prstGeom prst="rect">
              <a:avLst/>
            </a:prstGeom>
          </p:spPr>
        </p:pic>
        <p:pic>
          <p:nvPicPr>
            <p:cNvPr id="8" name="Picture 3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3352" y="3942345"/>
              <a:ext cx="1011927" cy="757953"/>
            </a:xfrm>
            <a:prstGeom prst="rect">
              <a:avLst/>
            </a:prstGeom>
          </p:spPr>
        </p:pic>
        <p:pic>
          <p:nvPicPr>
            <p:cNvPr id="9" name="Picture 4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87515" y="4745361"/>
              <a:ext cx="999729" cy="748329"/>
            </a:xfrm>
            <a:prstGeom prst="rect">
              <a:avLst/>
            </a:prstGeom>
          </p:spPr>
        </p:pic>
        <p:pic>
          <p:nvPicPr>
            <p:cNvPr id="10" name="Picture 4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94934" y="4739896"/>
              <a:ext cx="1002762" cy="753793"/>
            </a:xfrm>
            <a:prstGeom prst="rect">
              <a:avLst/>
            </a:prstGeom>
          </p:spPr>
        </p:pic>
        <p:pic>
          <p:nvPicPr>
            <p:cNvPr id="11" name="Picture 4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5642" y="4024882"/>
              <a:ext cx="1067201" cy="666870"/>
            </a:xfrm>
            <a:prstGeom prst="rect">
              <a:avLst/>
            </a:prstGeom>
          </p:spPr>
        </p:pic>
      </p:grpSp>
      <p:grpSp>
        <p:nvGrpSpPr>
          <p:cNvPr id="12" name="Group 1"/>
          <p:cNvGrpSpPr/>
          <p:nvPr/>
        </p:nvGrpSpPr>
        <p:grpSpPr>
          <a:xfrm>
            <a:off x="4966737" y="1101379"/>
            <a:ext cx="3781727" cy="4775893"/>
            <a:chOff x="5354085" y="1136757"/>
            <a:chExt cx="2796668" cy="2884879"/>
          </a:xfrm>
        </p:grpSpPr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7076" y="2285549"/>
              <a:ext cx="1335234" cy="751069"/>
            </a:xfrm>
            <a:prstGeom prst="rect">
              <a:avLst/>
            </a:prstGeom>
          </p:spPr>
        </p:pic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54086" y="3257635"/>
              <a:ext cx="1358224" cy="764001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80323" y="3249068"/>
              <a:ext cx="1370430" cy="770867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7256" y="2276987"/>
              <a:ext cx="1335230" cy="751067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54085" y="1136757"/>
              <a:ext cx="1685853" cy="948292"/>
            </a:xfrm>
            <a:prstGeom prst="rect">
              <a:avLst/>
            </a:prstGeom>
          </p:spPr>
        </p:pic>
        <p:pic>
          <p:nvPicPr>
            <p:cNvPr id="18" name="Picture 4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39938" y="1337787"/>
              <a:ext cx="872569" cy="62846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860032" y="548680"/>
            <a:ext cx="4157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COMPASS RICH-1 (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THGEM+MM)</a:t>
            </a:r>
            <a:endParaRPr lang="en-US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2" name="Group 25"/>
          <p:cNvGrpSpPr/>
          <p:nvPr/>
        </p:nvGrpSpPr>
        <p:grpSpPr>
          <a:xfrm>
            <a:off x="3203848" y="1337192"/>
            <a:ext cx="1103187" cy="668255"/>
            <a:chOff x="3690899" y="1118681"/>
            <a:chExt cx="1103187" cy="668255"/>
          </a:xfrm>
        </p:grpSpPr>
        <p:sp>
          <p:nvSpPr>
            <p:cNvPr id="23" name="TextBox 26"/>
            <p:cNvSpPr txBox="1"/>
            <p:nvPr/>
          </p:nvSpPr>
          <p:spPr>
            <a:xfrm rot="20404488">
              <a:off x="3690899" y="1417604"/>
              <a:ext cx="1103187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Elba 2015</a:t>
              </a:r>
              <a:endParaRPr lang="en-US" dirty="0"/>
            </a:p>
          </p:txBody>
        </p:sp>
        <p:cxnSp>
          <p:nvCxnSpPr>
            <p:cNvPr id="24" name="Straight Connector 27"/>
            <p:cNvCxnSpPr>
              <a:stCxn id="26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8"/>
            <p:cNvCxnSpPr>
              <a:stCxn id="26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9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30"/>
          <p:cNvGrpSpPr/>
          <p:nvPr/>
        </p:nvGrpSpPr>
        <p:grpSpPr>
          <a:xfrm>
            <a:off x="7573269" y="1344153"/>
            <a:ext cx="1103187" cy="668255"/>
            <a:chOff x="3690899" y="1118681"/>
            <a:chExt cx="1103187" cy="668255"/>
          </a:xfrm>
        </p:grpSpPr>
        <p:sp>
          <p:nvSpPr>
            <p:cNvPr id="28" name="TextBox 31"/>
            <p:cNvSpPr txBox="1"/>
            <p:nvPr/>
          </p:nvSpPr>
          <p:spPr>
            <a:xfrm rot="20404488">
              <a:off x="3690899" y="1417604"/>
              <a:ext cx="1103187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Elba 2015</a:t>
              </a:r>
              <a:endParaRPr lang="en-US" dirty="0"/>
            </a:p>
          </p:txBody>
        </p:sp>
        <p:cxnSp>
          <p:nvCxnSpPr>
            <p:cNvPr id="29" name="Straight Connector 32"/>
            <p:cNvCxnSpPr>
              <a:stCxn id="31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3"/>
            <p:cNvCxnSpPr>
              <a:stCxn id="31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4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19"/>
          <p:cNvSpPr txBox="1"/>
          <p:nvPr/>
        </p:nvSpPr>
        <p:spPr>
          <a:xfrm>
            <a:off x="-224389" y="6017571"/>
            <a:ext cx="962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 Upgrades: Original R&amp;D efforts emerged from RD51 activities.</a:t>
            </a:r>
          </a:p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Today:  production phase under the project effort ,  access to RD51 facilities (laboratory, test beam, workshops) and tools (simulation, electronics,…) to facilitate this particular phase</a:t>
            </a:r>
          </a:p>
        </p:txBody>
      </p:sp>
    </p:spTree>
    <p:extLst>
      <p:ext uri="{BB962C8B-B14F-4D97-AF65-F5344CB8AC3E}">
        <p14:creationId xmlns:p14="http://schemas.microsoft.com/office/powerpoint/2010/main" val="295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98" y="717376"/>
            <a:ext cx="455120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6513" y="720080"/>
            <a:ext cx="4444222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Straight Arrow Connector 6"/>
          <p:cNvCxnSpPr/>
          <p:nvPr/>
        </p:nvCxnSpPr>
        <p:spPr>
          <a:xfrm>
            <a:off x="5652675" y="6453336"/>
            <a:ext cx="2064884" cy="0"/>
          </a:xfrm>
          <a:prstGeom prst="straightConnector1">
            <a:avLst/>
          </a:prstGeom>
          <a:ln w="6350" cmpd="sng">
            <a:solidFill>
              <a:srgbClr val="80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5652675" y="6525344"/>
            <a:ext cx="25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Palatino Linotype" panose="02040502050505030304" pitchFamily="18" charset="0"/>
              </a:rPr>
              <a:t>Range of track angles in NSW</a:t>
            </a:r>
            <a:endParaRPr lang="en-US" sz="1400" dirty="0">
              <a:solidFill>
                <a:srgbClr val="8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7" name="Picture 8" descr="spatial_resolution_vs_angle_com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17720" r="7648" b="18491"/>
          <a:stretch/>
        </p:blipFill>
        <p:spPr>
          <a:xfrm>
            <a:off x="4602710" y="2006726"/>
            <a:ext cx="4433786" cy="4374602"/>
          </a:xfrm>
          <a:prstGeom prst="rect">
            <a:avLst/>
          </a:prstGeom>
        </p:spPr>
      </p:pic>
      <p:sp>
        <p:nvSpPr>
          <p:cNvPr id="28" name="Rectangle 80"/>
          <p:cNvSpPr>
            <a:spLocks noChangeArrowheads="1"/>
          </p:cNvSpPr>
          <p:nvPr/>
        </p:nvSpPr>
        <p:spPr bwMode="auto">
          <a:xfrm>
            <a:off x="582158" y="116632"/>
            <a:ext cx="7950281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WordArt 81"/>
          <p:cNvSpPr>
            <a:spLocks noChangeArrowheads="1" noChangeShapeType="1" noTextEdit="1"/>
          </p:cNvSpPr>
          <p:nvPr/>
        </p:nvSpPr>
        <p:spPr bwMode="auto">
          <a:xfrm>
            <a:off x="971599" y="188640"/>
            <a:ext cx="7272809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Resistive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Micromegas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Performace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: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Resolution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vs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Track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Angle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008" y="776406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Using charge amplitude (Centroid hit)</a:t>
            </a:r>
          </a:p>
          <a:p>
            <a:pPr>
              <a:buClr>
                <a:schemeClr val="accent3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Spatial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resolution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rapidly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decreases for inclined </a:t>
            </a:r>
            <a:endParaRPr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3"/>
              </a:buClr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tracks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if the cluster centroid (e.g., charge weighting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  <a:p>
            <a:pPr>
              <a:buClr>
                <a:schemeClr val="accent3"/>
              </a:buClr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used; small strip pitch does not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help</a:t>
            </a:r>
          </a:p>
          <a:p>
            <a:pPr>
              <a:buClr>
                <a:schemeClr val="accent3"/>
              </a:buClr>
            </a:pP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Using time information (TPC segment)</a:t>
            </a:r>
          </a:p>
          <a:p>
            <a:pPr>
              <a:buClr>
                <a:schemeClr val="accent3"/>
              </a:buClr>
            </a:pPr>
            <a:endParaRPr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3"/>
              </a:buClr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Measuring the arrival time of the signals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opens a new dimension; in this case the MM functions like a TPC</a:t>
            </a:r>
          </a:p>
          <a:p>
            <a:pPr>
              <a:buClr>
                <a:schemeClr val="accent3"/>
              </a:buClr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=&gt; Track vectors/plane for inclined tracks</a:t>
            </a:r>
          </a:p>
          <a:p>
            <a:pPr>
              <a:buClr>
                <a:schemeClr val="accent3"/>
              </a:buClr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26302" y="776406"/>
            <a:ext cx="4186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Combination of centroid &amp; TPC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</a:p>
          <a:p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spatial resolution </a:t>
            </a:r>
            <a:r>
              <a:rPr lang="en-US" sz="16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&lt;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100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independently of track incident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angle !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2" y="2996952"/>
            <a:ext cx="432529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5496" y="478205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Spatial </a:t>
            </a:r>
            <a:r>
              <a:rPr lang="fr-FR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resolution</a:t>
            </a:r>
            <a:r>
              <a:rPr 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vs </a:t>
            </a:r>
            <a:r>
              <a:rPr lang="fr-FR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magnetic</a:t>
            </a:r>
            <a:r>
              <a:rPr 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field</a:t>
            </a:r>
            <a:r>
              <a:rPr 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</a:p>
          <a:p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1" y="5138619"/>
            <a:ext cx="4255055" cy="167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0"/>
          <p:cNvSpPr txBox="1"/>
          <p:nvPr/>
        </p:nvSpPr>
        <p:spPr>
          <a:xfrm>
            <a:off x="7612826" y="4869160"/>
            <a:ext cx="1187505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J.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Wotschack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C:\Users\Givi\Pictures\ATLAS_MM_fotos\Micromegas Wedge 1\DSC00693_re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t="24139" r="6274" b="6400"/>
          <a:stretch/>
        </p:blipFill>
        <p:spPr bwMode="auto">
          <a:xfrm>
            <a:off x="191742" y="703656"/>
            <a:ext cx="4471699" cy="43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Givi\Pictures\ATLAS_MM_fotos\Micromegas Wedge 1\DSC00689_resiz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t="23856" b="33344"/>
          <a:stretch/>
        </p:blipFill>
        <p:spPr bwMode="auto">
          <a:xfrm>
            <a:off x="140967" y="5284726"/>
            <a:ext cx="4522474" cy="1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60"/>
          <p:cNvGrpSpPr/>
          <p:nvPr/>
        </p:nvGrpSpPr>
        <p:grpSpPr>
          <a:xfrm>
            <a:off x="4965030" y="2069496"/>
            <a:ext cx="3927450" cy="4671872"/>
            <a:chOff x="4965030" y="1376998"/>
            <a:chExt cx="3434080" cy="3671161"/>
          </a:xfrm>
        </p:grpSpPr>
        <p:pic>
          <p:nvPicPr>
            <p:cNvPr id="22" name="Picture 2" descr="C:\Users\Givi\Pictures\ATLAS_MM_fotos\Micromegas Wedge 1\DSC00702_resiz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8" t="12273" r="9304" b="19594"/>
            <a:stretch/>
          </p:blipFill>
          <p:spPr bwMode="auto">
            <a:xfrm>
              <a:off x="4965030" y="1376998"/>
              <a:ext cx="3434080" cy="36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62"/>
            <p:cNvSpPr txBox="1"/>
            <p:nvPr/>
          </p:nvSpPr>
          <p:spPr>
            <a:xfrm>
              <a:off x="5750560" y="4503416"/>
              <a:ext cx="2374646" cy="290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Palatino Linotype" panose="02040502050505030304" pitchFamily="18" charset="0"/>
                </a:rPr>
                <a:t>Stress and deflection test</a:t>
              </a:r>
              <a:endParaRPr lang="en-US" dirty="0">
                <a:solidFill>
                  <a:srgbClr val="FFFF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4" name="TextBox 63"/>
          <p:cNvSpPr txBox="1"/>
          <p:nvPr/>
        </p:nvSpPr>
        <p:spPr>
          <a:xfrm>
            <a:off x="4972278" y="780277"/>
            <a:ext cx="3927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Test of segmented FR4 skin </a:t>
            </a:r>
            <a:r>
              <a:rPr lang="en-US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glueing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with different stiffeners</a:t>
            </a:r>
          </a:p>
          <a:p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Will serve for deformation studies</a:t>
            </a:r>
          </a:p>
          <a:p>
            <a:endParaRPr lang="en-US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64"/>
          <p:cNvCxnSpPr/>
          <p:nvPr/>
        </p:nvCxnSpPr>
        <p:spPr>
          <a:xfrm>
            <a:off x="1422400" y="1417638"/>
            <a:ext cx="711200" cy="3052762"/>
          </a:xfrm>
          <a:prstGeom prst="straightConnector1">
            <a:avLst/>
          </a:prstGeom>
          <a:ln w="9525" cmpd="sng"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65"/>
          <p:cNvSpPr txBox="1"/>
          <p:nvPr/>
        </p:nvSpPr>
        <p:spPr>
          <a:xfrm rot="4659350">
            <a:off x="1571246" y="2672147"/>
            <a:ext cx="595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3.7 m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7" name="TextBox 66"/>
          <p:cNvSpPr txBox="1"/>
          <p:nvPr/>
        </p:nvSpPr>
        <p:spPr>
          <a:xfrm>
            <a:off x="2528214" y="1486676"/>
            <a:ext cx="595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1.8 m</a:t>
            </a:r>
            <a:endParaRPr lang="en-US" sz="1400" dirty="0">
              <a:solidFill>
                <a:srgbClr val="000090"/>
              </a:solidFill>
            </a:endParaRPr>
          </a:p>
        </p:txBody>
      </p:sp>
      <p:cxnSp>
        <p:nvCxnSpPr>
          <p:cNvPr id="28" name="Straight Arrow Connector 67"/>
          <p:cNvCxnSpPr/>
          <p:nvPr/>
        </p:nvCxnSpPr>
        <p:spPr>
          <a:xfrm>
            <a:off x="1239520" y="1509078"/>
            <a:ext cx="3098800" cy="9863"/>
          </a:xfrm>
          <a:prstGeom prst="straightConnector1">
            <a:avLst/>
          </a:prstGeom>
          <a:ln w="9525" cmpd="sng"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80"/>
          <p:cNvSpPr>
            <a:spLocks noChangeArrowheads="1"/>
          </p:cNvSpPr>
          <p:nvPr/>
        </p:nvSpPr>
        <p:spPr bwMode="auto">
          <a:xfrm>
            <a:off x="191742" y="116632"/>
            <a:ext cx="8700738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WordArt 81"/>
          <p:cNvSpPr>
            <a:spLocks noChangeArrowheads="1" noChangeShapeType="1" noTextEdit="1"/>
          </p:cNvSpPr>
          <p:nvPr/>
        </p:nvSpPr>
        <p:spPr bwMode="auto">
          <a:xfrm>
            <a:off x="539552" y="188640"/>
            <a:ext cx="803967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Micromegas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for ATLAS NSW: Full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ector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Mechanical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Prototype (CERN)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31" name="TextBox 70"/>
          <p:cNvSpPr txBox="1"/>
          <p:nvPr/>
        </p:nvSpPr>
        <p:spPr>
          <a:xfrm>
            <a:off x="7997361" y="6550223"/>
            <a:ext cx="1187505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J.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Wotschack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692696"/>
            <a:ext cx="9110967" cy="4019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CustomShape 1"/>
          <p:cNvSpPr/>
          <p:nvPr/>
        </p:nvSpPr>
        <p:spPr>
          <a:xfrm>
            <a:off x="216177" y="2658472"/>
            <a:ext cx="8639238" cy="327"/>
          </a:xfrm>
          <a:prstGeom prst="straightConnector1">
            <a:avLst/>
          </a:prstGeom>
          <a:noFill/>
          <a:ln w="38160">
            <a:solidFill>
              <a:srgbClr val="4F81BD"/>
            </a:solidFill>
            <a:round/>
            <a:tailEnd type="triangle" w="med" len="med"/>
          </a:ln>
        </p:spPr>
      </p:sp>
      <p:grpSp>
        <p:nvGrpSpPr>
          <p:cNvPr id="46" name="Group 4"/>
          <p:cNvGrpSpPr/>
          <p:nvPr/>
        </p:nvGrpSpPr>
        <p:grpSpPr>
          <a:xfrm>
            <a:off x="-29604" y="914307"/>
            <a:ext cx="1511164" cy="3178570"/>
            <a:chOff x="-29604" y="914307"/>
            <a:chExt cx="1511164" cy="3178570"/>
          </a:xfrm>
        </p:grpSpPr>
        <p:pic>
          <p:nvPicPr>
            <p:cNvPr id="47" name="Picture 2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688" y="914307"/>
              <a:ext cx="790580" cy="1409543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48" name="CustomShape 2"/>
            <p:cNvSpPr/>
            <p:nvPr/>
          </p:nvSpPr>
          <p:spPr>
            <a:xfrm>
              <a:off x="376895" y="2278199"/>
              <a:ext cx="698166" cy="3938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2010</a:t>
              </a:r>
              <a:endParaRPr dirty="0"/>
            </a:p>
          </p:txBody>
        </p:sp>
        <p:sp>
          <p:nvSpPr>
            <p:cNvPr id="49" name="CustomShape 3"/>
            <p:cNvSpPr/>
            <p:nvPr/>
          </p:nvSpPr>
          <p:spPr>
            <a:xfrm>
              <a:off x="-29604" y="2603321"/>
              <a:ext cx="1511164" cy="1489556"/>
            </a:xfrm>
            <a:prstGeom prst="rect">
              <a:avLst/>
            </a:prstGeom>
            <a:noFill/>
            <a:ln>
              <a:noFill/>
            </a:ln>
          </p:spPr>
          <p:txBody>
            <a:bodyPr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Generation I</a:t>
              </a:r>
              <a:b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</a:br>
              <a:endParaRPr sz="1600" dirty="0"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1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The first 1m-class detector ever built but still with spacer ribs and only 8 sectors total. </a:t>
              </a: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/>
              </a:r>
              <a:b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</a:br>
              <a:r>
                <a:rPr lang="en-US" sz="1100" b="1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Ref</a:t>
              </a:r>
              <a:r>
                <a:rPr lang="en-US" sz="1100" b="1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.: 2010 IEEE (also RD51-Note-2010-005)</a:t>
              </a:r>
              <a:endParaRPr b="1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50" name="Group 8"/>
          <p:cNvGrpSpPr/>
          <p:nvPr/>
        </p:nvGrpSpPr>
        <p:grpSpPr>
          <a:xfrm>
            <a:off x="1392501" y="914307"/>
            <a:ext cx="1610312" cy="3361132"/>
            <a:chOff x="1392501" y="914307"/>
            <a:chExt cx="1610312" cy="3361132"/>
          </a:xfrm>
        </p:grpSpPr>
        <p:pic>
          <p:nvPicPr>
            <p:cNvPr id="51" name="Picture 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0448" y="914307"/>
              <a:ext cx="934589" cy="1389621"/>
            </a:xfrm>
            <a:prstGeom prst="rect">
              <a:avLst/>
            </a:prstGeom>
            <a:ln>
              <a:noFill/>
            </a:ln>
          </p:spPr>
        </p:pic>
        <p:sp>
          <p:nvSpPr>
            <p:cNvPr id="52" name="CustomShape 4"/>
            <p:cNvSpPr/>
            <p:nvPr/>
          </p:nvSpPr>
          <p:spPr>
            <a:xfrm>
              <a:off x="1898659" y="2278199"/>
              <a:ext cx="698166" cy="3938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2011</a:t>
              </a:r>
              <a:endParaRPr dirty="0"/>
            </a:p>
          </p:txBody>
        </p:sp>
        <p:sp>
          <p:nvSpPr>
            <p:cNvPr id="53" name="CustomShape 7"/>
            <p:cNvSpPr/>
            <p:nvPr/>
          </p:nvSpPr>
          <p:spPr>
            <a:xfrm>
              <a:off x="1392501" y="2603321"/>
              <a:ext cx="1610312" cy="1672118"/>
            </a:xfrm>
            <a:prstGeom prst="rect">
              <a:avLst/>
            </a:prstGeom>
            <a:noFill/>
            <a:ln>
              <a:noFill/>
            </a:ln>
          </p:spPr>
          <p:txBody>
            <a:bodyPr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Generation </a:t>
              </a:r>
              <a: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II</a:t>
              </a:r>
              <a:b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</a:br>
              <a:endParaRPr sz="1600" dirty="0"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1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First large detector with 24 readout sectors (3x8) and 3/1/2/1 gaps but still with spacers and all glued. </a:t>
              </a: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/>
              </a:r>
              <a:b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</a:br>
              <a:r>
                <a:rPr lang="en-US" sz="1100" b="1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Ref</a:t>
              </a:r>
              <a:r>
                <a:rPr lang="en-US" sz="1100" b="1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.: 2011 IEEE. Also RD51-Note-2011-013.</a:t>
              </a:r>
              <a:endParaRPr b="1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54" name="Group 12"/>
          <p:cNvGrpSpPr/>
          <p:nvPr/>
        </p:nvGrpSpPr>
        <p:grpSpPr>
          <a:xfrm>
            <a:off x="3050112" y="914307"/>
            <a:ext cx="1521888" cy="2996009"/>
            <a:chOff x="3933919" y="914307"/>
            <a:chExt cx="1521888" cy="2996009"/>
          </a:xfrm>
        </p:grpSpPr>
        <p:pic>
          <p:nvPicPr>
            <p:cNvPr id="55" name="Picture 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262146" y="914307"/>
              <a:ext cx="846421" cy="1414442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CustomShape 5"/>
            <p:cNvSpPr/>
            <p:nvPr/>
          </p:nvSpPr>
          <p:spPr>
            <a:xfrm>
              <a:off x="4336273" y="2278199"/>
              <a:ext cx="698166" cy="3938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2012</a:t>
              </a:r>
              <a:endParaRPr dirty="0"/>
            </a:p>
          </p:txBody>
        </p:sp>
        <p:sp>
          <p:nvSpPr>
            <p:cNvPr id="57" name="CustomShape 8"/>
            <p:cNvSpPr/>
            <p:nvPr/>
          </p:nvSpPr>
          <p:spPr>
            <a:xfrm>
              <a:off x="3933919" y="2603321"/>
              <a:ext cx="1521888" cy="1306995"/>
            </a:xfrm>
            <a:prstGeom prst="rect">
              <a:avLst/>
            </a:prstGeom>
            <a:noFill/>
            <a:ln>
              <a:noFill/>
            </a:ln>
          </p:spPr>
          <p:txBody>
            <a:bodyPr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Generation </a:t>
              </a:r>
              <a: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III</a:t>
              </a:r>
              <a:b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</a:br>
              <a:endParaRPr sz="1600" dirty="0"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1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The first sans-spacer detector, but with the outer frame still glued to the drift. </a:t>
              </a: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/>
              </a:r>
              <a:b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</a:br>
              <a:endParaRPr lang="en-US" sz="1100" dirty="0" smtClean="0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1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Ref</a:t>
              </a:r>
              <a:r>
                <a:rPr lang="en-US" sz="1100" b="1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.: 2012 IEEE N14-137.</a:t>
              </a:r>
              <a:endParaRPr b="1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58" name="Group 16"/>
          <p:cNvGrpSpPr/>
          <p:nvPr/>
        </p:nvGrpSpPr>
        <p:grpSpPr>
          <a:xfrm>
            <a:off x="4625800" y="914307"/>
            <a:ext cx="1510626" cy="4396081"/>
            <a:chOff x="5867472" y="914307"/>
            <a:chExt cx="1510626" cy="4396081"/>
          </a:xfrm>
        </p:grpSpPr>
        <p:pic>
          <p:nvPicPr>
            <p:cNvPr id="59" name="Picture 2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5159" y="914307"/>
              <a:ext cx="1095253" cy="1460817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CustomShape 6"/>
            <p:cNvSpPr/>
            <p:nvPr/>
          </p:nvSpPr>
          <p:spPr>
            <a:xfrm>
              <a:off x="6273702" y="2278199"/>
              <a:ext cx="698166" cy="3938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2013</a:t>
              </a:r>
              <a:endParaRPr dirty="0"/>
            </a:p>
          </p:txBody>
        </p:sp>
        <p:sp>
          <p:nvSpPr>
            <p:cNvPr id="61" name="CustomShape 9"/>
            <p:cNvSpPr/>
            <p:nvPr/>
          </p:nvSpPr>
          <p:spPr>
            <a:xfrm>
              <a:off x="5867472" y="2603321"/>
              <a:ext cx="1510626" cy="2707067"/>
            </a:xfrm>
            <a:prstGeom prst="rect">
              <a:avLst/>
            </a:prstGeom>
            <a:noFill/>
            <a:ln>
              <a:noFill/>
            </a:ln>
          </p:spPr>
          <p:txBody>
            <a:bodyPr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Generation </a:t>
              </a:r>
              <a: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IV</a:t>
              </a:r>
              <a:b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</a:br>
              <a:endParaRPr sz="1600" dirty="0"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First detector with complete mechanical assembly; no </a:t>
              </a:r>
              <a:r>
                <a:rPr lang="en-US" sz="11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more gluing </a:t>
              </a: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 parts together! </a:t>
              </a:r>
              <a:b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</a:br>
              <a:endParaRPr lang="en-US" sz="1100" dirty="0" smtClean="0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1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MPGD </a:t>
              </a:r>
              <a:r>
                <a:rPr lang="en-US" sz="1100" b="1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2013;</a:t>
              </a:r>
              <a:endParaRPr dirty="0"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100" b="1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a</a:t>
              </a:r>
              <a:r>
                <a:rPr lang="en-US" sz="1100" b="1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nd </a:t>
              </a:r>
              <a:r>
                <a:rPr lang="en-US" sz="1100" b="1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IEEE2013.</a:t>
              </a:r>
              <a:endParaRPr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62" name="Group 20"/>
          <p:cNvGrpSpPr/>
          <p:nvPr/>
        </p:nvGrpSpPr>
        <p:grpSpPr>
          <a:xfrm>
            <a:off x="6166957" y="914307"/>
            <a:ext cx="1511999" cy="4030958"/>
            <a:chOff x="7595581" y="914307"/>
            <a:chExt cx="1511999" cy="4030958"/>
          </a:xfrm>
        </p:grpSpPr>
        <p:pic>
          <p:nvPicPr>
            <p:cNvPr id="63" name="Image 62" descr="IMG_2249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0696" y="914307"/>
              <a:ext cx="661768" cy="1460817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sp>
          <p:nvSpPr>
            <p:cNvPr id="64" name="CustomShape 10"/>
            <p:cNvSpPr/>
            <p:nvPr/>
          </p:nvSpPr>
          <p:spPr>
            <a:xfrm>
              <a:off x="7823547" y="2278363"/>
              <a:ext cx="1056067" cy="3935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39" tIns="40820" rIns="81639" bIns="40820"/>
            <a:lstStyle/>
            <a:p>
              <a:pPr algn="ctr">
                <a:lnSpc>
                  <a:spcPct val="10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Calibri"/>
                </a:rPr>
                <a:t>2014</a:t>
              </a:r>
              <a:endParaRPr dirty="0"/>
            </a:p>
          </p:txBody>
        </p:sp>
        <p:sp>
          <p:nvSpPr>
            <p:cNvPr id="65" name="CustomShape 11"/>
            <p:cNvSpPr/>
            <p:nvPr/>
          </p:nvSpPr>
          <p:spPr>
            <a:xfrm>
              <a:off x="7595581" y="2603321"/>
              <a:ext cx="1511999" cy="2341944"/>
            </a:xfrm>
            <a:prstGeom prst="rect">
              <a:avLst/>
            </a:prstGeom>
            <a:noFill/>
            <a:ln>
              <a:noFill/>
            </a:ln>
          </p:spPr>
          <p:txBody>
            <a:bodyPr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Generation V</a:t>
              </a:r>
              <a:b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</a:br>
              <a:endParaRPr sz="1600" dirty="0"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Nearly final CMS </a:t>
              </a:r>
            </a:p>
            <a:p>
              <a:pPr>
                <a:lnSpc>
                  <a:spcPct val="100000"/>
                </a:lnSpc>
              </a:pPr>
              <a:r>
                <a:rPr lang="en-US" sz="11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d</a:t>
              </a: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esign: stretching apparatus that is now totally inside gas volume.</a:t>
              </a:r>
              <a:r>
                <a:rPr lang="en-US" sz="11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1100" b="1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Ongoing test beam campaign for final performance measurements.</a:t>
              </a:r>
              <a:endParaRPr lang="en-US" sz="1100" b="1" dirty="0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66" name="Group 24"/>
          <p:cNvGrpSpPr/>
          <p:nvPr/>
        </p:nvGrpSpPr>
        <p:grpSpPr>
          <a:xfrm>
            <a:off x="7616618" y="922777"/>
            <a:ext cx="1511999" cy="4022488"/>
            <a:chOff x="7616618" y="922777"/>
            <a:chExt cx="1511999" cy="4022488"/>
          </a:xfrm>
        </p:grpSpPr>
        <p:pic>
          <p:nvPicPr>
            <p:cNvPr id="67" name="Picture 25" descr="GE11_VI_L_and_S_image.pn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682204" y="1163430"/>
              <a:ext cx="1380826" cy="899520"/>
            </a:xfrm>
            <a:prstGeom prst="rect">
              <a:avLst/>
            </a:prstGeom>
          </p:spPr>
        </p:pic>
        <p:sp>
          <p:nvSpPr>
            <p:cNvPr id="68" name="CustomShape 10"/>
            <p:cNvSpPr/>
            <p:nvPr/>
          </p:nvSpPr>
          <p:spPr>
            <a:xfrm>
              <a:off x="7844584" y="2278363"/>
              <a:ext cx="1056067" cy="3935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39" tIns="40820" rIns="81639" bIns="40820"/>
            <a:lstStyle/>
            <a:p>
              <a:pPr algn="ctr">
                <a:lnSpc>
                  <a:spcPct val="10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Calibri"/>
                </a:rPr>
                <a:t>2014/2015</a:t>
              </a:r>
              <a:endParaRPr dirty="0"/>
            </a:p>
          </p:txBody>
        </p:sp>
        <p:sp>
          <p:nvSpPr>
            <p:cNvPr id="69" name="CustomShape 11"/>
            <p:cNvSpPr/>
            <p:nvPr/>
          </p:nvSpPr>
          <p:spPr>
            <a:xfrm>
              <a:off x="7616618" y="2603321"/>
              <a:ext cx="1511999" cy="2341944"/>
            </a:xfrm>
            <a:prstGeom prst="rect">
              <a:avLst/>
            </a:prstGeom>
            <a:noFill/>
            <a:ln>
              <a:noFill/>
            </a:ln>
          </p:spPr>
          <p:txBody>
            <a:bodyPr lIns="81639" tIns="40820" rIns="81639" bIns="40820"/>
            <a:lstStyle/>
            <a:p>
              <a:pPr>
                <a:lnSpc>
                  <a:spcPct val="100000"/>
                </a:lnSpc>
              </a:pPr>
              <a: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Generation VI</a:t>
              </a:r>
              <a:br>
                <a:rPr lang="en-US" sz="16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</a:br>
              <a:endParaRPr sz="1600" dirty="0"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Latest detector design; </a:t>
              </a:r>
              <a:r>
                <a:rPr lang="en-US" sz="1100" b="1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to be installed in CMS.</a:t>
              </a:r>
              <a:r>
                <a:rPr lang="en-US" sz="11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Optimized </a:t>
              </a:r>
              <a:r>
                <a:rPr lang="en-US" sz="11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final dimensions for </a:t>
              </a: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max. </a:t>
              </a:r>
              <a:r>
                <a:rPr lang="en-US" sz="11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acceptance and final eta segmentation</a:t>
              </a:r>
              <a:r>
                <a:rPr lang="en-US" sz="1100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. </a:t>
              </a:r>
              <a:r>
                <a:rPr lang="en-US" sz="1100" b="1" dirty="0" smtClean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Ongoing test beam campaign for DAQ</a:t>
              </a:r>
              <a:endParaRPr lang="en-US" sz="1100" b="1" dirty="0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70" name="Oval 28"/>
          <p:cNvSpPr/>
          <p:nvPr/>
        </p:nvSpPr>
        <p:spPr>
          <a:xfrm>
            <a:off x="6324600" y="838200"/>
            <a:ext cx="1219200" cy="1828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ontent Placeholder 28"/>
          <p:cNvSpPr txBox="1">
            <a:spLocks/>
          </p:cNvSpPr>
          <p:nvPr/>
        </p:nvSpPr>
        <p:spPr>
          <a:xfrm>
            <a:off x="2411760" y="4797152"/>
            <a:ext cx="4464496" cy="1988840"/>
          </a:xfrm>
          <a:prstGeom prst="rect">
            <a:avLst/>
          </a:prstGeom>
          <a:solidFill>
            <a:srgbClr val="F2F2F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GEM foil production uses single mask technology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for wet etching</a:t>
            </a:r>
          </a:p>
          <a:p>
            <a:pPr lvl="1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Dramatically reduces foil production costs and allows large sizes to be manufactured</a:t>
            </a:r>
          </a:p>
          <a:p>
            <a:pPr lvl="1"/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NS2 assembly technique developed</a:t>
            </a:r>
          </a:p>
          <a:p>
            <a:pPr lvl="1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Construction time reduced from week(s) to two hours per chamber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2" name="Picture 80" descr="NS2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5158289"/>
            <a:ext cx="2102296" cy="1266566"/>
          </a:xfrm>
          <a:prstGeom prst="rect">
            <a:avLst/>
          </a:prstGeom>
        </p:spPr>
      </p:pic>
      <p:sp>
        <p:nvSpPr>
          <p:cNvPr id="73" name="Rectangle 3"/>
          <p:cNvSpPr>
            <a:spLocks noChangeArrowheads="1"/>
          </p:cNvSpPr>
          <p:nvPr/>
        </p:nvSpPr>
        <p:spPr bwMode="auto">
          <a:xfrm>
            <a:off x="107504" y="44624"/>
            <a:ext cx="8928992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4" name="WordArt 4"/>
          <p:cNvSpPr>
            <a:spLocks noChangeArrowheads="1" noChangeShapeType="1" noTextEdit="1"/>
          </p:cNvSpPr>
          <p:nvPr/>
        </p:nvSpPr>
        <p:spPr bwMode="auto">
          <a:xfrm>
            <a:off x="725978" y="145976"/>
            <a:ext cx="7646639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GEM Technology: From GE 1/1 to GE1/1-v6 Prototypes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53792"/>
            <a:ext cx="2287800" cy="210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85"/>
          <p:cNvSpPr txBox="1"/>
          <p:nvPr/>
        </p:nvSpPr>
        <p:spPr>
          <a:xfrm>
            <a:off x="8015063" y="6478215"/>
            <a:ext cx="1021433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Sharma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r="7100"/>
          <a:stretch/>
        </p:blipFill>
        <p:spPr>
          <a:xfrm>
            <a:off x="6156176" y="2268760"/>
            <a:ext cx="2886636" cy="203448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3" cstate="print"/>
          <a:srcRect l="2703" r="17321"/>
          <a:stretch/>
        </p:blipFill>
        <p:spPr>
          <a:xfrm>
            <a:off x="4788024" y="764704"/>
            <a:ext cx="2616854" cy="214427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764704"/>
            <a:ext cx="3079950" cy="2250862"/>
          </a:xfrm>
          <a:prstGeom prst="rect">
            <a:avLst/>
          </a:prstGeom>
        </p:spPr>
      </p:pic>
      <p:grpSp>
        <p:nvGrpSpPr>
          <p:cNvPr id="9" name="Group 14"/>
          <p:cNvGrpSpPr>
            <a:grpSpLocks noChangeAspect="1"/>
          </p:cNvGrpSpPr>
          <p:nvPr/>
        </p:nvGrpSpPr>
        <p:grpSpPr>
          <a:xfrm>
            <a:off x="5128651" y="4397375"/>
            <a:ext cx="4015349" cy="2260897"/>
            <a:chOff x="5681157" y="85755"/>
            <a:chExt cx="4107281" cy="2025119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1157" y="85755"/>
              <a:ext cx="2693231" cy="2025119"/>
            </a:xfrm>
            <a:prstGeom prst="rect">
              <a:avLst/>
            </a:prstGeom>
          </p:spPr>
        </p:pic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93422" y="85755"/>
              <a:ext cx="1258707" cy="944031"/>
            </a:xfrm>
            <a:prstGeom prst="rect">
              <a:avLst/>
            </a:prstGeom>
          </p:spPr>
        </p:pic>
        <p:pic>
          <p:nvPicPr>
            <p:cNvPr id="12" name="Picture 13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1046" y="1134414"/>
              <a:ext cx="1347392" cy="944031"/>
            </a:xfrm>
            <a:prstGeom prst="rect">
              <a:avLst/>
            </a:prstGeom>
          </p:spPr>
        </p:pic>
      </p:grpSp>
      <p:grpSp>
        <p:nvGrpSpPr>
          <p:cNvPr id="13" name="Group 16"/>
          <p:cNvGrpSpPr>
            <a:grpSpLocks noChangeAspect="1"/>
          </p:cNvGrpSpPr>
          <p:nvPr/>
        </p:nvGrpSpPr>
        <p:grpSpPr>
          <a:xfrm>
            <a:off x="48634" y="4509120"/>
            <a:ext cx="4918654" cy="2150665"/>
            <a:chOff x="2775979" y="2747564"/>
            <a:chExt cx="5297371" cy="1979764"/>
          </a:xfrm>
        </p:grpSpPr>
        <p:pic>
          <p:nvPicPr>
            <p:cNvPr id="14" name="Picture 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75979" y="2747564"/>
              <a:ext cx="2689159" cy="1949707"/>
            </a:xfrm>
            <a:prstGeom prst="rect">
              <a:avLst/>
            </a:prstGeom>
          </p:spPr>
        </p:pic>
        <p:pic>
          <p:nvPicPr>
            <p:cNvPr id="15" name="Picture 1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65138" y="2767086"/>
              <a:ext cx="2608212" cy="1960242"/>
            </a:xfrm>
            <a:prstGeom prst="rect">
              <a:avLst/>
            </a:prstGeom>
          </p:spPr>
        </p:pic>
      </p:grpSp>
      <p:pic>
        <p:nvPicPr>
          <p:cNvPr id="17" name="Picture 4" descr="http://w3.lnf.infn.it/images/stories/News/gem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32434"/>
            <a:ext cx="2686589" cy="195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0"/>
          <p:cNvSpPr>
            <a:spLocks noChangeArrowheads="1"/>
          </p:cNvSpPr>
          <p:nvPr/>
        </p:nvSpPr>
        <p:spPr bwMode="auto">
          <a:xfrm>
            <a:off x="191742" y="116632"/>
            <a:ext cx="8700738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WordArt 81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842493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Consolidation of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existing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structures: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Cylindrical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as an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example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0" name="TextBox 85"/>
          <p:cNvSpPr txBox="1"/>
          <p:nvPr/>
        </p:nvSpPr>
        <p:spPr>
          <a:xfrm>
            <a:off x="8015063" y="6478215"/>
            <a:ext cx="938206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Oliveri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203085" y="44450"/>
            <a:ext cx="8678979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485776" y="116632"/>
            <a:ext cx="8210550" cy="4039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Readout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for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the Time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Projection Chamber at the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ILC/CLIC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" y="683404"/>
            <a:ext cx="3860526" cy="252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7"/>
          <p:cNvSpPr txBox="1"/>
          <p:nvPr/>
        </p:nvSpPr>
        <p:spPr>
          <a:xfrm>
            <a:off x="4055415" y="692696"/>
            <a:ext cx="5053089" cy="22775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MPGDs are foreseen as TPC readout for ILC</a:t>
            </a:r>
          </a:p>
          <a:p>
            <a:r>
              <a:rPr lang="en-US" dirty="0" smtClean="0">
                <a:latin typeface="Palatino Linotype" panose="02040502050505030304" pitchFamily="18" charset="0"/>
              </a:rPr>
              <a:t>or CLIC (size of </a:t>
            </a:r>
            <a:r>
              <a:rPr lang="en-US" dirty="0" err="1" smtClean="0">
                <a:latin typeface="Palatino Linotype" panose="02040502050505030304" pitchFamily="18" charset="0"/>
              </a:rPr>
              <a:t>endcaps</a:t>
            </a:r>
            <a:r>
              <a:rPr lang="en-US" dirty="0" smtClean="0">
                <a:latin typeface="Palatino Linotype" panose="02040502050505030304" pitchFamily="18" charset="0"/>
              </a:rPr>
              <a:t> of ~ 10 m</a:t>
            </a:r>
            <a:r>
              <a:rPr lang="en-US" baseline="30000" dirty="0" smtClean="0">
                <a:latin typeface="Palatino Linotype" panose="02040502050505030304" pitchFamily="18" charset="0"/>
              </a:rPr>
              <a:t>2</a:t>
            </a:r>
            <a:r>
              <a:rPr lang="en-US" dirty="0" smtClean="0">
                <a:latin typeface="Palatino Linotype" panose="02040502050505030304" pitchFamily="18" charset="0"/>
              </a:rPr>
              <a:t>):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Standard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“pad readout” (1x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6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mm</a:t>
            </a:r>
            <a:r>
              <a:rPr lang="en-US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): </a:t>
            </a:r>
            <a:r>
              <a:rPr lang="en-US" sz="1600" dirty="0">
                <a:latin typeface="Palatino Linotype" panose="02040502050505030304" pitchFamily="18" charset="0"/>
              </a:rPr>
              <a:t>8 rows of </a:t>
            </a:r>
            <a:r>
              <a:rPr lang="en-US" sz="1600" dirty="0" smtClean="0">
                <a:latin typeface="Palatino Linotype" panose="02040502050505030304" pitchFamily="18" charset="0"/>
              </a:rPr>
              <a:t>det. </a:t>
            </a:r>
            <a:r>
              <a:rPr lang="en-US" sz="1600" dirty="0" smtClean="0">
                <a:latin typeface="Palatino Linotype" panose="02040502050505030304" pitchFamily="18" charset="0"/>
              </a:rPr>
              <a:t>modules </a:t>
            </a:r>
            <a:r>
              <a:rPr lang="en-US" sz="1600" dirty="0" smtClean="0">
                <a:latin typeface="Palatino Linotype" panose="02040502050505030304" pitchFamily="18" charset="0"/>
              </a:rPr>
              <a:t>(17×23 cm2); 240 </a:t>
            </a:r>
            <a:r>
              <a:rPr lang="en-US" sz="1600" dirty="0">
                <a:latin typeface="Palatino Linotype" panose="02040502050505030304" pitchFamily="18" charset="0"/>
              </a:rPr>
              <a:t>modules per </a:t>
            </a:r>
            <a:r>
              <a:rPr lang="en-US" sz="1600" dirty="0" smtClean="0">
                <a:latin typeface="Palatino Linotype" panose="02040502050505030304" pitchFamily="18" charset="0"/>
              </a:rPr>
              <a:t>endcap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“Pixel readout” (55x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55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 </a:t>
            </a:r>
            <a:r>
              <a:rPr lang="it-IT" sz="1600" dirty="0">
                <a:latin typeface="Palatino Linotype" panose="02040502050505030304" pitchFamily="18" charset="0"/>
              </a:rPr>
              <a:t>~100-120 chips per </a:t>
            </a:r>
            <a:r>
              <a:rPr lang="it-IT" sz="1600" dirty="0" smtClean="0">
                <a:latin typeface="Palatino Linotype" panose="02040502050505030304" pitchFamily="18" charset="0"/>
              </a:rPr>
              <a:t>module → </a:t>
            </a:r>
            <a:r>
              <a:rPr lang="it-IT" sz="1600" dirty="0">
                <a:latin typeface="Palatino Linotype" panose="02040502050505030304" pitchFamily="18" charset="0"/>
              </a:rPr>
              <a:t>25000-30000 per endcap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" y="3284984"/>
            <a:ext cx="2669538" cy="21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20" y="4802311"/>
            <a:ext cx="2514008" cy="2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1"/>
          <p:cNvSpPr txBox="1"/>
          <p:nvPr/>
        </p:nvSpPr>
        <p:spPr>
          <a:xfrm>
            <a:off x="2012827" y="3501008"/>
            <a:ext cx="1911101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Backgrounds in </a:t>
            </a:r>
          </a:p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CLIC TPC requires</a:t>
            </a:r>
          </a:p>
          <a:p>
            <a:pPr algn="ctr"/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v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ery small pixels </a:t>
            </a:r>
          </a:p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(&lt; 1x1 mm</a:t>
            </a:r>
            <a:r>
              <a:rPr lang="en-US" sz="16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10" name="TextBox 32"/>
          <p:cNvSpPr txBox="1"/>
          <p:nvPr/>
        </p:nvSpPr>
        <p:spPr>
          <a:xfrm>
            <a:off x="-23600" y="5661248"/>
            <a:ext cx="1571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CLIC TPC</a:t>
            </a:r>
          </a:p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Simulation</a:t>
            </a:r>
          </a:p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(M. </a:t>
            </a:r>
            <a:r>
              <a:rPr lang="en-US" sz="1600" dirty="0" err="1" smtClean="0">
                <a:latin typeface="Palatino Linotype" panose="02040502050505030304" pitchFamily="18" charset="0"/>
              </a:rPr>
              <a:t>Killenberg</a:t>
            </a:r>
            <a:r>
              <a:rPr lang="en-US" sz="1600" dirty="0" smtClean="0">
                <a:latin typeface="Palatino Linotype" panose="02040502050505030304" pitchFamily="18" charset="0"/>
              </a:rPr>
              <a:t>)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4067436" y="3356992"/>
            <a:ext cx="502904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ILCTPC with MPGD-Readout: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(spatial resolution &lt; 100 </a:t>
            </a:r>
            <a:r>
              <a:rPr lang="en-US" dirty="0" smtClean="0">
                <a:solidFill>
                  <a:srgbClr val="6633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 @ 5T)</a:t>
            </a:r>
          </a:p>
          <a:p>
            <a:endParaRPr lang="en-US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Laser-etched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GEMs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100µm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thick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(‘Asian </a:t>
            </a:r>
            <a:r>
              <a:rPr lang="en-US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GEMs</a:t>
            </a:r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’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Wet-etched triple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GEMs</a:t>
            </a:r>
            <a:endParaRPr lang="en-US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Resistive MM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with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dispersive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anode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GEM + pixel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readout 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InGrid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 (integrated </a:t>
            </a:r>
            <a:r>
              <a:rPr lang="en-US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 grid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with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pixel readout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4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pic>
        <p:nvPicPr>
          <p:cNvPr id="3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217973"/>
            <a:ext cx="4176464" cy="264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611560" y="117450"/>
            <a:ext cx="792088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899592" y="188615"/>
            <a:ext cx="7344815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Nobel Prize: W, Z - Discovery at UA1/UA2 (1983)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08" y="764704"/>
            <a:ext cx="4067944" cy="1754326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alatino Linotype" pitchFamily="18" charset="0"/>
              </a:rPr>
              <a:t>UA1 used </a:t>
            </a:r>
            <a:r>
              <a:rPr lang="en-US" u="sng" dirty="0" smtClean="0">
                <a:solidFill>
                  <a:srgbClr val="0000CC"/>
                </a:solidFill>
                <a:latin typeface="Palatino Linotype" pitchFamily="18" charset="0"/>
              </a:rPr>
              <a:t>the largest imaging </a:t>
            </a:r>
            <a:r>
              <a:rPr lang="en-US" u="sng" dirty="0" smtClean="0">
                <a:solidFill>
                  <a:srgbClr val="0000CC"/>
                </a:solidFill>
                <a:latin typeface="Palatino Linotype" pitchFamily="18" charset="0"/>
                <a:hlinkClick r:id="rId4" tooltip="Drift chamber"/>
              </a:rPr>
              <a:t>drift chamber</a:t>
            </a:r>
            <a:r>
              <a:rPr lang="en-US" u="sng" dirty="0" smtClean="0">
                <a:solidFill>
                  <a:srgbClr val="0000CC"/>
                </a:solidFill>
                <a:latin typeface="Palatino Linotype" pitchFamily="18" charset="0"/>
              </a:rPr>
              <a:t> of its day </a:t>
            </a:r>
            <a:br>
              <a:rPr lang="en-US" u="sng" dirty="0" smtClean="0">
                <a:solidFill>
                  <a:srgbClr val="0000CC"/>
                </a:solidFill>
                <a:latin typeface="Palatino Linotype" pitchFamily="18" charset="0"/>
              </a:rPr>
            </a:br>
            <a:r>
              <a:rPr lang="en-US" dirty="0" smtClean="0">
                <a:latin typeface="Palatino Linotype" pitchFamily="18" charset="0"/>
              </a:rPr>
              <a:t>(5.8 m long, 2.3 m in diameter)</a:t>
            </a:r>
            <a:endParaRPr lang="fr-FR" dirty="0" smtClean="0">
              <a:latin typeface="Palatino Linotype" pitchFamily="18" charset="0"/>
            </a:endParaRPr>
          </a:p>
          <a:p>
            <a:pPr algn="ctr"/>
            <a:endParaRPr lang="fr-FR" dirty="0" smtClean="0">
              <a:latin typeface="Palatino Linotype" pitchFamily="18" charset="0"/>
            </a:endParaRPr>
          </a:p>
          <a:p>
            <a:pPr algn="ctr"/>
            <a:r>
              <a:rPr lang="en-US" dirty="0" smtClean="0">
                <a:latin typeface="Palatino Linotype" pitchFamily="18" charset="0"/>
              </a:rPr>
              <a:t>It can now be seen in the CERN Microcosm Exhibition</a:t>
            </a:r>
            <a:endParaRPr lang="fr-FR" dirty="0">
              <a:latin typeface="Palatino Linotype" pitchFamily="18" charset="0"/>
            </a:endParaRPr>
          </a:p>
        </p:txBody>
      </p:sp>
      <p:sp>
        <p:nvSpPr>
          <p:cNvPr id="7" name="TextBox 34"/>
          <p:cNvSpPr txBox="1"/>
          <p:nvPr/>
        </p:nvSpPr>
        <p:spPr>
          <a:xfrm>
            <a:off x="5767424" y="6197242"/>
            <a:ext cx="265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Z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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ee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(white tracks)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809185" y="764704"/>
            <a:ext cx="4079065" cy="147732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fr-FR" dirty="0">
                <a:latin typeface="Palatino Linotype" panose="02040502050505030304" pitchFamily="18" charset="0"/>
              </a:rPr>
              <a:t>Particle trajectories in the CERN-UA1 </a:t>
            </a:r>
            <a:endParaRPr lang="en-US" altLang="fr-FR" dirty="0" smtClean="0">
              <a:latin typeface="Palatino Linotype" panose="02040502050505030304" pitchFamily="18" charset="0"/>
            </a:endParaRPr>
          </a:p>
          <a:p>
            <a:pPr algn="ctr" eaLnBrk="1" hangingPunct="1"/>
            <a:r>
              <a:rPr lang="en-US" alt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3D </a:t>
            </a:r>
            <a:r>
              <a:rPr lang="en-US" alt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Wire Chamber </a:t>
            </a:r>
            <a:endParaRPr lang="en-US" altLang="fr-FR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 eaLnBrk="1" hangingPunct="1"/>
            <a:r>
              <a:rPr lang="en-US" altLang="fr-FR" b="1" i="1" dirty="0" smtClean="0">
                <a:latin typeface="Palatino Linotype" panose="02040502050505030304" pitchFamily="18" charset="0"/>
              </a:rPr>
              <a:t>Discovery </a:t>
            </a:r>
            <a:r>
              <a:rPr lang="en-US" altLang="fr-FR" b="1" i="1" dirty="0">
                <a:latin typeface="Palatino Linotype" panose="02040502050505030304" pitchFamily="18" charset="0"/>
              </a:rPr>
              <a:t>of W and Z bosons</a:t>
            </a:r>
          </a:p>
          <a:p>
            <a:pPr algn="ctr" eaLnBrk="1" hangingPunct="1"/>
            <a:r>
              <a:rPr lang="en-US" altLang="fr-FR" dirty="0">
                <a:solidFill>
                  <a:srgbClr val="0D38F1"/>
                </a:solidFill>
                <a:latin typeface="Palatino Linotype" panose="02040502050505030304" pitchFamily="18" charset="0"/>
              </a:rPr>
              <a:t>C. Rubbia &amp; S. Van der Meer </a:t>
            </a:r>
            <a:endParaRPr lang="en-US" altLang="fr-FR" dirty="0" smtClean="0">
              <a:solidFill>
                <a:srgbClr val="0D38F1"/>
              </a:solidFill>
              <a:latin typeface="Palatino Linotype" panose="02040502050505030304" pitchFamily="18" charset="0"/>
            </a:endParaRPr>
          </a:p>
          <a:p>
            <a:pPr algn="ctr" eaLnBrk="1" hangingPunct="1"/>
            <a:r>
              <a:rPr lang="en-US" altLang="fr-FR" dirty="0" smtClean="0">
                <a:latin typeface="Palatino Linotype" panose="02040502050505030304" pitchFamily="18" charset="0"/>
              </a:rPr>
              <a:t>Nobel Prize 1984 </a:t>
            </a:r>
            <a:endParaRPr lang="en-US" altLang="fr-F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918012"/>
            <a:ext cx="4968552" cy="315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34905" y="867210"/>
            <a:ext cx="3944087" cy="3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44624"/>
            <a:ext cx="8064896" cy="4613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547664" y="131303"/>
            <a:ext cx="6264696" cy="3188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MPGD-based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Pad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Readout”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for ILC TPC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67210"/>
            <a:ext cx="3809538" cy="176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809" y="910052"/>
            <a:ext cx="9233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22" y="1633465"/>
            <a:ext cx="982169" cy="46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84373"/>
            <a:ext cx="1756135" cy="132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383462" y="3492318"/>
            <a:ext cx="176053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5pPr>
            <a:lvl6pPr marL="2514600" indent="-228600" defTabSz="4572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6pPr>
            <a:lvl7pPr marL="2971800" indent="-228600" defTabSz="4572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7pPr>
            <a:lvl8pPr marL="3429000" indent="-228600" defTabSz="4572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8pPr>
            <a:lvl9pPr marL="3886200" indent="-228600" defTabSz="4572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9pPr>
          </a:lstStyle>
          <a:p>
            <a:r>
              <a:rPr lang="en-US" altLang="fr-FR" sz="1600" dirty="0">
                <a:solidFill>
                  <a:srgbClr val="FFFFFF"/>
                </a:solidFill>
                <a:latin typeface="Palatino Linotype" panose="02040502050505030304" pitchFamily="18" charset="0"/>
              </a:rPr>
              <a:t>Diameter 77cm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83342"/>
            <a:ext cx="1939005" cy="132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62454" y="2420888"/>
            <a:ext cx="3774042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Large TPC Prototype with versatile endplate @ DESY</a:t>
            </a:r>
            <a:endParaRPr lang="fr-FR" sz="12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9552" y="548680"/>
            <a:ext cx="8424936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Efforts to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improve the modules design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for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all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technologies.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Several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test beams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campaigns: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2346607" cy="200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5496" y="930206"/>
            <a:ext cx="5274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7 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modules with </a:t>
            </a:r>
            <a:r>
              <a:rPr lang="en-US" sz="16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2-phase C02 </a:t>
            </a:r>
            <a:r>
              <a:rPr lang="en-US" sz="16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cooling</a:t>
            </a:r>
            <a:endParaRPr lang="en-US" sz="1600" u="sng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9752" y="1268760"/>
            <a:ext cx="25884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With </a:t>
            </a:r>
            <a:r>
              <a:rPr lang="en-US" altLang="fr-F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beam and laser </a:t>
            </a:r>
            <a:r>
              <a:rPr lang="en-US" alt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dots:</a:t>
            </a:r>
          </a:p>
          <a:p>
            <a:r>
              <a:rPr lang="en-US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UV laser </a:t>
            </a:r>
            <a:r>
              <a:rPr lang="en-US" alt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gererates</a:t>
            </a:r>
            <a:r>
              <a:rPr lang="en-US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MIP tracks </a:t>
            </a:r>
          </a:p>
          <a:p>
            <a:r>
              <a:rPr lang="en-US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&amp; illuminate calibration spots</a:t>
            </a:r>
            <a:endParaRPr lang="en-US" alt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7" name="Picture 2" descr="D:\Paul\ilc\2PCO2doc\EndpwCooli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27439"/>
            <a:ext cx="1436833" cy="10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60848"/>
            <a:ext cx="1297741" cy="193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9"/>
          <p:cNvSpPr txBox="1"/>
          <p:nvPr/>
        </p:nvSpPr>
        <p:spPr>
          <a:xfrm>
            <a:off x="2459607" y="2185700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Palatino Linotype" panose="02040502050505030304" pitchFamily="18" charset="0"/>
              </a:rPr>
              <a:t>2P CO2</a:t>
            </a:r>
          </a:p>
          <a:p>
            <a:pPr algn="ctr"/>
            <a:r>
              <a:rPr lang="en-US" sz="1400" dirty="0" smtClean="0">
                <a:latin typeface="Palatino Linotype" panose="02040502050505030304" pitchFamily="18" charset="0"/>
              </a:rPr>
              <a:t>Cooling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cxnSp>
        <p:nvCxnSpPr>
          <p:cNvPr id="20" name="Straight Arrow Connector 20"/>
          <p:cNvCxnSpPr/>
          <p:nvPr/>
        </p:nvCxnSpPr>
        <p:spPr>
          <a:xfrm flipH="1">
            <a:off x="2105980" y="1633465"/>
            <a:ext cx="233772" cy="118596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1"/>
          <p:cNvCxnSpPr/>
          <p:nvPr/>
        </p:nvCxnSpPr>
        <p:spPr>
          <a:xfrm>
            <a:off x="3095346" y="2708920"/>
            <a:ext cx="180510" cy="221559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5496" y="3906915"/>
            <a:ext cx="9001000" cy="302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602565"/>
            <a:ext cx="3275856" cy="228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2" r="16010"/>
          <a:stretch>
            <a:fillRect/>
          </a:stretch>
        </p:blipFill>
        <p:spPr bwMode="auto">
          <a:xfrm>
            <a:off x="3368242" y="4274082"/>
            <a:ext cx="2787934" cy="2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2472" r="16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62" y="4366845"/>
            <a:ext cx="2787934" cy="250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635896" y="4050932"/>
            <a:ext cx="1725612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112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9pPr>
          </a:lstStyle>
          <a:p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MM (B=0): </a:t>
            </a:r>
            <a:r>
              <a:rPr lang="en-US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Before </a:t>
            </a:r>
            <a:r>
              <a:rPr lang="en-US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correction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752" y="4005064"/>
            <a:ext cx="3294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Goal for final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TPC can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be reached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GEM / MM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performance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similar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509970" y="3955122"/>
            <a:ext cx="24545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MM (B=0):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After correction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(note – different scale)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552" y="44624"/>
            <a:ext cx="8064896" cy="4613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547664" y="131303"/>
            <a:ext cx="6264696" cy="3188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MPGD-based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Pixel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Readout”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for ILC TPC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74973"/>
            <a:ext cx="4036584" cy="370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5496" y="620689"/>
            <a:ext cx="4536504" cy="216024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 lIns="90000" tIns="6012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de-DE" altLang="fr-FR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LARGE AREA</a:t>
            </a:r>
            <a:r>
              <a:rPr lang="de-DE" alt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 160 </a:t>
            </a:r>
            <a:r>
              <a:rPr lang="de-DE" alt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InGrid</a:t>
            </a:r>
            <a:r>
              <a:rPr lang="de-DE" alt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detector</a:t>
            </a:r>
            <a:r>
              <a:rPr lang="de-DE" alt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setup</a:t>
            </a:r>
            <a:endParaRPr lang="de-DE" altLang="fr-FR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de-DE" alt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3 </a:t>
            </a:r>
            <a:r>
              <a:rPr lang="de-DE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modules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 1 x 96 </a:t>
            </a:r>
            <a:r>
              <a:rPr lang="de-DE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InGrid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2 x 24 </a:t>
            </a:r>
            <a:r>
              <a:rPr lang="de-DE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InGrids</a:t>
            </a:r>
            <a:endParaRPr lang="de-DE" altLang="fr-FR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de-DE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de-DE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Readout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5 SRS FECs</a:t>
            </a:r>
            <a:endParaRPr lang="de-DE" alt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de-DE" altLang="fr-FR" dirty="0" smtClean="0">
              <a:latin typeface="Palatino Linotype" panose="02040502050505030304" pitchFamily="18" charset="0"/>
            </a:endParaRPr>
          </a:p>
          <a:p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By</a:t>
            </a:r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design: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Singe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electron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detection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Time-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of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-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arrival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measurement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High </a:t>
            </a:r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granularity</a:t>
            </a:r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; Uniform 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gas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gain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None/>
            </a:pPr>
            <a:endParaRPr lang="de-DE" altLang="fr-FR" sz="2000" dirty="0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" y="2895603"/>
            <a:ext cx="3084250" cy="23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029764" y="3611964"/>
            <a:ext cx="1887108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12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de-DE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Module </a:t>
            </a:r>
            <a:r>
              <a:rPr lang="de-DE" altLang="fr-FR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with</a:t>
            </a:r>
            <a:r>
              <a:rPr lang="de-DE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endParaRPr lang="de-DE" altLang="fr-FR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de-DE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96 </a:t>
            </a:r>
            <a:r>
              <a:rPr lang="de-DE" altLang="fr-FR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InGrids</a:t>
            </a:r>
            <a:endParaRPr lang="de-DE" alt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de-DE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on 12 „</a:t>
            </a:r>
            <a:r>
              <a:rPr lang="de-DE" altLang="fr-FR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octoboards</a:t>
            </a:r>
            <a:r>
              <a:rPr lang="de-DE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“</a:t>
            </a: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8" b="14948"/>
          <a:stretch>
            <a:fillRect/>
          </a:stretch>
        </p:blipFill>
        <p:spPr bwMode="auto">
          <a:xfrm>
            <a:off x="2411760" y="5333576"/>
            <a:ext cx="2385208" cy="140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948" b="149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8" b="14948"/>
          <a:stretch>
            <a:fillRect/>
          </a:stretch>
        </p:blipFill>
        <p:spPr bwMode="auto">
          <a:xfrm>
            <a:off x="65649" y="5301208"/>
            <a:ext cx="230111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948" b="149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8467" y="5301208"/>
            <a:ext cx="2278297" cy="34607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none" lIns="90000" tIns="58607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24 </a:t>
            </a:r>
            <a:r>
              <a:rPr lang="de-DE" alt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InGrid</a:t>
            </a:r>
            <a:r>
              <a:rPr lang="de-DE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installation</a:t>
            </a:r>
            <a:r>
              <a:rPr lang="de-DE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LP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484036" y="6377413"/>
            <a:ext cx="2303988" cy="34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58607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LP </a:t>
            </a:r>
            <a:r>
              <a:rPr lang="de-DE" altLang="fr-FR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endplate</a:t>
            </a:r>
            <a:r>
              <a:rPr lang="de-DE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with</a:t>
            </a:r>
            <a:r>
              <a:rPr lang="de-DE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3 </a:t>
            </a:r>
            <a:r>
              <a:rPr lang="de-DE" altLang="fr-FR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modules</a:t>
            </a:r>
            <a:endParaRPr lang="de-DE" alt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220072" y="4284166"/>
            <a:ext cx="3895725" cy="2573834"/>
          </a:xfrm>
          <a:prstGeom prst="rect">
            <a:avLst/>
          </a:prstGeom>
          <a:noFill/>
          <a:ln w="36000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12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Preliminary</a:t>
            </a:r>
            <a:r>
              <a:rPr lang="de-DE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data</a:t>
            </a:r>
            <a:r>
              <a:rPr lang="de-DE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analysis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endParaRPr lang="de-DE" alt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de-DE" altLang="fr-FR" sz="1600" dirty="0">
                <a:latin typeface="Palatino Linotype" panose="02040502050505030304" pitchFamily="18" charset="0"/>
              </a:rPr>
              <a:t> 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Track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reconstruction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None/>
            </a:pP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→ </a:t>
            </a:r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straight</a:t>
            </a:r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and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curved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tracks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None/>
            </a:pP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→ 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≈ 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3000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hits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per 50 cm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track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None/>
            </a:pPr>
            <a:endParaRPr lang="de-DE" altLang="fr-FR" sz="1600" dirty="0"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de-DE" altLang="fr-FR" sz="1600" dirty="0"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Physics</a:t>
            </a:r>
            <a:r>
              <a:rPr lang="de-DE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properties</a:t>
            </a:r>
            <a:r>
              <a:rPr lang="de-DE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of</a:t>
            </a:r>
            <a:r>
              <a:rPr lang="de-DE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the</a:t>
            </a:r>
            <a:r>
              <a:rPr lang="de-DE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TPC</a:t>
            </a:r>
          </a:p>
          <a:p>
            <a:pPr>
              <a:buSzPct val="45000"/>
              <a:buFont typeface="Wingdings" panose="05000000000000000000" pitchFamily="2" charset="2"/>
              <a:buNone/>
            </a:pPr>
            <a:r>
              <a:rPr lang="de-DE" altLang="fr-FR" sz="1600" dirty="0">
                <a:latin typeface="Palatino Linotype" panose="02040502050505030304" pitchFamily="18" charset="0"/>
              </a:rPr>
              <a:t>→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field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distortions</a:t>
            </a:r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; </a:t>
            </a:r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reliability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None/>
            </a:pP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→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dE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/dx </a:t>
            </a:r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resolution;delta</a:t>
            </a:r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identification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None/>
            </a:pP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→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single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point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resolution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SzPct val="45000"/>
              <a:buFont typeface="Wingdings" panose="05000000000000000000" pitchFamily="2" charset="2"/>
              <a:buNone/>
            </a:pP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→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momentum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measurement</a:t>
            </a:r>
            <a:endParaRPr lang="de-DE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505301" y="4650669"/>
            <a:ext cx="1282723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M. Lupberger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8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23528" y="44624"/>
            <a:ext cx="84969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683568" y="116632"/>
            <a:ext cx="784887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COMPASS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RICH I Upgrade: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Long-Term Experience,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Performance</a:t>
            </a:r>
            <a:endParaRPr lang="fr-FR" sz="2400" kern="10" baseline="3000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48680"/>
            <a:ext cx="4535996" cy="630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608004" y="548680"/>
            <a:ext cx="4535996" cy="630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PMTs not adequate because of large angular acceptance  only small demagnification</a:t>
            </a:r>
          </a:p>
          <a:p>
            <a:pPr algn="ctr"/>
            <a:r>
              <a:rPr lang="en-US" dirty="0"/>
              <a:t>factor of optical system allowed (large distortions); 5 m2 of PMTs not affordable. </a:t>
            </a: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61113" y="548680"/>
            <a:ext cx="242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COMPASS RICH I:</a:t>
            </a:r>
            <a:endParaRPr lang="fr-FR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9247" y="539388"/>
            <a:ext cx="399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 OF COMPASS RICH I:</a:t>
            </a:r>
            <a:endParaRPr lang="fr-FR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" y="1189097"/>
            <a:ext cx="2549635" cy="245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Documents and Settings\Andrea Latina\Desktop\CLAM\Rich1Photos\Ver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9128" y="1149473"/>
            <a:ext cx="1950864" cy="2495551"/>
          </a:xfrm>
          <a:prstGeom prst="rect">
            <a:avLst/>
          </a:prstGeom>
          <a:noFill/>
        </p:spPr>
      </p:pic>
      <p:sp>
        <p:nvSpPr>
          <p:cNvPr id="10" name="TextBox 10"/>
          <p:cNvSpPr txBox="1"/>
          <p:nvPr/>
        </p:nvSpPr>
        <p:spPr>
          <a:xfrm>
            <a:off x="-36512" y="836712"/>
            <a:ext cx="4621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1999-2000: 8 MWPC with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CsI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(RD26 @ CERN)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6512" y="3645024"/>
            <a:ext cx="4716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Palatino Linotype" panose="02040502050505030304" pitchFamily="18" charset="0"/>
              </a:rPr>
              <a:t>After a </a:t>
            </a:r>
            <a:r>
              <a:rPr lang="en-US" sz="1400" dirty="0" smtClean="0">
                <a:latin typeface="Palatino Linotype" panose="02040502050505030304" pitchFamily="18" charset="0"/>
              </a:rPr>
              <a:t>long-term </a:t>
            </a:r>
            <a:r>
              <a:rPr lang="en-US" sz="1400" dirty="0">
                <a:latin typeface="Palatino Linotype" panose="02040502050505030304" pitchFamily="18" charset="0"/>
              </a:rPr>
              <a:t>fight for increasing </a:t>
            </a:r>
            <a:r>
              <a:rPr lang="en-US" sz="1400" dirty="0" smtClean="0">
                <a:latin typeface="Palatino Linotype" panose="02040502050505030304" pitchFamily="18" charset="0"/>
              </a:rPr>
              <a:t>electrical stability 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at high </a:t>
            </a:r>
            <a:r>
              <a:rPr lang="en-US" sz="1400" dirty="0">
                <a:latin typeface="Palatino Linotype" panose="02040502050505030304" pitchFamily="18" charset="0"/>
              </a:rPr>
              <a:t>rates: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robust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operation is not possible at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gain~10</a:t>
            </a:r>
            <a:r>
              <a:rPr lang="en-US" sz="14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5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latin typeface="Palatino Linotype" panose="02040502050505030304" pitchFamily="18" charset="0"/>
              </a:rPr>
              <a:t>because of photon feedback, space charge &amp;</a:t>
            </a:r>
            <a:r>
              <a:rPr lang="en-US" sz="1400" dirty="0" smtClean="0">
                <a:latin typeface="Palatino Linotype" panose="02040502050505030304" pitchFamily="18" charset="0"/>
              </a:rPr>
              <a:t> sparks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609247" y="902056"/>
            <a:ext cx="4475905" cy="294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eaLnBrk="0" fontAlgn="base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r>
              <a:rPr lang="en-US" sz="1600" kern="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MPGD-Photon </a:t>
            </a:r>
            <a:r>
              <a:rPr lang="en-US" sz="1600" kern="0" dirty="0">
                <a:solidFill>
                  <a:srgbClr val="0000CC"/>
                </a:solidFill>
                <a:latin typeface="Palatino Linotype" panose="02040502050505030304" pitchFamily="18" charset="0"/>
              </a:rPr>
              <a:t>Detectors are the best option</a:t>
            </a:r>
            <a:endParaRPr lang="en-US" sz="1600" kern="0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7703" y="4419109"/>
            <a:ext cx="27897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beam off:  </a:t>
            </a:r>
            <a:r>
              <a:rPr lang="en-US" sz="1400" dirty="0" smtClean="0">
                <a:latin typeface="Palatino Linotype" panose="02040502050505030304" pitchFamily="18" charset="0"/>
              </a:rPr>
              <a:t>stable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operation </a:t>
            </a:r>
            <a:r>
              <a:rPr lang="en-US" sz="1400" dirty="0">
                <a:latin typeface="Palatino Linotype" panose="02040502050505030304" pitchFamily="18" charset="0"/>
              </a:rPr>
              <a:t>up to &gt; 2300 V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beam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on: </a:t>
            </a:r>
            <a:r>
              <a:rPr lang="en-US" sz="1400" dirty="0" smtClean="0">
                <a:latin typeface="Palatino Linotype" panose="02040502050505030304" pitchFamily="18" charset="0"/>
              </a:rPr>
              <a:t>stable operation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p</a:t>
            </a:r>
            <a:r>
              <a:rPr lang="en-US" sz="1400" dirty="0" smtClean="0">
                <a:latin typeface="Palatino Linotype" panose="02040502050505030304" pitchFamily="18" charset="0"/>
              </a:rPr>
              <a:t>ossible only </a:t>
            </a:r>
            <a:r>
              <a:rPr lang="en-US" sz="1400" dirty="0">
                <a:latin typeface="Palatino Linotype" panose="02040502050505030304" pitchFamily="18" charset="0"/>
              </a:rPr>
              <a:t>up to ~2000 </a:t>
            </a:r>
            <a:r>
              <a:rPr lang="en-US" sz="1400" dirty="0" smtClean="0">
                <a:latin typeface="Palatino Linotype" panose="02040502050505030304" pitchFamily="18" charset="0"/>
              </a:rPr>
              <a:t>V</a:t>
            </a:r>
            <a:endParaRPr lang="en-US" sz="1400" dirty="0">
              <a:latin typeface="Palatino Linotype" panose="0204050205050503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2006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: </a:t>
            </a:r>
            <a:r>
              <a:rPr lang="en-US" sz="1400" dirty="0">
                <a:latin typeface="Palatino Linotype" panose="02040502050505030304" pitchFamily="18" charset="0"/>
              </a:rPr>
              <a:t>4 </a:t>
            </a:r>
            <a:r>
              <a:rPr lang="en-US" sz="1400" dirty="0" smtClean="0">
                <a:latin typeface="Palatino Linotype" panose="02040502050505030304" pitchFamily="18" charset="0"/>
              </a:rPr>
              <a:t>central </a:t>
            </a:r>
            <a:r>
              <a:rPr lang="en-US" sz="1400" dirty="0" err="1" smtClean="0">
                <a:latin typeface="Palatino Linotype" panose="02040502050505030304" pitchFamily="18" charset="0"/>
              </a:rPr>
              <a:t>CsI+cathodes</a:t>
            </a:r>
            <a:r>
              <a:rPr lang="en-US" sz="1400" dirty="0" smtClean="0"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remove </a:t>
            </a:r>
            <a:r>
              <a:rPr lang="en-US" sz="1400" dirty="0">
                <a:latin typeface="Palatino Linotype" panose="02040502050505030304" pitchFamily="18" charset="0"/>
              </a:rPr>
              <a:t>and </a:t>
            </a:r>
            <a:r>
              <a:rPr lang="en-US" sz="1400" dirty="0" smtClean="0">
                <a:latin typeface="Palatino Linotype" panose="02040502050505030304" pitchFamily="18" charset="0"/>
              </a:rPr>
              <a:t>insert frames with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MAPMTs and </a:t>
            </a:r>
            <a:r>
              <a:rPr lang="en-US" sz="1400" dirty="0" err="1" smtClean="0">
                <a:latin typeface="Palatino Linotype" panose="02040502050505030304" pitchFamily="18" charset="0"/>
              </a:rPr>
              <a:t>lense</a:t>
            </a:r>
            <a:r>
              <a:rPr lang="en-US" sz="1400" dirty="0" smtClean="0">
                <a:latin typeface="Palatino Linotype" panose="02040502050505030304" pitchFamily="18" charset="0"/>
              </a:rPr>
              <a:t> telescopes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79650"/>
            <a:ext cx="1872208" cy="185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6"/>
          <p:cNvSpPr txBox="1"/>
          <p:nvPr/>
        </p:nvSpPr>
        <p:spPr>
          <a:xfrm>
            <a:off x="35496" y="6230369"/>
            <a:ext cx="184731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6269" y="6290156"/>
            <a:ext cx="4229707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PMTs not adequate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only small demagnification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factor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allowed;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5 m</a:t>
            </a:r>
            <a:r>
              <a:rPr lang="en-US" sz="1400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of PMTs not affordable. 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679504" y="1196752"/>
            <a:ext cx="44117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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+THGEM</a:t>
            </a:r>
            <a:r>
              <a:rPr lang="en-US" sz="1400" dirty="0" smtClean="0">
                <a:latin typeface="Palatino Linotype" panose="02040502050505030304" pitchFamily="18" charset="0"/>
              </a:rPr>
              <a:t>, the hybrid architecture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structure, is one of the most  advanced scheme:</a:t>
            </a:r>
            <a:endParaRPr lang="en-GB" sz="1400" dirty="0">
              <a:latin typeface="Palatino Linotype" panose="02040502050505030304" pitchFamily="18" charset="0"/>
            </a:endParaRPr>
          </a:p>
        </p:txBody>
      </p:sp>
      <p:pic>
        <p:nvPicPr>
          <p:cNvPr id="19" name="Picture 2" descr="C:\Users\Public\Pictures\Imported on 25-06-2012\Camera roll\WP_0002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/>
          <a:stretch>
            <a:fillRect/>
          </a:stretch>
        </p:blipFill>
        <p:spPr bwMode="auto">
          <a:xfrm>
            <a:off x="5126221" y="1772816"/>
            <a:ext cx="3262203" cy="2175694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3600400" cy="190791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1" name="TextBox 21"/>
          <p:cNvSpPr txBox="1"/>
          <p:nvPr/>
        </p:nvSpPr>
        <p:spPr>
          <a:xfrm>
            <a:off x="4697469" y="6290156"/>
            <a:ext cx="4464684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Higher performance reached with the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MM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+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THGEM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architecture (than multiple-THGEM structures)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TextBox 70"/>
          <p:cNvSpPr txBox="1"/>
          <p:nvPr/>
        </p:nvSpPr>
        <p:spPr>
          <a:xfrm>
            <a:off x="1333618" y="1170712"/>
            <a:ext cx="1170770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</a:rPr>
              <a:t>F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Tessarotto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55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77072"/>
            <a:ext cx="4602116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395536" y="44624"/>
            <a:ext cx="835292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WordArt 4"/>
          <p:cNvSpPr>
            <a:spLocks noChangeArrowheads="1" noChangeShapeType="1" noTextEdit="1"/>
          </p:cNvSpPr>
          <p:nvPr/>
        </p:nvSpPr>
        <p:spPr bwMode="auto">
          <a:xfrm>
            <a:off x="1475656" y="142760"/>
            <a:ext cx="6480720" cy="333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LEM (THGEM)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echnology for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Double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Phase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Ar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-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TPC 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41" y="642284"/>
            <a:ext cx="8442523" cy="113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44824"/>
            <a:ext cx="424847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132856"/>
            <a:ext cx="3528392" cy="457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7"/>
          <p:cNvSpPr txBox="1"/>
          <p:nvPr/>
        </p:nvSpPr>
        <p:spPr>
          <a:xfrm>
            <a:off x="5364088" y="1772816"/>
            <a:ext cx="304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Double-phase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Ar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LEM TPC 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573016"/>
            <a:ext cx="1911161" cy="147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74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118668"/>
            <a:ext cx="3054304" cy="2563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48" y="558850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Calorimetry with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MPGD: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9170" y="548680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Fast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Timing: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126269" y="3717032"/>
            <a:ext cx="212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Resistive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Material: 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1183" y="924224"/>
            <a:ext cx="2827001" cy="2448447"/>
          </a:xfrm>
          <a:prstGeom prst="rect">
            <a:avLst/>
          </a:prstGeom>
        </p:spPr>
      </p:pic>
      <p:sp>
        <p:nvSpPr>
          <p:cNvPr id="8" name="TextBox 17"/>
          <p:cNvSpPr txBox="1"/>
          <p:nvPr/>
        </p:nvSpPr>
        <p:spPr>
          <a:xfrm rot="19384516">
            <a:off x="4539350" y="1838955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Preliminary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9" name="Group 42"/>
          <p:cNvGrpSpPr/>
          <p:nvPr/>
        </p:nvGrpSpPr>
        <p:grpSpPr>
          <a:xfrm>
            <a:off x="6165" y="963675"/>
            <a:ext cx="3312073" cy="2499396"/>
            <a:chOff x="23032" y="1212708"/>
            <a:chExt cx="3615638" cy="2528363"/>
          </a:xfrm>
        </p:grpSpPr>
        <p:grpSp>
          <p:nvGrpSpPr>
            <p:cNvPr id="10" name="Group 26"/>
            <p:cNvGrpSpPr/>
            <p:nvPr/>
          </p:nvGrpSpPr>
          <p:grpSpPr>
            <a:xfrm>
              <a:off x="23032" y="1212708"/>
              <a:ext cx="3224042" cy="2362785"/>
              <a:chOff x="248489" y="1627094"/>
              <a:chExt cx="2634778" cy="1960026"/>
            </a:xfrm>
          </p:grpSpPr>
          <p:pic>
            <p:nvPicPr>
              <p:cNvPr id="12" name="Picture 2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2476" y="1627094"/>
                <a:ext cx="2620791" cy="196002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48489" y="1874313"/>
                <a:ext cx="608933" cy="1027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27"/>
            <p:cNvPicPr>
              <a:picLocks noChangeAspect="1"/>
            </p:cNvPicPr>
            <p:nvPr/>
          </p:nvPicPr>
          <p:blipFill>
            <a:blip r:embed="rId5" cstate="print"/>
            <a:srcRect l="34737" t="58195"/>
            <a:stretch>
              <a:fillRect/>
            </a:stretch>
          </p:blipFill>
          <p:spPr>
            <a:xfrm>
              <a:off x="1396349" y="2684440"/>
              <a:ext cx="2242321" cy="1056631"/>
            </a:xfrm>
            <a:prstGeom prst="rect">
              <a:avLst/>
            </a:prstGeom>
          </p:spPr>
        </p:pic>
      </p:grpSp>
      <p:grpSp>
        <p:nvGrpSpPr>
          <p:cNvPr id="16" name="Group 32"/>
          <p:cNvGrpSpPr/>
          <p:nvPr/>
        </p:nvGrpSpPr>
        <p:grpSpPr>
          <a:xfrm>
            <a:off x="2019588" y="1140245"/>
            <a:ext cx="1103187" cy="668255"/>
            <a:chOff x="3690899" y="1118681"/>
            <a:chExt cx="1103187" cy="668255"/>
          </a:xfrm>
        </p:grpSpPr>
        <p:sp>
          <p:nvSpPr>
            <p:cNvPr id="17" name="TextBox 33"/>
            <p:cNvSpPr txBox="1"/>
            <p:nvPr/>
          </p:nvSpPr>
          <p:spPr>
            <a:xfrm rot="20404488">
              <a:off x="3690899" y="1417604"/>
              <a:ext cx="1103187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Elba 2015</a:t>
              </a:r>
              <a:endParaRPr lang="en-US" dirty="0"/>
            </a:p>
          </p:txBody>
        </p:sp>
        <p:cxnSp>
          <p:nvCxnSpPr>
            <p:cNvPr id="18" name="Straight Connector 34"/>
            <p:cNvCxnSpPr>
              <a:stCxn id="20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5"/>
            <p:cNvCxnSpPr>
              <a:stCxn id="20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36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37"/>
          <p:cNvGrpSpPr/>
          <p:nvPr/>
        </p:nvGrpSpPr>
        <p:grpSpPr>
          <a:xfrm>
            <a:off x="3419872" y="2341748"/>
            <a:ext cx="1103187" cy="668255"/>
            <a:chOff x="3690899" y="1118681"/>
            <a:chExt cx="1103187" cy="668255"/>
          </a:xfrm>
        </p:grpSpPr>
        <p:sp>
          <p:nvSpPr>
            <p:cNvPr id="22" name="TextBox 38"/>
            <p:cNvSpPr txBox="1"/>
            <p:nvPr/>
          </p:nvSpPr>
          <p:spPr>
            <a:xfrm rot="20404488">
              <a:off x="3690899" y="1417604"/>
              <a:ext cx="1103187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Elba 2015</a:t>
              </a:r>
              <a:endParaRPr lang="en-US" dirty="0"/>
            </a:p>
          </p:txBody>
        </p:sp>
        <p:cxnSp>
          <p:nvCxnSpPr>
            <p:cNvPr id="23" name="Straight Connector 39"/>
            <p:cNvCxnSpPr>
              <a:stCxn id="25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40"/>
            <p:cNvCxnSpPr>
              <a:stCxn id="25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41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42"/>
          <p:cNvGrpSpPr/>
          <p:nvPr/>
        </p:nvGrpSpPr>
        <p:grpSpPr>
          <a:xfrm>
            <a:off x="643844" y="5514283"/>
            <a:ext cx="2694840" cy="668255"/>
            <a:chOff x="2895076" y="1118681"/>
            <a:chExt cx="2694840" cy="668255"/>
          </a:xfrm>
        </p:grpSpPr>
        <p:sp>
          <p:nvSpPr>
            <p:cNvPr id="27" name="TextBox 43"/>
            <p:cNvSpPr txBox="1"/>
            <p:nvPr/>
          </p:nvSpPr>
          <p:spPr>
            <a:xfrm rot="20404488">
              <a:off x="2895076" y="1417604"/>
              <a:ext cx="2694840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O8/2014 KUBEC Workshop</a:t>
              </a:r>
              <a:endParaRPr lang="en-US" dirty="0"/>
            </a:p>
          </p:txBody>
        </p:sp>
        <p:cxnSp>
          <p:nvCxnSpPr>
            <p:cNvPr id="28" name="Straight Connector 44"/>
            <p:cNvCxnSpPr>
              <a:stCxn id="30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45"/>
            <p:cNvCxnSpPr>
              <a:stCxn id="30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46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52"/>
          <p:cNvSpPr txBox="1"/>
          <p:nvPr/>
        </p:nvSpPr>
        <p:spPr>
          <a:xfrm>
            <a:off x="3524606" y="1962968"/>
            <a:ext cx="579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</a:rPr>
              <a:t>≈</a:t>
            </a:r>
            <a:r>
              <a:rPr lang="en-US" sz="1000" dirty="0" smtClean="0"/>
              <a:t>50phe</a:t>
            </a:r>
            <a:endParaRPr lang="en-US" sz="1000" dirty="0"/>
          </a:p>
        </p:txBody>
      </p:sp>
      <p:sp>
        <p:nvSpPr>
          <p:cNvPr id="32" name="TextBox 53"/>
          <p:cNvSpPr txBox="1"/>
          <p:nvPr/>
        </p:nvSpPr>
        <p:spPr>
          <a:xfrm>
            <a:off x="5102394" y="2222946"/>
            <a:ext cx="579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</a:rPr>
              <a:t>≈</a:t>
            </a:r>
            <a:r>
              <a:rPr lang="en-US" sz="1000" dirty="0" smtClean="0"/>
              <a:t>50phe</a:t>
            </a:r>
            <a:endParaRPr lang="en-US" sz="10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9825" y="2710023"/>
            <a:ext cx="1758461" cy="75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2789" y="4182787"/>
            <a:ext cx="2817040" cy="24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2"/>
          <p:cNvGrpSpPr/>
          <p:nvPr/>
        </p:nvGrpSpPr>
        <p:grpSpPr>
          <a:xfrm>
            <a:off x="3864101" y="4957487"/>
            <a:ext cx="1103187" cy="668255"/>
            <a:chOff x="3690899" y="1118681"/>
            <a:chExt cx="1103187" cy="668255"/>
          </a:xfrm>
        </p:grpSpPr>
        <p:sp>
          <p:nvSpPr>
            <p:cNvPr id="36" name="TextBox 54"/>
            <p:cNvSpPr txBox="1"/>
            <p:nvPr/>
          </p:nvSpPr>
          <p:spPr>
            <a:xfrm rot="20404488">
              <a:off x="3690899" y="1417604"/>
              <a:ext cx="1103187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Elba 2015</a:t>
              </a:r>
              <a:endParaRPr lang="en-US" dirty="0"/>
            </a:p>
          </p:txBody>
        </p:sp>
        <p:cxnSp>
          <p:nvCxnSpPr>
            <p:cNvPr id="37" name="Straight Connector 55"/>
            <p:cNvCxnSpPr>
              <a:stCxn id="39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56"/>
            <p:cNvCxnSpPr>
              <a:stCxn id="39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57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5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99503" y="992863"/>
            <a:ext cx="2680706" cy="2061367"/>
          </a:xfrm>
          <a:prstGeom prst="rect">
            <a:avLst/>
          </a:prstGeom>
        </p:spPr>
      </p:pic>
      <p:sp>
        <p:nvSpPr>
          <p:cNvPr id="41" name="TextBox 59"/>
          <p:cNvSpPr txBox="1"/>
          <p:nvPr/>
        </p:nvSpPr>
        <p:spPr>
          <a:xfrm>
            <a:off x="6165226" y="541449"/>
            <a:ext cx="311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New Materials (Glass GEM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2" name="Group 60"/>
          <p:cNvGrpSpPr/>
          <p:nvPr/>
        </p:nvGrpSpPr>
        <p:grpSpPr>
          <a:xfrm>
            <a:off x="6432152" y="1052736"/>
            <a:ext cx="1011815" cy="668255"/>
            <a:chOff x="3736589" y="1118681"/>
            <a:chExt cx="1011815" cy="668255"/>
          </a:xfrm>
        </p:grpSpPr>
        <p:sp>
          <p:nvSpPr>
            <p:cNvPr id="43" name="TextBox 61"/>
            <p:cNvSpPr txBox="1"/>
            <p:nvPr/>
          </p:nvSpPr>
          <p:spPr>
            <a:xfrm rot="20404488">
              <a:off x="3736589" y="1417604"/>
              <a:ext cx="1011815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O2/2015</a:t>
              </a:r>
              <a:endParaRPr lang="en-US" dirty="0"/>
            </a:p>
          </p:txBody>
        </p:sp>
        <p:cxnSp>
          <p:nvCxnSpPr>
            <p:cNvPr id="44" name="Straight Connector 62"/>
            <p:cNvCxnSpPr>
              <a:stCxn id="46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63"/>
            <p:cNvCxnSpPr>
              <a:stCxn id="46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64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6452502" y="3141462"/>
            <a:ext cx="2627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The Latest Results of Crystalized Glass </a:t>
            </a:r>
            <a:r>
              <a:rPr lang="en-US" sz="1000" dirty="0" smtClean="0"/>
              <a:t>GEM, Y. </a:t>
            </a:r>
            <a:r>
              <a:rPr lang="en-US" sz="1000" dirty="0" err="1" smtClean="0"/>
              <a:t>Mitsuia</a:t>
            </a:r>
            <a:r>
              <a:rPr lang="en-US" sz="1000" dirty="0" smtClean="0"/>
              <a:t>, RD51 </a:t>
            </a:r>
            <a:r>
              <a:rPr lang="en-US" sz="1000" dirty="0" err="1" smtClean="0"/>
              <a:t>miniweek</a:t>
            </a:r>
            <a:r>
              <a:rPr lang="en-US" sz="1000" dirty="0" smtClean="0"/>
              <a:t> (GDD/RD51 lab)</a:t>
            </a:r>
            <a:endParaRPr lang="en-US" sz="1000" dirty="0"/>
          </a:p>
        </p:txBody>
      </p:sp>
      <p:pic>
        <p:nvPicPr>
          <p:cNvPr id="48" name="Picture 6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72200" y="1998665"/>
            <a:ext cx="810093" cy="87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67"/>
          <p:cNvPicPr>
            <a:picLocks noChangeAspect="1"/>
          </p:cNvPicPr>
          <p:nvPr/>
        </p:nvPicPr>
        <p:blipFill>
          <a:blip r:embed="rId10" cstate="print"/>
          <a:srcRect t="20785"/>
          <a:stretch>
            <a:fillRect/>
          </a:stretch>
        </p:blipFill>
        <p:spPr>
          <a:xfrm>
            <a:off x="6948264" y="5177646"/>
            <a:ext cx="2226251" cy="1315323"/>
          </a:xfrm>
          <a:prstGeom prst="rect">
            <a:avLst/>
          </a:prstGeom>
        </p:spPr>
      </p:pic>
      <p:pic>
        <p:nvPicPr>
          <p:cNvPr id="50" name="Picture 7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26615" y="4143040"/>
            <a:ext cx="1828596" cy="1369933"/>
          </a:xfrm>
          <a:prstGeom prst="rect">
            <a:avLst/>
          </a:prstGeom>
        </p:spPr>
      </p:pic>
      <p:pic>
        <p:nvPicPr>
          <p:cNvPr id="51" name="Picture 72"/>
          <p:cNvPicPr>
            <a:picLocks noChangeAspect="1"/>
          </p:cNvPicPr>
          <p:nvPr/>
        </p:nvPicPr>
        <p:blipFill>
          <a:blip r:embed="rId12" cstate="print"/>
          <a:srcRect b="25229"/>
          <a:stretch>
            <a:fillRect/>
          </a:stretch>
        </p:blipFill>
        <p:spPr>
          <a:xfrm>
            <a:off x="6330867" y="5486919"/>
            <a:ext cx="1636176" cy="918818"/>
          </a:xfrm>
          <a:prstGeom prst="rect">
            <a:avLst/>
          </a:prstGeom>
        </p:spPr>
      </p:pic>
      <p:pic>
        <p:nvPicPr>
          <p:cNvPr id="52" name="Picture 77"/>
          <p:cNvPicPr>
            <a:picLocks noChangeAspect="1"/>
          </p:cNvPicPr>
          <p:nvPr/>
        </p:nvPicPr>
        <p:blipFill>
          <a:blip r:embed="rId13" cstate="print"/>
          <a:srcRect r="51909"/>
          <a:stretch>
            <a:fillRect/>
          </a:stretch>
        </p:blipFill>
        <p:spPr>
          <a:xfrm>
            <a:off x="8257761" y="4077072"/>
            <a:ext cx="708088" cy="1100941"/>
          </a:xfrm>
          <a:prstGeom prst="rect">
            <a:avLst/>
          </a:prstGeom>
        </p:spPr>
      </p:pic>
      <p:sp>
        <p:nvSpPr>
          <p:cNvPr id="53" name="TextBox 79"/>
          <p:cNvSpPr txBox="1"/>
          <p:nvPr/>
        </p:nvSpPr>
        <p:spPr>
          <a:xfrm>
            <a:off x="8515678" y="424917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B10</a:t>
            </a:r>
            <a:endParaRPr lang="en-US" dirty="0"/>
          </a:p>
        </p:txBody>
      </p:sp>
      <p:sp>
        <p:nvSpPr>
          <p:cNvPr id="54" name="TextBox 80"/>
          <p:cNvSpPr txBox="1"/>
          <p:nvPr/>
        </p:nvSpPr>
        <p:spPr>
          <a:xfrm>
            <a:off x="8696214" y="514718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Gd</a:t>
            </a:r>
            <a:endParaRPr lang="en-US" dirty="0"/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80194" y="4160540"/>
            <a:ext cx="441593" cy="26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81"/>
          <p:cNvSpPr txBox="1"/>
          <p:nvPr/>
        </p:nvSpPr>
        <p:spPr>
          <a:xfrm>
            <a:off x="6597235" y="3707807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Neutrons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Detection: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7" name="TextBox 82"/>
          <p:cNvSpPr txBox="1"/>
          <p:nvPr/>
        </p:nvSpPr>
        <p:spPr>
          <a:xfrm>
            <a:off x="6330052" y="6505599"/>
            <a:ext cx="285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European Spallation Source (ESS)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58" name="Group 83"/>
          <p:cNvGrpSpPr/>
          <p:nvPr/>
        </p:nvGrpSpPr>
        <p:grpSpPr>
          <a:xfrm>
            <a:off x="6300192" y="5214111"/>
            <a:ext cx="1011815" cy="668255"/>
            <a:chOff x="3736589" y="1118681"/>
            <a:chExt cx="1011815" cy="668255"/>
          </a:xfrm>
        </p:grpSpPr>
        <p:sp>
          <p:nvSpPr>
            <p:cNvPr id="59" name="TextBox 84"/>
            <p:cNvSpPr txBox="1"/>
            <p:nvPr/>
          </p:nvSpPr>
          <p:spPr>
            <a:xfrm rot="20404488">
              <a:off x="3736589" y="1417604"/>
              <a:ext cx="1011815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O3/2015</a:t>
              </a:r>
              <a:endParaRPr lang="en-US" dirty="0"/>
            </a:p>
          </p:txBody>
        </p:sp>
        <p:cxnSp>
          <p:nvCxnSpPr>
            <p:cNvPr id="60" name="Straight Connector 85"/>
            <p:cNvCxnSpPr>
              <a:stCxn id="62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86"/>
            <p:cNvCxnSpPr>
              <a:stCxn id="62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87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88"/>
          <p:cNvSpPr txBox="1"/>
          <p:nvPr/>
        </p:nvSpPr>
        <p:spPr>
          <a:xfrm>
            <a:off x="2988245" y="3742160"/>
            <a:ext cx="293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Large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Area Thin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Detectors: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251520" y="72008"/>
            <a:ext cx="8712968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5" name="WordArt 3"/>
          <p:cNvSpPr>
            <a:spLocks noChangeArrowheads="1" noChangeShapeType="1" noTextEdit="1"/>
          </p:cNvSpPr>
          <p:nvPr/>
        </p:nvSpPr>
        <p:spPr bwMode="auto">
          <a:xfrm>
            <a:off x="611560" y="144016"/>
            <a:ext cx="8064896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WG2: Generic R&amp;D, Examples of New Ideas, Applications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6" name="TextBox 85"/>
          <p:cNvSpPr txBox="1"/>
          <p:nvPr/>
        </p:nvSpPr>
        <p:spPr>
          <a:xfrm>
            <a:off x="141960" y="3382953"/>
            <a:ext cx="938206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Oliveri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8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1822"/>
            <a:ext cx="4427984" cy="6276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276" y="3434637"/>
            <a:ext cx="3310628" cy="2508412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19" y="980728"/>
            <a:ext cx="3278777" cy="2454826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 rot="19384516">
            <a:off x="1369093" y="4504177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Preliminary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10"/>
          <p:cNvSpPr txBox="1"/>
          <p:nvPr/>
        </p:nvSpPr>
        <p:spPr>
          <a:xfrm>
            <a:off x="233209" y="5369929"/>
            <a:ext cx="579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</a:rPr>
              <a:t>≈</a:t>
            </a:r>
            <a:r>
              <a:rPr lang="en-US" sz="1000" dirty="0" smtClean="0"/>
              <a:t>50phe</a:t>
            </a:r>
            <a:endParaRPr lang="en-US" sz="1000" dirty="0"/>
          </a:p>
        </p:txBody>
      </p:sp>
      <p:sp>
        <p:nvSpPr>
          <p:cNvPr id="7" name="TextBox 11"/>
          <p:cNvSpPr txBox="1"/>
          <p:nvPr/>
        </p:nvSpPr>
        <p:spPr>
          <a:xfrm>
            <a:off x="1708001" y="5578601"/>
            <a:ext cx="579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</a:rPr>
              <a:t>≈</a:t>
            </a:r>
            <a:r>
              <a:rPr lang="en-US" sz="1000" dirty="0" smtClean="0"/>
              <a:t>50phe</a:t>
            </a:r>
            <a:endParaRPr lang="en-US" sz="1000" dirty="0"/>
          </a:p>
        </p:txBody>
      </p:sp>
      <p:sp>
        <p:nvSpPr>
          <p:cNvPr id="8" name="ZoneTexte 7"/>
          <p:cNvSpPr txBox="1"/>
          <p:nvPr/>
        </p:nvSpPr>
        <p:spPr>
          <a:xfrm>
            <a:off x="49723" y="620688"/>
            <a:ext cx="429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FAST-TIMING MPGDs on MM concept: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1520" y="72008"/>
            <a:ext cx="8712968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1259632" y="144016"/>
            <a:ext cx="6667244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WG2: </a:t>
            </a:r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Generic R&amp;D, Examples of New Ideas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96" y="594928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Convert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single-photoelectron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 jitter </a:t>
            </a: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few hundred picoseconds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 an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incident-particle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timing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response of the order of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2" name="TextBox 48"/>
          <p:cNvSpPr txBox="1"/>
          <p:nvPr/>
        </p:nvSpPr>
        <p:spPr>
          <a:xfrm rot="20404488">
            <a:off x="1870216" y="2856808"/>
            <a:ext cx="2411686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S. White, DESY Seminar,</a:t>
            </a:r>
          </a:p>
          <a:p>
            <a:r>
              <a:rPr lang="en-US" dirty="0" smtClean="0"/>
              <a:t>June 12, 2015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01008" y="609206"/>
            <a:ext cx="4607496" cy="6276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843" y="1268760"/>
            <a:ext cx="3778613" cy="262597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499992" y="620688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tudy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of charge-transfer properties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through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graphene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for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gas detector applications: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680" y="4005064"/>
            <a:ext cx="4195808" cy="2834406"/>
          </a:xfrm>
          <a:prstGeom prst="rect">
            <a:avLst/>
          </a:prstGeom>
        </p:spPr>
      </p:pic>
      <p:grpSp>
        <p:nvGrpSpPr>
          <p:cNvPr id="17" name="Group 44"/>
          <p:cNvGrpSpPr/>
          <p:nvPr/>
        </p:nvGrpSpPr>
        <p:grpSpPr>
          <a:xfrm>
            <a:off x="7668344" y="2780928"/>
            <a:ext cx="1103187" cy="668255"/>
            <a:chOff x="3690899" y="1118681"/>
            <a:chExt cx="1103187" cy="668255"/>
          </a:xfrm>
        </p:grpSpPr>
        <p:sp>
          <p:nvSpPr>
            <p:cNvPr id="18" name="TextBox 45"/>
            <p:cNvSpPr txBox="1"/>
            <p:nvPr/>
          </p:nvSpPr>
          <p:spPr>
            <a:xfrm rot="20404488">
              <a:off x="3690899" y="1417604"/>
              <a:ext cx="1103187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Elba 2015</a:t>
              </a:r>
              <a:endParaRPr lang="en-US" dirty="0"/>
            </a:p>
          </p:txBody>
        </p:sp>
        <p:cxnSp>
          <p:nvCxnSpPr>
            <p:cNvPr id="19" name="Straight Connector 49"/>
            <p:cNvCxnSpPr>
              <a:stCxn id="21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0"/>
            <p:cNvCxnSpPr>
              <a:stCxn id="21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51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0"/>
          <p:cNvSpPr txBox="1"/>
          <p:nvPr/>
        </p:nvSpPr>
        <p:spPr>
          <a:xfrm>
            <a:off x="7926876" y="4095798"/>
            <a:ext cx="949427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F.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Resnati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1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33028"/>
            <a:ext cx="9144000" cy="526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72008"/>
            <a:ext cx="8712968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865781"/>
            <a:ext cx="6674246" cy="27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0604" y="4635767"/>
            <a:ext cx="216024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635767"/>
            <a:ext cx="216024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991077" y="4311731"/>
            <a:ext cx="151216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3179128" y="1867038"/>
            <a:ext cx="68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Star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5292053" y="1865781"/>
            <a:ext cx="94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Mirror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7563601" y="1865781"/>
            <a:ext cx="91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Snake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57588" y="6075927"/>
            <a:ext cx="15263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Palatino Linotype" panose="02040502050505030304" pitchFamily="18" charset="0"/>
              </a:rPr>
              <a:t>Real R1 values: 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400 -750 KOhms </a:t>
            </a:r>
          </a:p>
          <a:p>
            <a:r>
              <a:rPr lang="fr-FR" sz="1400" dirty="0" err="1" smtClean="0">
                <a:latin typeface="Palatino Linotype" panose="02040502050505030304" pitchFamily="18" charset="0"/>
              </a:rPr>
              <a:t>with</a:t>
            </a:r>
            <a:r>
              <a:rPr lang="fr-FR" sz="1400" dirty="0" smtClean="0">
                <a:latin typeface="Palatino Linotype" panose="02040502050505030304" pitchFamily="18" charset="0"/>
              </a:rPr>
              <a:t> 100K</a:t>
            </a:r>
            <a:r>
              <a:rPr lang="el-GR" sz="1400" dirty="0" smtClean="0">
                <a:latin typeface="Palatino Linotype" panose="02040502050505030304" pitchFamily="18" charset="0"/>
              </a:rPr>
              <a:t>Ω</a:t>
            </a:r>
            <a:r>
              <a:rPr lang="fr-FR" sz="1400" dirty="0" smtClean="0">
                <a:latin typeface="Palatino Linotype" panose="02040502050505030304" pitchFamily="18" charset="0"/>
              </a:rPr>
              <a:t>/</a:t>
            </a:r>
            <a:r>
              <a:rPr lang="fr-FR" sz="1400" dirty="0" err="1" smtClean="0">
                <a:latin typeface="Palatino Linotype" panose="02040502050505030304" pitchFamily="18" charset="0"/>
              </a:rPr>
              <a:t>Sq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53394" y="6200494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Palatino Linotype" panose="02040502050505030304" pitchFamily="18" charset="0"/>
              </a:rPr>
              <a:t>Real R1 values: 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4 </a:t>
            </a:r>
            <a:r>
              <a:rPr lang="fr-FR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MOhms</a:t>
            </a:r>
            <a:r>
              <a:rPr lang="fr-FR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>
                <a:latin typeface="Palatino Linotype" panose="02040502050505030304" pitchFamily="18" charset="0"/>
              </a:rPr>
              <a:t>w</a:t>
            </a:r>
            <a:r>
              <a:rPr lang="fr-FR" sz="1400" dirty="0" err="1" smtClean="0">
                <a:latin typeface="Palatino Linotype" panose="02040502050505030304" pitchFamily="18" charset="0"/>
              </a:rPr>
              <a:t>ith</a:t>
            </a:r>
            <a:r>
              <a:rPr lang="fr-FR" sz="1400" dirty="0" smtClean="0">
                <a:latin typeface="Palatino Linotype" panose="02040502050505030304" pitchFamily="18" charset="0"/>
              </a:rPr>
              <a:t> 100K</a:t>
            </a:r>
            <a:r>
              <a:rPr lang="el-GR" sz="1400" dirty="0" smtClean="0">
                <a:latin typeface="Palatino Linotype" panose="02040502050505030304" pitchFamily="18" charset="0"/>
              </a:rPr>
              <a:t>Ω</a:t>
            </a:r>
            <a:r>
              <a:rPr lang="fr-FR" sz="1400" dirty="0" smtClean="0">
                <a:latin typeface="Palatino Linotype" panose="02040502050505030304" pitchFamily="18" charset="0"/>
              </a:rPr>
              <a:t>/</a:t>
            </a:r>
            <a:r>
              <a:rPr lang="fr-FR" sz="1400" dirty="0" err="1" smtClean="0">
                <a:latin typeface="Palatino Linotype" panose="02040502050505030304" pitchFamily="18" charset="0"/>
              </a:rPr>
              <a:t>Sq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06870" y="6200779"/>
            <a:ext cx="2339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Palatino Linotype" panose="02040502050505030304" pitchFamily="18" charset="0"/>
              </a:rPr>
              <a:t>Real R1 values: 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40 </a:t>
            </a:r>
            <a:r>
              <a:rPr lang="fr-FR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MOhms</a:t>
            </a:r>
            <a:r>
              <a:rPr lang="fr-FR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 smtClean="0">
                <a:latin typeface="Palatino Linotype" panose="02040502050505030304" pitchFamily="18" charset="0"/>
              </a:rPr>
              <a:t>With</a:t>
            </a:r>
            <a:r>
              <a:rPr lang="fr-FR" sz="1400" dirty="0" smtClean="0">
                <a:latin typeface="Palatino Linotype" panose="02040502050505030304" pitchFamily="18" charset="0"/>
              </a:rPr>
              <a:t> 100K</a:t>
            </a:r>
            <a:r>
              <a:rPr lang="el-GR" sz="1400" dirty="0" smtClean="0">
                <a:latin typeface="Palatino Linotype" panose="02040502050505030304" pitchFamily="18" charset="0"/>
              </a:rPr>
              <a:t>Ω</a:t>
            </a:r>
            <a:r>
              <a:rPr lang="fr-FR" sz="1400" dirty="0" smtClean="0">
                <a:latin typeface="Palatino Linotype" panose="02040502050505030304" pitchFamily="18" charset="0"/>
              </a:rPr>
              <a:t>/</a:t>
            </a:r>
            <a:r>
              <a:rPr lang="fr-FR" sz="1400" dirty="0" err="1" smtClean="0">
                <a:latin typeface="Palatino Linotype" panose="02040502050505030304" pitchFamily="18" charset="0"/>
              </a:rPr>
              <a:t>Sq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3" y="3856195"/>
            <a:ext cx="2160240" cy="153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3"/>
          <p:cNvSpPr txBox="1"/>
          <p:nvPr/>
        </p:nvSpPr>
        <p:spPr>
          <a:xfrm>
            <a:off x="2552350" y="1556792"/>
            <a:ext cx="655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Work by LAPP Annecy, NCSR </a:t>
            </a:r>
            <a:r>
              <a:rPr lang="en-US" sz="1400" u="sng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Demokritos</a:t>
            </a:r>
            <a:r>
              <a:rPr lang="en-US" sz="14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, </a:t>
            </a:r>
            <a:r>
              <a:rPr lang="en-US" sz="1400" u="sng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Univesrity</a:t>
            </a:r>
            <a:r>
              <a:rPr lang="en-US" sz="14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of Athens, CEA IRFU </a:t>
            </a:r>
            <a:endParaRPr lang="fr-FR" sz="1400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6256" y="4275727"/>
            <a:ext cx="2203937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M.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Chefdeville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T.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Geralis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496" y="1556792"/>
            <a:ext cx="828092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Optimisation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reduce resistivity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and evacuation time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but still suppress sparking</a:t>
            </a: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latin typeface="Palatino Linotype" panose="02040502050505030304" pitchFamily="18" charset="0"/>
              </a:rPr>
              <a:t>–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“Vertical” evacuation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of charge using buried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resistors</a:t>
            </a:r>
            <a:r>
              <a:rPr lang="en-US" sz="1400" dirty="0" smtClean="0">
                <a:latin typeface="Palatino Linotype" panose="02040502050505030304" pitchFamily="18" charset="0"/>
              </a:rPr>
              <a:t>, proposed 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by </a:t>
            </a:r>
            <a:r>
              <a:rPr lang="en-US" sz="1400" dirty="0" err="1" smtClean="0">
                <a:latin typeface="Palatino Linotype" panose="02040502050505030304" pitchFamily="18" charset="0"/>
              </a:rPr>
              <a:t>Rui</a:t>
            </a:r>
            <a:r>
              <a:rPr lang="en-US" sz="1400" dirty="0" smtClean="0">
                <a:latin typeface="Palatino Linotype" panose="02040502050505030304" pitchFamily="18" charset="0"/>
              </a:rPr>
              <a:t> de Oliveira</a:t>
            </a:r>
          </a:p>
          <a:p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endParaRPr lang="en-US" sz="1400" dirty="0" smtClean="0"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– Ongoing program: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Vary the RC, measure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the linearity </a:t>
            </a:r>
            <a:r>
              <a:rPr lang="en-US" sz="1400" dirty="0" smtClean="0">
                <a:latin typeface="Palatino Linotype" panose="02040502050505030304" pitchFamily="18" charset="0"/>
              </a:rPr>
              <a:t>(rate &amp; </a:t>
            </a:r>
          </a:p>
          <a:p>
            <a:r>
              <a:rPr lang="en-US" sz="1400" dirty="0" err="1" smtClean="0">
                <a:latin typeface="Palatino Linotype" panose="02040502050505030304" pitchFamily="18" charset="0"/>
              </a:rPr>
              <a:t>dE</a:t>
            </a:r>
            <a:r>
              <a:rPr lang="en-US" sz="1400" dirty="0" smtClean="0">
                <a:latin typeface="Palatino Linotype" panose="02040502050505030304" pitchFamily="18" charset="0"/>
              </a:rPr>
              <a:t>/dx scans),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check sparking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620688"/>
            <a:ext cx="869881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SzPct val="45000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RESISTIVE MICROMEGAS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: Resistive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layers are known to quench sparks at early stage</a:t>
            </a:r>
          </a:p>
          <a:p>
            <a:pPr marL="742950" lvl="1" indent="-285750">
              <a:buSzPct val="75000"/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“Horizontal” evacuation of charge</a:t>
            </a:r>
            <a:r>
              <a:rPr lang="en-US" sz="1600" dirty="0" smtClean="0"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 might be too slow for large areas</a:t>
            </a:r>
            <a:endParaRPr lang="en-US" sz="1600" dirty="0" smtClean="0">
              <a:latin typeface="Palatino Linotype" panose="02040502050505030304" pitchFamily="18" charset="0"/>
            </a:endParaRPr>
          </a:p>
          <a:p>
            <a:pPr marL="742950" lvl="1" indent="-285750">
              <a:buSzPct val="75000"/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Segmented R-layer to limit physical crosstalk</a:t>
            </a:r>
            <a:endParaRPr lang="en-US" sz="1600" dirty="0" smtClean="0">
              <a:latin typeface="Palatino Linotype" panose="02040502050505030304" pitchFamily="18" charset="0"/>
            </a:endParaRPr>
          </a:p>
        </p:txBody>
      </p:sp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755576" y="133772"/>
            <a:ext cx="792088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WG2: </a:t>
            </a:r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Generic R&amp;D, Tracking/Calorimetry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Applications</a:t>
            </a:r>
            <a:endParaRPr lang="fr-FR" sz="2400" u="sng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9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771400"/>
            <a:ext cx="1882517" cy="128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459" y="764704"/>
            <a:ext cx="3516439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Electrical rigidity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Hole diameter uniformity in GEM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Gap uniformity in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MicroMegas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THGEM thickness uniformity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Final detector calibration and characterization protocols and infrastructure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513" y="771400"/>
            <a:ext cx="3365346" cy="279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2" y="3350844"/>
            <a:ext cx="2055086" cy="1230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221088"/>
            <a:ext cx="1832288" cy="1373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500" y="5384816"/>
            <a:ext cx="1617626" cy="1212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3" y="5075702"/>
            <a:ext cx="1882518" cy="1514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978185" y="3461426"/>
            <a:ext cx="2881644" cy="3378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13" y="2917399"/>
            <a:ext cx="1819808" cy="1979793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50210" y="116632"/>
            <a:ext cx="7194198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1406770" y="188640"/>
            <a:ext cx="6621614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WG2: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R&amp;D Continuation - Quality Control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1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5507" y="3645024"/>
            <a:ext cx="4668326" cy="3034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07504" y="3609940"/>
            <a:ext cx="4216751" cy="3058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4475674" y="663092"/>
            <a:ext cx="4668326" cy="2927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107504" y="767616"/>
            <a:ext cx="421675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Classical gas detectors ageing detector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Radiation hardness and activation of detector components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Sustainability to neutrons and heavily ionizing particles induced discharges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Exposure to X-Ray, Gamma, Neutron and Alpha Sources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Monitoring infrastructure</a:t>
            </a:r>
          </a:p>
        </p:txBody>
      </p:sp>
      <p:pic>
        <p:nvPicPr>
          <p:cNvPr id="6" name="Picture 5" descr="mm x age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30008"/>
            <a:ext cx="4216751" cy="1849925"/>
          </a:xfrm>
          <a:prstGeom prst="rect">
            <a:avLst/>
          </a:prstGeom>
        </p:spPr>
      </p:pic>
      <p:pic>
        <p:nvPicPr>
          <p:cNvPr id="7" name="Picture 3" descr="D:\ageing\Fotos ageing\IMG_0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2" y="3645024"/>
            <a:ext cx="1623168" cy="12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EM neutron dischar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4" y="4365104"/>
            <a:ext cx="2817572" cy="2170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4681452"/>
            <a:ext cx="1800359" cy="1339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08928"/>
            <a:ext cx="2306699" cy="1581736"/>
          </a:xfrm>
          <a:prstGeom prst="rect">
            <a:avLst/>
          </a:prstGeom>
        </p:spPr>
      </p:pic>
      <p:pic>
        <p:nvPicPr>
          <p:cNvPr id="11" name="Picture 10" descr="stability system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63092"/>
            <a:ext cx="2033561" cy="29275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49295" y="3933056"/>
            <a:ext cx="2222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Resistive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stability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performance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under X-Ray irradiation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032" y="3790556"/>
            <a:ext cx="4056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Discharge studies </a:t>
            </a:r>
            <a:r>
              <a:rPr lang="en-US" sz="1400" dirty="0" smtClean="0">
                <a:latin typeface="Palatino Linotype" panose="02040502050505030304" pitchFamily="18" charset="0"/>
              </a:rPr>
              <a:t>of the triple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GEM detector </a:t>
            </a:r>
            <a:r>
              <a:rPr lang="en-US" sz="1400" dirty="0" smtClean="0">
                <a:latin typeface="Palatino Linotype" panose="02040502050505030304" pitchFamily="18" charset="0"/>
              </a:rPr>
              <a:t>exposed to the low energy neutron flux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620688"/>
            <a:ext cx="2556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Portable gas monitoring   </a:t>
            </a:r>
          </a:p>
          <a:p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system </a:t>
            </a:r>
            <a:r>
              <a:rPr lang="en-US" sz="1400" dirty="0" smtClean="0">
                <a:latin typeface="Palatino Linotype" panose="02040502050505030304" pitchFamily="18" charset="0"/>
              </a:rPr>
              <a:t>for detector stability 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  studies</a:t>
            </a:r>
          </a:p>
          <a:p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   </a:t>
            </a:r>
            <a:r>
              <a:rPr lang="en-US" sz="1400" dirty="0" smtClean="0">
                <a:latin typeface="Palatino Linotype" panose="02040502050505030304" pitchFamily="18" charset="0"/>
              </a:rPr>
              <a:t>to be used 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by </a:t>
            </a:r>
            <a:r>
              <a:rPr lang="en-US" sz="1400" dirty="0" err="1" smtClean="0">
                <a:latin typeface="Palatino Linotype" panose="02040502050505030304" pitchFamily="18" charset="0"/>
              </a:rPr>
              <a:t>LHCb</a:t>
            </a:r>
            <a:r>
              <a:rPr lang="en-US" sz="1400" dirty="0" smtClean="0">
                <a:latin typeface="Palatino Linotype" panose="02040502050505030304" pitchFamily="18" charset="0"/>
              </a:rPr>
              <a:t> and 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      CMS upgrade for the 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      </a:t>
            </a:r>
            <a:r>
              <a:rPr lang="en-US" sz="1400" dirty="0" err="1" smtClean="0">
                <a:latin typeface="Palatino Linotype" panose="02040502050505030304" pitchFamily="18" charset="0"/>
              </a:rPr>
              <a:t>muon</a:t>
            </a:r>
            <a:r>
              <a:rPr lang="en-US" sz="1400" dirty="0" smtClean="0">
                <a:latin typeface="Palatino Linotype" panose="02040502050505030304" pitchFamily="18" charset="0"/>
              </a:rPr>
              <a:t> system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28552" y="72008"/>
            <a:ext cx="8031880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755577" y="144016"/>
            <a:ext cx="729913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WG2: Radiation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Hardness Studies - Long Term Stability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7" name="TextBox 48"/>
          <p:cNvSpPr txBox="1"/>
          <p:nvPr/>
        </p:nvSpPr>
        <p:spPr>
          <a:xfrm rot="20404488">
            <a:off x="2151766" y="2362907"/>
            <a:ext cx="5874237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adiation </a:t>
            </a:r>
            <a:r>
              <a:rPr lang="en-US" dirty="0"/>
              <a:t>hardness of MPGDs is comparable </a:t>
            </a:r>
            <a:r>
              <a:rPr lang="en-US" dirty="0" smtClean="0"/>
              <a:t>with </a:t>
            </a:r>
            <a:r>
              <a:rPr lang="en-US" dirty="0"/>
              <a:t>solid-state </a:t>
            </a:r>
            <a:endParaRPr lang="en-US" dirty="0" smtClean="0"/>
          </a:p>
          <a:p>
            <a:r>
              <a:rPr lang="en-US" dirty="0" smtClean="0"/>
              <a:t>Sensors in </a:t>
            </a:r>
            <a:r>
              <a:rPr lang="en-US" dirty="0"/>
              <a:t>harsh radiation </a:t>
            </a:r>
            <a:r>
              <a:rPr lang="en-US" dirty="0" smtClean="0"/>
              <a:t>environments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still, it </a:t>
            </a:r>
            <a:r>
              <a:rPr lang="en-US" dirty="0"/>
              <a:t>is important to develop and validate materials </a:t>
            </a:r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/>
              <a:t>resistance to ageing and radiation damage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7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985845"/>
            <a:ext cx="2987824" cy="323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3129" y="983008"/>
            <a:ext cx="2923564" cy="338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438315" y="4597343"/>
            <a:ext cx="2645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Palatino Linotype" panose="02040502050505030304" pitchFamily="18" charset="0"/>
                <a:hlinkClick r:id="rId4"/>
              </a:rPr>
              <a:t>https://indico.cern.ch/event/365840/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4208" y="4221088"/>
            <a:ext cx="2645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Palatino Linotype" panose="02040502050505030304" pitchFamily="18" charset="0"/>
                <a:hlinkClick r:id="rId5"/>
              </a:rPr>
              <a:t>https://indico.cern.ch/event/392833/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29" y="985845"/>
            <a:ext cx="2865600" cy="337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0602" y="4592161"/>
            <a:ext cx="2645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Palatino Linotype" panose="02040502050505030304" pitchFamily="18" charset="0"/>
                <a:hlinkClick r:id="rId7"/>
              </a:rPr>
              <a:t>https://indico.cern.ch/event/265187/</a:t>
            </a:r>
            <a:r>
              <a:rPr lang="en-US" sz="1200" dirty="0" smtClean="0">
                <a:latin typeface="Palatino Linotype" panose="02040502050505030304" pitchFamily="18" charset="0"/>
              </a:rPr>
              <a:t> 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23948" y="5070571"/>
            <a:ext cx="9120052" cy="1670797"/>
            <a:chOff x="196945" y="4718984"/>
            <a:chExt cx="10396993" cy="187343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945" y="4718984"/>
              <a:ext cx="1228443" cy="926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46133" y="4728451"/>
              <a:ext cx="1694608" cy="945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2827" y="5701553"/>
              <a:ext cx="1565038" cy="890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298173" y="4733365"/>
              <a:ext cx="991961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92663" y="5711221"/>
              <a:ext cx="1434632" cy="864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28272" y="4746812"/>
              <a:ext cx="6265666" cy="1842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58160" y="4744628"/>
            <a:ext cx="307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Summary (</a:t>
            </a:r>
            <a:r>
              <a:rPr lang="en-US" sz="1600" dirty="0" err="1" smtClean="0">
                <a:latin typeface="Palatino Linotype" panose="02040502050505030304" pitchFamily="18" charset="0"/>
              </a:rPr>
              <a:t>arXiv</a:t>
            </a:r>
            <a:r>
              <a:rPr lang="en-US" sz="1600" dirty="0" smtClean="0">
                <a:latin typeface="Palatino Linotype" panose="02040502050505030304" pitchFamily="18" charset="0"/>
              </a:rPr>
              <a:t> 1410.1070)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23752" y="4746630"/>
            <a:ext cx="185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Palatino Linotype" panose="02040502050505030304" pitchFamily="18" charset="0"/>
              </a:rPr>
              <a:t>Press release</a:t>
            </a:r>
            <a:endParaRPr lang="en-US" sz="1600" i="1" dirty="0">
              <a:latin typeface="Palatino Linotype" panose="0204050205050503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0712" y="1951412"/>
            <a:ext cx="1901307" cy="260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6372200" y="4437112"/>
            <a:ext cx="26458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understanding requirements, applications,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approaching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new communities and technologies)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48264" y="1290246"/>
            <a:ext cx="1652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Photon Detection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28818" y="1268760"/>
            <a:ext cx="2041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Neutron Detection 1st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707904" y="1290246"/>
            <a:ext cx="2109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Neutron Detection 2nd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68492" y="2152431"/>
            <a:ext cx="1842808" cy="244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oup 25"/>
          <p:cNvGrpSpPr/>
          <p:nvPr/>
        </p:nvGrpSpPr>
        <p:grpSpPr>
          <a:xfrm>
            <a:off x="3897327" y="1844824"/>
            <a:ext cx="1901290" cy="668255"/>
            <a:chOff x="3291847" y="1118681"/>
            <a:chExt cx="1901290" cy="668255"/>
          </a:xfrm>
        </p:grpSpPr>
        <p:sp>
          <p:nvSpPr>
            <p:cNvPr id="24" name="TextBox 26"/>
            <p:cNvSpPr txBox="1"/>
            <p:nvPr/>
          </p:nvSpPr>
          <p:spPr>
            <a:xfrm rot="20404488">
              <a:off x="3291847" y="1417604"/>
              <a:ext cx="1901290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/>
                <a:t>16-17 March 2015</a:t>
              </a:r>
            </a:p>
          </p:txBody>
        </p:sp>
        <p:cxnSp>
          <p:nvCxnSpPr>
            <p:cNvPr id="25" name="Straight Connector 27"/>
            <p:cNvCxnSpPr>
              <a:stCxn id="27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>
              <a:stCxn id="27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9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30"/>
          <p:cNvGrpSpPr/>
          <p:nvPr/>
        </p:nvGrpSpPr>
        <p:grpSpPr>
          <a:xfrm>
            <a:off x="7020272" y="1947500"/>
            <a:ext cx="1729961" cy="783669"/>
            <a:chOff x="3466292" y="1118681"/>
            <a:chExt cx="1729961" cy="783669"/>
          </a:xfrm>
        </p:grpSpPr>
        <p:sp>
          <p:nvSpPr>
            <p:cNvPr id="29" name="TextBox 31"/>
            <p:cNvSpPr txBox="1"/>
            <p:nvPr/>
          </p:nvSpPr>
          <p:spPr>
            <a:xfrm rot="20404488">
              <a:off x="3466292" y="1533018"/>
              <a:ext cx="1729961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10-11 June </a:t>
              </a:r>
              <a:r>
                <a:rPr lang="en-US" dirty="0" smtClean="0"/>
                <a:t>2015</a:t>
              </a:r>
              <a:endParaRPr lang="en-US" dirty="0" smtClean="0"/>
            </a:p>
          </p:txBody>
        </p:sp>
        <p:cxnSp>
          <p:nvCxnSpPr>
            <p:cNvPr id="30" name="Straight Connector 32"/>
            <p:cNvCxnSpPr>
              <a:stCxn id="32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>
              <a:stCxn id="32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4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5"/>
          <p:cNvGrpSpPr/>
          <p:nvPr/>
        </p:nvGrpSpPr>
        <p:grpSpPr>
          <a:xfrm>
            <a:off x="368688" y="2366534"/>
            <a:ext cx="2061142" cy="668255"/>
            <a:chOff x="3211921" y="1118681"/>
            <a:chExt cx="2061142" cy="668255"/>
          </a:xfrm>
        </p:grpSpPr>
        <p:sp>
          <p:nvSpPr>
            <p:cNvPr id="34" name="TextBox 36"/>
            <p:cNvSpPr txBox="1"/>
            <p:nvPr/>
          </p:nvSpPr>
          <p:spPr>
            <a:xfrm rot="20404488">
              <a:off x="3211921" y="1417604"/>
              <a:ext cx="206114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/>
                <a:t>14-15 October 2013</a:t>
              </a:r>
            </a:p>
          </p:txBody>
        </p:sp>
        <p:cxnSp>
          <p:nvCxnSpPr>
            <p:cNvPr id="35" name="Straight Connector 37"/>
            <p:cNvCxnSpPr>
              <a:stCxn id="37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>
              <a:stCxn id="37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9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192089" y="586282"/>
            <a:ext cx="8825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Platform: Research </a:t>
            </a: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+ industry + potential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users to foster collaboration on dedicated applications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331640" y="44624"/>
            <a:ext cx="6435692" cy="527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WordArt 5"/>
          <p:cNvSpPr>
            <a:spLocks noChangeArrowheads="1" noChangeShapeType="1" noTextEdit="1"/>
          </p:cNvSpPr>
          <p:nvPr/>
        </p:nvSpPr>
        <p:spPr bwMode="auto">
          <a:xfrm>
            <a:off x="1835696" y="140238"/>
            <a:ext cx="5750399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WG3: 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Academia – Industry Matching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Events</a:t>
            </a:r>
            <a:endParaRPr lang="en-US" sz="24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1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683568" y="46039"/>
            <a:ext cx="7920880" cy="4306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8"/>
          <p:cNvSpPr>
            <a:spLocks noChangeArrowheads="1" noChangeShapeType="1" noTextEdit="1"/>
          </p:cNvSpPr>
          <p:nvPr/>
        </p:nvSpPr>
        <p:spPr bwMode="auto">
          <a:xfrm>
            <a:off x="1115616" y="116632"/>
            <a:ext cx="7128792" cy="332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 Detectors in LHC Experiments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807565"/>
              </p:ext>
            </p:extLst>
          </p:nvPr>
        </p:nvGraphicFramePr>
        <p:xfrm>
          <a:off x="467545" y="533155"/>
          <a:ext cx="8424935" cy="4065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117"/>
                <a:gridCol w="702077"/>
                <a:gridCol w="1053116"/>
                <a:gridCol w="1512169"/>
                <a:gridCol w="734482"/>
                <a:gridCol w="772285"/>
                <a:gridCol w="1333949"/>
                <a:gridCol w="1263740"/>
              </a:tblGrid>
              <a:tr h="75386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Vertex</a:t>
                      </a:r>
                      <a:endParaRPr lang="fr-FR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sz="1600" baseline="0" dirty="0" smtClean="0"/>
                        <a:t>Tracker</a:t>
                      </a:r>
                      <a:endParaRPr lang="fr-FR" sz="16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PID/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photo-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det.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HAD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Track</a:t>
                      </a:r>
                      <a:endParaRPr lang="fr-FR" sz="1600" dirty="0" smtClean="0"/>
                    </a:p>
                    <a:p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Trigger</a:t>
                      </a:r>
                      <a:endParaRPr lang="fr-FR" sz="1600" dirty="0"/>
                    </a:p>
                  </a:txBody>
                  <a:tcPr vert="vert270"/>
                </a:tc>
              </a:tr>
              <a:tr h="73023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ATLAS</a:t>
                      </a:r>
                      <a:endParaRPr lang="fr-FR" sz="16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TRD</a:t>
                      </a:r>
                      <a:r>
                        <a:rPr lang="en-US" sz="16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straws)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MDT</a:t>
                      </a:r>
                      <a:r>
                        <a:rPr lang="en-US" sz="16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(drift tubes), CSC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RPC, TGC (thin gap</a:t>
                      </a:r>
                      <a:r>
                        <a:rPr lang="en-US" sz="16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chambers)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989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CMS</a:t>
                      </a:r>
                      <a:br>
                        <a:rPr lang="en-US" sz="16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6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TOTEM</a:t>
                      </a:r>
                      <a:endParaRPr lang="fr-FR" sz="16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Drift</a:t>
                      </a:r>
                      <a:r>
                        <a:rPr lang="en-US" sz="16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tubes, CSC,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RPC, CSC</a:t>
                      </a:r>
                      <a:endParaRPr lang="en-US" sz="1600" b="0" baseline="0" dirty="0" smtClean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/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3137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LHCb</a:t>
                      </a:r>
                      <a:endParaRPr lang="fr-FR" sz="16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Straw</a:t>
                      </a:r>
                      <a:r>
                        <a:rPr lang="en-US" sz="16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Tubes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MWPC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MWPC,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108929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ALICE</a:t>
                      </a:r>
                      <a:endParaRPr lang="fr-FR" sz="16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TPC (MWPC)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TOF(MRPC),</a:t>
                      </a:r>
                    </a:p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PMD, HPMID (RICH</a:t>
                      </a:r>
                      <a:r>
                        <a:rPr lang="en-US" sz="16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pad chamber),</a:t>
                      </a:r>
                      <a:r>
                        <a:rPr lang="en-US" sz="16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TRD (MWPC)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Muon</a:t>
                      </a:r>
                      <a:r>
                        <a:rPr lang="en-US" sz="16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pad chambers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RPC</a:t>
                      </a:r>
                      <a:endParaRPr lang="fr-FR" sz="16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1" descr="mar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653137"/>
            <a:ext cx="2941862" cy="2204864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653136"/>
            <a:ext cx="3004565" cy="220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8412" y="4725144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ALICE TPC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4746630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Straw tubes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8" descr="oreach-2005-01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2688" y="4671138"/>
            <a:ext cx="2915816" cy="21868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0232" y="4725144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CMS CSC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576" y="6093296"/>
            <a:ext cx="7848872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Gaseous</a:t>
            </a:r>
            <a:r>
              <a:rPr lang="fr-FR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de</a:t>
            </a:r>
            <a:r>
              <a:rPr lang="en-US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tectors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are still the first choice whenever the large-area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coverage (e.g. </a:t>
            </a:r>
            <a:r>
              <a:rPr lang="en-US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systems) with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low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material </a:t>
            </a:r>
            <a:r>
              <a:rPr lang="fr-FR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budget </a:t>
            </a:r>
            <a:r>
              <a:rPr lang="fr-FR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fr-FR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required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528" y="44624"/>
            <a:ext cx="8568952" cy="527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27584" y="188640"/>
            <a:ext cx="770485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WG3: 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Academia – Industry Matching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Events: Neutrons &amp; MPGDs</a:t>
            </a:r>
            <a:endParaRPr lang="en-US" sz="24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32091"/>
            <a:ext cx="2189342" cy="1804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5" y="623041"/>
            <a:ext cx="2232247" cy="1786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628108"/>
            <a:ext cx="2213113" cy="18208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7120" y="620688"/>
            <a:ext cx="2238517" cy="1795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96" y="2448039"/>
            <a:ext cx="2189342" cy="1810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497" y="4290748"/>
            <a:ext cx="2189342" cy="1822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7744" y="4291059"/>
            <a:ext cx="2232248" cy="1821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4" y="2442569"/>
            <a:ext cx="2232248" cy="1821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20216" y="2441617"/>
            <a:ext cx="2275421" cy="1823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4292802"/>
            <a:ext cx="2213113" cy="1818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2442883"/>
            <a:ext cx="2213113" cy="1821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04248" y="4305687"/>
            <a:ext cx="2291389" cy="1792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2"/>
          <p:cNvSpPr txBox="1"/>
          <p:nvPr/>
        </p:nvSpPr>
        <p:spPr>
          <a:xfrm>
            <a:off x="35496" y="6167045"/>
            <a:ext cx="907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 large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Community -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Strong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interaction with RD51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Use of MPGD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Detector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R&amp;D, tools and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electronics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(RD51 SRS &amp; ATLAS NSW VMM)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TextBox 48"/>
          <p:cNvSpPr txBox="1"/>
          <p:nvPr/>
        </p:nvSpPr>
        <p:spPr>
          <a:xfrm rot="20404488">
            <a:off x="297960" y="2653689"/>
            <a:ext cx="8435835" cy="1754326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There </a:t>
            </a:r>
            <a:r>
              <a:rPr lang="en-US" dirty="0"/>
              <a:t>is tangible mutual interest between the HEP and neutron-scattering communities 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advance the technology of MPGDs: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GEM-based solutions for thermal-neutron detection at spallation sources,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novel </a:t>
            </a:r>
            <a:r>
              <a:rPr lang="en-US" dirty="0"/>
              <a:t>high-resolution neutron devices for macromolecular crystallography,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fast </a:t>
            </a:r>
            <a:r>
              <a:rPr lang="en-US" dirty="0"/>
              <a:t>neutron MPGD detectors in the fusion </a:t>
            </a:r>
            <a:endParaRPr lang="en-US" dirty="0" smtClean="0"/>
          </a:p>
          <a:p>
            <a:r>
              <a:rPr lang="en-US" dirty="0" smtClean="0"/>
              <a:t>represent </a:t>
            </a:r>
            <a:r>
              <a:rPr lang="en-US" dirty="0"/>
              <a:t>a new frontier for future developments.</a:t>
            </a:r>
          </a:p>
        </p:txBody>
      </p:sp>
    </p:spTree>
    <p:extLst>
      <p:ext uri="{BB962C8B-B14F-4D97-AF65-F5344CB8AC3E}">
        <p14:creationId xmlns:p14="http://schemas.microsoft.com/office/powerpoint/2010/main" val="1520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00167"/>
            <a:ext cx="4742592" cy="291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ICFA 20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001" y="4258038"/>
            <a:ext cx="1613140" cy="100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0" descr="ICFA 20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3139" y="4250819"/>
            <a:ext cx="1483744" cy="1039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2" descr="ICFA 20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5907" y="4250820"/>
            <a:ext cx="1561381" cy="1039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37941" y="3977888"/>
            <a:ext cx="4682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RD51 participated in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XII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ICFA School (Bogota, Colombia)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2" descr="http://cern-danube-school.uns.ac.rs/assets/img/gallery/DSC_0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1601" y="5674564"/>
            <a:ext cx="1512945" cy="10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ern-danube-school.uns.ac.rs/assets/img/gallery/DSC_079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0767" y="5677168"/>
            <a:ext cx="1516521" cy="10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ern-danube-school.uns.ac.rs/assets/img/gallery/DSC_60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83" y="5687069"/>
            <a:ext cx="1514694" cy="100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50"/>
          <p:cNvGrpSpPr/>
          <p:nvPr/>
        </p:nvGrpSpPr>
        <p:grpSpPr>
          <a:xfrm>
            <a:off x="1894046" y="5659528"/>
            <a:ext cx="1664815" cy="668255"/>
            <a:chOff x="3410087" y="1118681"/>
            <a:chExt cx="1664815" cy="668255"/>
          </a:xfrm>
        </p:grpSpPr>
        <p:sp>
          <p:nvSpPr>
            <p:cNvPr id="12" name="TextBox 58"/>
            <p:cNvSpPr txBox="1"/>
            <p:nvPr/>
          </p:nvSpPr>
          <p:spPr>
            <a:xfrm rot="20404488">
              <a:off x="3410087" y="1417604"/>
              <a:ext cx="1664815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2014 </a:t>
              </a:r>
              <a:r>
                <a:rPr lang="en-US" dirty="0" smtClean="0"/>
                <a:t>(Novi Sad)</a:t>
              </a:r>
              <a:endParaRPr lang="en-US" dirty="0"/>
            </a:p>
          </p:txBody>
        </p:sp>
        <p:cxnSp>
          <p:nvCxnSpPr>
            <p:cNvPr id="13" name="Straight Connector 59"/>
            <p:cNvCxnSpPr>
              <a:stCxn id="15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61"/>
            <p:cNvCxnSpPr>
              <a:stCxn id="15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62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68"/>
          <p:cNvGrpSpPr/>
          <p:nvPr/>
        </p:nvGrpSpPr>
        <p:grpSpPr>
          <a:xfrm>
            <a:off x="1372917" y="2151853"/>
            <a:ext cx="652743" cy="668255"/>
            <a:chOff x="3916121" y="1118681"/>
            <a:chExt cx="652743" cy="668255"/>
          </a:xfrm>
        </p:grpSpPr>
        <p:sp>
          <p:nvSpPr>
            <p:cNvPr id="17" name="TextBox 69"/>
            <p:cNvSpPr txBox="1"/>
            <p:nvPr/>
          </p:nvSpPr>
          <p:spPr>
            <a:xfrm rot="20404488">
              <a:off x="3916121" y="1417604"/>
              <a:ext cx="652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2011</a:t>
              </a:r>
              <a:endParaRPr lang="en-US" dirty="0"/>
            </a:p>
          </p:txBody>
        </p:sp>
        <p:cxnSp>
          <p:nvCxnSpPr>
            <p:cNvPr id="18" name="Straight Connector 70"/>
            <p:cNvCxnSpPr>
              <a:stCxn id="20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71"/>
            <p:cNvCxnSpPr>
              <a:stCxn id="20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72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73"/>
          <p:cNvGrpSpPr/>
          <p:nvPr/>
        </p:nvGrpSpPr>
        <p:grpSpPr>
          <a:xfrm>
            <a:off x="1460903" y="2961544"/>
            <a:ext cx="652743" cy="668255"/>
            <a:chOff x="3916121" y="1118681"/>
            <a:chExt cx="652743" cy="668255"/>
          </a:xfrm>
        </p:grpSpPr>
        <p:sp>
          <p:nvSpPr>
            <p:cNvPr id="22" name="TextBox 74"/>
            <p:cNvSpPr txBox="1"/>
            <p:nvPr/>
          </p:nvSpPr>
          <p:spPr>
            <a:xfrm rot="20404488">
              <a:off x="3916121" y="1417604"/>
              <a:ext cx="652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2013</a:t>
              </a:r>
              <a:endParaRPr lang="en-US" dirty="0"/>
            </a:p>
          </p:txBody>
        </p:sp>
        <p:cxnSp>
          <p:nvCxnSpPr>
            <p:cNvPr id="23" name="Straight Connector 75"/>
            <p:cNvCxnSpPr>
              <a:stCxn id="25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76"/>
            <p:cNvCxnSpPr>
              <a:stCxn id="25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77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78"/>
          <p:cNvGrpSpPr/>
          <p:nvPr/>
        </p:nvGrpSpPr>
        <p:grpSpPr>
          <a:xfrm>
            <a:off x="2349877" y="4311629"/>
            <a:ext cx="652743" cy="668255"/>
            <a:chOff x="3916121" y="1118681"/>
            <a:chExt cx="652743" cy="668255"/>
          </a:xfrm>
        </p:grpSpPr>
        <p:sp>
          <p:nvSpPr>
            <p:cNvPr id="27" name="TextBox 79"/>
            <p:cNvSpPr txBox="1"/>
            <p:nvPr/>
          </p:nvSpPr>
          <p:spPr>
            <a:xfrm rot="20404488">
              <a:off x="3916121" y="1417604"/>
              <a:ext cx="652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2013</a:t>
              </a:r>
              <a:endParaRPr lang="en-US" dirty="0"/>
            </a:p>
          </p:txBody>
        </p:sp>
        <p:cxnSp>
          <p:nvCxnSpPr>
            <p:cNvPr id="28" name="Straight Connector 80"/>
            <p:cNvCxnSpPr>
              <a:stCxn id="30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81"/>
            <p:cNvCxnSpPr>
              <a:stCxn id="30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82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63"/>
          <p:cNvGrpSpPr/>
          <p:nvPr/>
        </p:nvGrpSpPr>
        <p:grpSpPr>
          <a:xfrm>
            <a:off x="1324655" y="1277702"/>
            <a:ext cx="652743" cy="668255"/>
            <a:chOff x="3916121" y="1118681"/>
            <a:chExt cx="652743" cy="668255"/>
          </a:xfrm>
        </p:grpSpPr>
        <p:sp>
          <p:nvSpPr>
            <p:cNvPr id="32" name="TextBox 64"/>
            <p:cNvSpPr txBox="1"/>
            <p:nvPr/>
          </p:nvSpPr>
          <p:spPr>
            <a:xfrm rot="20404488">
              <a:off x="3916121" y="1417604"/>
              <a:ext cx="652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2009</a:t>
              </a:r>
              <a:endParaRPr lang="en-US" dirty="0"/>
            </a:p>
          </p:txBody>
        </p:sp>
        <p:cxnSp>
          <p:nvCxnSpPr>
            <p:cNvPr id="33" name="Straight Connector 65"/>
            <p:cNvCxnSpPr>
              <a:stCxn id="35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6"/>
            <p:cNvCxnSpPr>
              <a:stCxn id="35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67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63"/>
          <p:cNvSpPr txBox="1"/>
          <p:nvPr/>
        </p:nvSpPr>
        <p:spPr>
          <a:xfrm>
            <a:off x="96146" y="657102"/>
            <a:ext cx="269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RD51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O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rganized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E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vents: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TextBox 68"/>
          <p:cNvSpPr txBox="1"/>
          <p:nvPr/>
        </p:nvSpPr>
        <p:spPr>
          <a:xfrm>
            <a:off x="3644633" y="980728"/>
            <a:ext cx="1710725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MPGD assembly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36512" y="5353971"/>
            <a:ext cx="6106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RD51 participated in Danube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School on Instrumentation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(Novi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Sad Serbia)</a:t>
            </a:r>
          </a:p>
        </p:txBody>
      </p:sp>
      <p:sp>
        <p:nvSpPr>
          <p:cNvPr id="41" name="TextBox 84"/>
          <p:cNvSpPr txBox="1"/>
          <p:nvPr/>
        </p:nvSpPr>
        <p:spPr>
          <a:xfrm>
            <a:off x="5292080" y="2186861"/>
            <a:ext cx="3999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MPGD Lectures:</a:t>
            </a:r>
          </a:p>
          <a:p>
            <a:pPr lvl="1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students lectures (1 week) at the International Workshop on Advance Detectors &amp; RD51 CM in Kolkata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7926" y="3090643"/>
            <a:ext cx="3031736" cy="369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50"/>
          <p:cNvGrpSpPr/>
          <p:nvPr/>
        </p:nvGrpSpPr>
        <p:grpSpPr>
          <a:xfrm>
            <a:off x="6981667" y="3573016"/>
            <a:ext cx="1469633" cy="668255"/>
            <a:chOff x="3507680" y="1118681"/>
            <a:chExt cx="1469633" cy="668255"/>
          </a:xfrm>
        </p:grpSpPr>
        <p:sp>
          <p:nvSpPr>
            <p:cNvPr id="44" name="TextBox 87"/>
            <p:cNvSpPr txBox="1"/>
            <p:nvPr/>
          </p:nvSpPr>
          <p:spPr>
            <a:xfrm rot="20404488">
              <a:off x="3507680" y="1417604"/>
              <a:ext cx="1469633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October 2014</a:t>
              </a:r>
              <a:endParaRPr lang="en-US" dirty="0"/>
            </a:p>
          </p:txBody>
        </p:sp>
        <p:cxnSp>
          <p:nvCxnSpPr>
            <p:cNvPr id="45" name="Straight Connector 88"/>
            <p:cNvCxnSpPr>
              <a:stCxn id="47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89"/>
            <p:cNvCxnSpPr>
              <a:stCxn id="47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90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827584" y="44624"/>
            <a:ext cx="7704856" cy="527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WordArt 5"/>
          <p:cNvSpPr>
            <a:spLocks noChangeArrowheads="1" noChangeShapeType="1" noTextEdit="1"/>
          </p:cNvSpPr>
          <p:nvPr/>
        </p:nvSpPr>
        <p:spPr bwMode="auto">
          <a:xfrm>
            <a:off x="1187624" y="188640"/>
            <a:ext cx="6840760" cy="3021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WG3: RD51 Collaboration &amp; International Schools</a:t>
            </a:r>
            <a:endParaRPr lang="en-US" sz="24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0" name="TextBox 68"/>
          <p:cNvSpPr txBox="1"/>
          <p:nvPr/>
        </p:nvSpPr>
        <p:spPr>
          <a:xfrm>
            <a:off x="3491880" y="1866310"/>
            <a:ext cx="1840568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MPGD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simulation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1" name="TextBox 68"/>
          <p:cNvSpPr txBox="1"/>
          <p:nvPr/>
        </p:nvSpPr>
        <p:spPr>
          <a:xfrm>
            <a:off x="3491880" y="2852936"/>
            <a:ext cx="1834156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MPGD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electronics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08104" y="727597"/>
            <a:ext cx="359802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vitality of the MPGD community 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resides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relatively large number 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young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scientists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educational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events constitute an 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important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activity. 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196752"/>
            <a:ext cx="356576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3563888" y="3068960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3995936" y="3140968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RD51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68"/>
          <a:stretch>
            <a:fillRect/>
          </a:stretch>
        </p:blipFill>
        <p:spPr bwMode="auto">
          <a:xfrm>
            <a:off x="35496" y="1196752"/>
            <a:ext cx="355062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20688"/>
            <a:ext cx="3672408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Cosmic Ray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Muon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Tomography 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Using GEMs for Homeland security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512" y="44624"/>
            <a:ext cx="878497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23528" y="188640"/>
            <a:ext cx="849694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Spin off is important key word for the HEP labs to survive …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63888" y="2492896"/>
            <a:ext cx="284724" cy="72008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4016" y="6237312"/>
            <a:ext cx="8820472" cy="5539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Applications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area will benefit from the </a:t>
            </a:r>
            <a:r>
              <a:rPr lang="en-US" sz="14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technological </a:t>
            </a:r>
            <a:r>
              <a:rPr lang="en-US" sz="14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developments developed </a:t>
            </a:r>
            <a:r>
              <a:rPr lang="en-US" sz="14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by the </a:t>
            </a:r>
            <a:r>
              <a:rPr lang="en-US" sz="14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RD51</a:t>
            </a:r>
            <a:endParaRPr lang="en-US" sz="1400" u="sng" dirty="0">
              <a:solidFill>
                <a:srgbClr val="FF0000"/>
              </a:solidFill>
              <a:latin typeface="Palatino Linotype" panose="02040502050505030304" pitchFamily="18" charset="0"/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  The </a:t>
            </a:r>
            <a:r>
              <a:rPr lang="en-US" sz="14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responsibility for the completion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of the application projects </a:t>
            </a:r>
            <a:r>
              <a:rPr lang="en-US" sz="14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lies </a:t>
            </a:r>
            <a:r>
              <a:rPr lang="en-US" sz="14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with the institutes </a:t>
            </a:r>
            <a:r>
              <a:rPr lang="en-US" sz="14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charset="0"/>
              </a:rPr>
              <a:t>themselves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0091" y="2636912"/>
            <a:ext cx="13689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Technology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220072" y="2492896"/>
            <a:ext cx="288032" cy="692063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788024" y="620688"/>
            <a:ext cx="4248472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T2DM2: Temporal </a:t>
            </a: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Tomography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defRPr/>
            </a:pP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Densitometric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by the </a:t>
            </a: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Measure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of Muons</a:t>
            </a:r>
            <a:endParaRPr lang="en-GB" sz="1400" dirty="0">
              <a:ln w="11430"/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512" y="5642084"/>
            <a:ext cx="3275856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Liquid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xenon</a:t>
            </a:r>
            <a:r>
              <a:rPr lang="fr-FR" sz="14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detectors for  </a:t>
            </a: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functional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medical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imaging</a:t>
            </a:r>
            <a:endParaRPr lang="en-GB" sz="1400" dirty="0">
              <a:ln w="11430"/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Ellipse 21"/>
          <p:cNvSpPr/>
          <p:nvPr/>
        </p:nvSpPr>
        <p:spPr>
          <a:xfrm>
            <a:off x="1164547" y="3442142"/>
            <a:ext cx="2255325" cy="221910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7" descr="Xemis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3478" y="3566681"/>
            <a:ext cx="2060018" cy="2035701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endCxn id="3" idx="3"/>
          </p:cNvCxnSpPr>
          <p:nvPr/>
        </p:nvCxnSpPr>
        <p:spPr>
          <a:xfrm flipV="1">
            <a:off x="3131840" y="3745049"/>
            <a:ext cx="716772" cy="54804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2635" y="3933056"/>
            <a:ext cx="1407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Technology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9" name="Picture 7" descr="Photo 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2808" y="3501008"/>
            <a:ext cx="1763688" cy="205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DSCN17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1328" y="3861048"/>
            <a:ext cx="1642960" cy="1232522"/>
          </a:xfrm>
          <a:prstGeom prst="rect">
            <a:avLst/>
          </a:prstGeom>
          <a:noFill/>
        </p:spPr>
      </p:pic>
      <p:cxnSp>
        <p:nvCxnSpPr>
          <p:cNvPr id="21" name="Straight Arrow Connector 20"/>
          <p:cNvCxnSpPr>
            <a:endCxn id="3" idx="5"/>
          </p:cNvCxnSpPr>
          <p:nvPr/>
        </p:nvCxnSpPr>
        <p:spPr>
          <a:xfrm flipH="1" flipV="1">
            <a:off x="5223380" y="3745049"/>
            <a:ext cx="212716" cy="62005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084168" y="5661248"/>
            <a:ext cx="2520280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CsI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-RETGEM for UV</a:t>
            </a:r>
          </a:p>
          <a:p>
            <a:pPr algn="ctr">
              <a:defRPr/>
            </a:pP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flame</a:t>
            </a:r>
            <a:r>
              <a:rPr lang="fr-FR" sz="1400" dirty="0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dirty="0" err="1" smtClean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detection</a:t>
            </a:r>
            <a:endParaRPr lang="en-GB" sz="1400" dirty="0">
              <a:ln w="11430"/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3789040"/>
            <a:ext cx="1106508" cy="159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18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92696"/>
            <a:ext cx="8856984" cy="861694"/>
          </a:xfrm>
          <a:prstGeom prst="rect">
            <a:avLst/>
          </a:prstGeom>
          <a:solidFill>
            <a:srgbClr val="FFFFCC"/>
          </a:solidFill>
        </p:spPr>
        <p:txBody>
          <a:bodyPr wrap="square" lIns="91352" tIns="45680" rIns="91352" bIns="4568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Focus on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providing techniques for </a:t>
            </a: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calculating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electron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transport in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small-scale structures</a:t>
            </a:r>
            <a:endParaRPr lang="en-GB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main difference with traditional </a:t>
            </a: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gas-based detectors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is that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the electrode scale </a:t>
            </a:r>
          </a:p>
          <a:p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     (~ 10 </a:t>
            </a:r>
            <a:r>
              <a:rPr lang="en-GB" sz="1600" dirty="0" smtClean="0">
                <a:solidFill>
                  <a:srgbClr val="FF0000"/>
                </a:solidFill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m) is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comparable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to the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collision mean free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path</a:t>
            </a:r>
            <a:endParaRPr lang="en-GB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59632" y="116632"/>
            <a:ext cx="6264696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763688" y="188640"/>
            <a:ext cx="5101316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WG4: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MPGD Simulation Tools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016" y="1628800"/>
            <a:ext cx="8820472" cy="52014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Microscopic Tracking (Development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and Maintenance of Garfield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++):</a:t>
            </a:r>
            <a:r>
              <a:rPr lang="en-US" dirty="0" smtClean="0">
                <a:latin typeface="Palatino Linotype" panose="02040502050505030304" pitchFamily="18" charset="0"/>
              </a:rPr>
              <a:t/>
            </a:r>
            <a:br>
              <a:rPr lang="en-US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Garfield++ is a collection of classes for the detailed simulation of  small-scale detectors. </a:t>
            </a:r>
          </a:p>
          <a:p>
            <a:endParaRPr lang="en-US" sz="1400" dirty="0" smtClean="0"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latin typeface="Palatino Linotype" panose="02040502050505030304" pitchFamily="18" charset="0"/>
              </a:rPr>
              <a:t>Garfield++ contains: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electron and photon transport using cross sections provided by </a:t>
            </a:r>
            <a:r>
              <a:rPr lang="en-US" sz="1400" dirty="0" err="1" smtClean="0">
                <a:latin typeface="Palatino Linotype" panose="02040502050505030304" pitchFamily="18" charset="0"/>
              </a:rPr>
              <a:t>Magboltz</a:t>
            </a:r>
            <a:r>
              <a:rPr lang="en-US" sz="1400" dirty="0" smtClean="0">
                <a:latin typeface="Palatino Linotype" panose="02040502050505030304" pitchFamily="18" charset="0"/>
              </a:rPr>
              <a:t/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</a:t>
            </a:r>
            <a:r>
              <a:rPr lang="en-US" sz="1400" dirty="0" err="1" smtClean="0">
                <a:latin typeface="Palatino Linotype" panose="02040502050505030304" pitchFamily="18" charset="0"/>
              </a:rPr>
              <a:t>ionisation</a:t>
            </a:r>
            <a:r>
              <a:rPr lang="en-US" sz="1400" dirty="0" smtClean="0">
                <a:latin typeface="Palatino Linotype" panose="02040502050505030304" pitchFamily="18" charset="0"/>
              </a:rPr>
              <a:t> processes in gases, provided by Heed and MIP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</a:t>
            </a:r>
            <a:r>
              <a:rPr lang="en-US" sz="1400" dirty="0" err="1" smtClean="0">
                <a:latin typeface="Palatino Linotype" panose="02040502050505030304" pitchFamily="18" charset="0"/>
              </a:rPr>
              <a:t>ionisation</a:t>
            </a:r>
            <a:r>
              <a:rPr lang="en-US" sz="1400" dirty="0" smtClean="0">
                <a:latin typeface="Palatino Linotype" panose="02040502050505030304" pitchFamily="18" charset="0"/>
              </a:rPr>
              <a:t> and electron transport in semi-conductors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field calculations from finite elements, boundary elements, analytic methods</a:t>
            </a:r>
            <a:r>
              <a:rPr lang="en-US" sz="1400" dirty="0">
                <a:latin typeface="Palatino Linotype" panose="02040502050505030304" pitchFamily="18" charset="0"/>
              </a:rPr>
              <a:t/>
            </a:r>
            <a:br>
              <a:rPr lang="en-US" sz="1400" dirty="0">
                <a:latin typeface="Palatino Linotype" panose="02040502050505030304" pitchFamily="18" charset="0"/>
              </a:rPr>
            </a:br>
            <a:r>
              <a:rPr lang="en-US" sz="1600" dirty="0" smtClean="0">
                <a:latin typeface="Palatino Linotype" panose="02040502050505030304" pitchFamily="18" charset="0"/>
              </a:rPr>
              <a:t/>
            </a:r>
            <a:br>
              <a:rPr lang="en-US" sz="1600" dirty="0" smtClean="0">
                <a:latin typeface="Palatino Linotype" panose="02040502050505030304" pitchFamily="18" charset="0"/>
              </a:rPr>
            </a:b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Simulation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Improvements: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Transport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ion mobility and diffusion, measurement and modelling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-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Magboltz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cross sections (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Ar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Xe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He, Ne; GeH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SiH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C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) are frequently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updated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collaboration with LXCAT  (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  <a:hlinkClick r:id="rId2"/>
              </a:rPr>
              <a:t>http://www.lxcat.laplace.univ-tlse.fr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e-ion recombination process in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Xe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thermal motion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Photons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update in UV emission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inclusion of IR production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trapping and resulting excitation transport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absorption in the gas (gas feedback)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absorption in and electron emission from walls (feedback)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cathodes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1705" y="4340178"/>
            <a:ext cx="886599" cy="54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23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620688"/>
            <a:ext cx="8856984" cy="62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1" y="44624"/>
            <a:ext cx="7717801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539552" y="116632"/>
            <a:ext cx="7128792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WG4: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MPGD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Strong Simulation Efforts in Very Specific Needs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620688"/>
            <a:ext cx="8640960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Applications: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GEM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  <a:r>
              <a:rPr lang="en-US" sz="1600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multiplication process and polyimide properties; charging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up effects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  <a:r>
              <a:rPr lang="en-US" sz="1600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timing and effects of resistive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layers; 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ATLAS NSW upgrade: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study of electron losses in MM with different mesh specifications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TPC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GEM: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ion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backflow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ALICE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TPC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upgrade: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rate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dependence of the Ion Back Flow in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772050"/>
            <a:ext cx="2743318" cy="1925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53136"/>
            <a:ext cx="2329455" cy="2097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390" y="4741273"/>
            <a:ext cx="2744074" cy="2081262"/>
          </a:xfrm>
          <a:prstGeom prst="rect">
            <a:avLst/>
          </a:prstGeom>
        </p:spPr>
      </p:pic>
      <p:pic>
        <p:nvPicPr>
          <p:cNvPr id="11" name="Picture 4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6465225"/>
            <a:ext cx="1326004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</a:rPr>
              <a:t>Measurement 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7313" y="5722959"/>
            <a:ext cx="1101584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</a:rPr>
              <a:t>Simulation 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36" y="1772816"/>
            <a:ext cx="3755599" cy="240075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48" y="1941595"/>
            <a:ext cx="1758667" cy="200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1560" y="116632"/>
            <a:ext cx="7128792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115616" y="188640"/>
            <a:ext cx="6264696" cy="404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WG4: GEM Charging-Up Effects Simulation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251520" y="3167097"/>
            <a:ext cx="2592288" cy="20621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n-US" sz="1600" dirty="0" smtClean="0">
                <a:latin typeface="Palatino Linotype" panose="02040502050505030304" pitchFamily="18" charset="0"/>
              </a:rPr>
              <a:t>ANSYS: field model 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Palatino Linotype" panose="0204050205050503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Palatino Linotype" panose="02040502050505030304" pitchFamily="18" charset="0"/>
              </a:rPr>
              <a:t>  </a:t>
            </a:r>
            <a:r>
              <a:rPr lang="en-US" sz="1600" dirty="0" err="1" smtClean="0">
                <a:latin typeface="Palatino Linotype" panose="02040502050505030304" pitchFamily="18" charset="0"/>
              </a:rPr>
              <a:t>Magboltz</a:t>
            </a:r>
            <a:r>
              <a:rPr lang="en-US" sz="1600" dirty="0" smtClean="0">
                <a:latin typeface="Palatino Linotype" panose="02040502050505030304" pitchFamily="18" charset="0"/>
              </a:rPr>
              <a:t> 9.0.1: relevant </a:t>
            </a:r>
          </a:p>
          <a:p>
            <a:r>
              <a:rPr lang="en-US" sz="1600" dirty="0" smtClean="0">
                <a:latin typeface="Palatino Linotype" panose="02040502050505030304" pitchFamily="18" charset="0"/>
              </a:rPr>
              <a:t>cross sections of </a:t>
            </a:r>
            <a:r>
              <a:rPr lang="fr-FR" sz="1600" dirty="0" err="1" smtClean="0">
                <a:latin typeface="Palatino Linotype" panose="02040502050505030304" pitchFamily="18" charset="0"/>
              </a:rPr>
              <a:t>electron</a:t>
            </a:r>
            <a:r>
              <a:rPr lang="fr-FR" sz="1600" dirty="0" smtClean="0">
                <a:latin typeface="Palatino Linotype" panose="02040502050505030304" pitchFamily="18" charset="0"/>
              </a:rPr>
              <a:t>-</a:t>
            </a:r>
            <a:r>
              <a:rPr lang="fr-FR" sz="1600" dirty="0" err="1" smtClean="0">
                <a:latin typeface="Palatino Linotype" panose="02040502050505030304" pitchFamily="18" charset="0"/>
              </a:rPr>
              <a:t>matter</a:t>
            </a:r>
            <a:r>
              <a:rPr lang="fr-FR" sz="1600" dirty="0" smtClean="0">
                <a:latin typeface="Palatino Linotype" panose="02040502050505030304" pitchFamily="18" charset="0"/>
              </a:rPr>
              <a:t> interactions</a:t>
            </a:r>
          </a:p>
          <a:p>
            <a:endParaRPr lang="fr-FR" sz="1600" dirty="0" smtClean="0">
              <a:latin typeface="Palatino Linotype" panose="0204050205050503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Palatino Linotype" panose="02040502050505030304" pitchFamily="18" charset="0"/>
              </a:rPr>
              <a:t>  </a:t>
            </a:r>
            <a:r>
              <a:rPr lang="en-US" sz="1600" dirty="0" err="1" smtClean="0">
                <a:latin typeface="Palatino Linotype" panose="02040502050505030304" pitchFamily="18" charset="0"/>
              </a:rPr>
              <a:t>Garfeld</a:t>
            </a:r>
            <a:r>
              <a:rPr lang="en-US" sz="1600" dirty="0" smtClean="0">
                <a:latin typeface="Palatino Linotype" panose="02040502050505030304" pitchFamily="18" charset="0"/>
              </a:rPr>
              <a:t>++:  simulate </a:t>
            </a:r>
          </a:p>
          <a:p>
            <a:r>
              <a:rPr lang="en-US" sz="1600" dirty="0" smtClean="0">
                <a:latin typeface="Palatino Linotype" panose="02040502050505030304" pitchFamily="18" charset="0"/>
              </a:rPr>
              <a:t>electron avalanches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35497" y="980728"/>
            <a:ext cx="3024335" cy="18158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Electric Field Intensity during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charging-up process:</a:t>
            </a:r>
          </a:p>
          <a:p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each </a:t>
            </a:r>
            <a:r>
              <a:rPr lang="en-US" sz="1600" dirty="0">
                <a:solidFill>
                  <a:srgbClr val="3333FF"/>
                </a:solidFill>
                <a:latin typeface="Palatino Linotype" panose="02040502050505030304" pitchFamily="18" charset="0"/>
              </a:rPr>
              <a:t>iteration correspond to </a:t>
            </a:r>
            <a:endParaRPr lang="en-US" sz="1600" dirty="0" smtClean="0">
              <a:solidFill>
                <a:srgbClr val="3333FF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the </a:t>
            </a:r>
            <a:r>
              <a:rPr lang="en-US" sz="1600" dirty="0">
                <a:solidFill>
                  <a:srgbClr val="3333FF"/>
                </a:solidFill>
                <a:latin typeface="Palatino Linotype" panose="02040502050505030304" pitchFamily="18" charset="0"/>
              </a:rPr>
              <a:t>number of primary electrons </a:t>
            </a:r>
            <a:r>
              <a:rPr lang="en-US" sz="1600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that </a:t>
            </a:r>
            <a:r>
              <a:rPr lang="en-US" sz="1600" dirty="0">
                <a:solidFill>
                  <a:srgbClr val="3333FF"/>
                </a:solidFill>
                <a:latin typeface="Palatino Linotype" panose="02040502050505030304" pitchFamily="18" charset="0"/>
              </a:rPr>
              <a:t>already reached to the hole</a:t>
            </a:r>
            <a:endParaRPr lang="fr-FR" sz="1600" dirty="0">
              <a:solidFill>
                <a:srgbClr val="3333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017904" y="5949280"/>
            <a:ext cx="7012049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Charging effects are much smaller after (100 – 150) *10</a:t>
            </a:r>
            <a:r>
              <a:rPr lang="en-US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5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avalanches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 GEM gas gain stabilizes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400V_with_ionsfiles_ne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980728"/>
            <a:ext cx="552549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7144" y="1881426"/>
            <a:ext cx="3719372" cy="23083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>
            <a:spAutoFit/>
          </a:bodyPr>
          <a:lstStyle/>
          <a:p>
            <a:pPr algn="ctr"/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Physical Overview of  SRS: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GB" sz="1600" dirty="0" smtClean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Scalability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from small to large system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Common </a:t>
            </a:r>
            <a:r>
              <a:rPr lang="en-GB" sz="14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interface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for replacing the chip</a:t>
            </a:r>
          </a:p>
          <a:p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frontend </a:t>
            </a:r>
            <a:endParaRPr lang="en-GB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Integration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proven and </a:t>
            </a:r>
            <a:r>
              <a:rPr lang="en-GB" sz="14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commercial </a:t>
            </a:r>
          </a:p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</a:t>
            </a: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solutions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for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 minimum of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development</a:t>
            </a:r>
            <a:endParaRPr lang="en-GB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Default </a:t>
            </a:r>
            <a:r>
              <a:rPr lang="en-GB" sz="14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availability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of a very robust and</a:t>
            </a:r>
          </a:p>
          <a:p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supported </a:t>
            </a:r>
            <a:r>
              <a:rPr lang="en-GB" sz="14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DAQ software </a:t>
            </a:r>
            <a:r>
              <a:rPr lang="en-GB" sz="14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package</a:t>
            </a:r>
          </a:p>
          <a:p>
            <a:endParaRPr lang="en-GB" sz="1400" u="sng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8" name="Picture 17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5496" y="44624"/>
            <a:ext cx="799288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WordArt 5"/>
          <p:cNvSpPr>
            <a:spLocks noChangeArrowheads="1" noChangeShapeType="1" noTextEdit="1"/>
          </p:cNvSpPr>
          <p:nvPr/>
        </p:nvSpPr>
        <p:spPr bwMode="auto">
          <a:xfrm>
            <a:off x="107504" y="133772"/>
            <a:ext cx="784887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WG5: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The RD51 Scalable Readout System (SRS)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for MPGD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5496" y="692696"/>
            <a:ext cx="9073008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7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7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Development / Industrialization: portable </a:t>
            </a:r>
            <a:r>
              <a:rPr lang="en-US" sz="17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multi-channel readout </a:t>
            </a:r>
            <a:r>
              <a:rPr lang="en-US" sz="17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system (2009-2012)</a:t>
            </a:r>
            <a:endParaRPr lang="en-US" sz="1700" u="sng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sz="17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Scalable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readout architecture: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from ~ 100 channels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up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to very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large LHC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systems (&gt; 100 k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ch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.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Project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specific part (ASIC) + common acquisition hardware and software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81426"/>
            <a:ext cx="5256584" cy="230830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5496" y="4293096"/>
            <a:ext cx="3600400" cy="2520280"/>
            <a:chOff x="2555776" y="1268760"/>
            <a:chExt cx="3600400" cy="2520280"/>
          </a:xfrm>
        </p:grpSpPr>
        <p:sp>
          <p:nvSpPr>
            <p:cNvPr id="24" name="Rectangle 23"/>
            <p:cNvSpPr/>
            <p:nvPr/>
          </p:nvSpPr>
          <p:spPr>
            <a:xfrm>
              <a:off x="2555776" y="1268760"/>
              <a:ext cx="3600400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Picture 24" descr="C:\Hans\R&amp;D\rd51\WG52\Single-chip-hybrid-APV25\Layout Pascal V3 MicroVia\Revised Layout V3\Views\hybrid with mini-hdm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9952" y="1340768"/>
              <a:ext cx="1872208" cy="1178079"/>
            </a:xfrm>
            <a:prstGeom prst="rect">
              <a:avLst/>
            </a:prstGeom>
            <a:noFill/>
          </p:spPr>
        </p:pic>
        <p:pic>
          <p:nvPicPr>
            <p:cNvPr id="26" name="Picture 25" descr="C:\Hans\R&amp;D\rd51\WG52\SRS\Photos\Hybrids-cable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77836" y="2564904"/>
              <a:ext cx="1534324" cy="1164374"/>
            </a:xfrm>
            <a:prstGeom prst="rect">
              <a:avLst/>
            </a:prstGeom>
            <a:noFill/>
          </p:spPr>
        </p:pic>
        <p:pic>
          <p:nvPicPr>
            <p:cNvPr id="27" name="Picture 26" descr="C:\Hans\R&amp;D\rd51\WG52\Single-chip-hybrid-APV25\Photos\Photos V3\Bonded APV on V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65749" y="1340768"/>
              <a:ext cx="1424475" cy="1152128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2555776" y="2564904"/>
              <a:ext cx="1872208" cy="1169470"/>
            </a:xfrm>
            <a:prstGeom prst="rect">
              <a:avLst/>
            </a:prstGeom>
          </p:spPr>
          <p:txBody>
            <a:bodyPr wrap="square" lIns="91352" tIns="45680" rIns="91352" bIns="45680">
              <a:spAutoFit/>
            </a:bodyPr>
            <a:lstStyle/>
            <a:p>
              <a:r>
                <a:rPr lang="en-GB" sz="1400" u="sng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Frontend hybrids</a:t>
              </a:r>
              <a:r>
                <a:rPr lang="en-GB" sz="1400" u="sng" dirty="0" smtClean="0">
                  <a:solidFill>
                    <a:schemeClr val="tx2"/>
                  </a:solidFill>
                  <a:latin typeface="Palatino Linotype" panose="02040502050505030304" pitchFamily="18" charset="0"/>
                </a:rPr>
                <a:t>: </a:t>
              </a:r>
            </a:p>
            <a:p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based on </a:t>
              </a:r>
            </a:p>
            <a:p>
              <a:r>
                <a:rPr lang="en-GB" sz="14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APV25, VFAT, Beetle, </a:t>
              </a:r>
              <a:r>
                <a:rPr lang="en-GB" sz="1400" dirty="0" err="1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VMMx</a:t>
              </a:r>
              <a:r>
                <a:rPr lang="en-GB" sz="14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and </a:t>
              </a:r>
              <a:r>
                <a:rPr lang="en-GB" sz="1400" dirty="0" err="1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Timepix</a:t>
              </a:r>
              <a:endParaRPr lang="en-GB" sz="1400" dirty="0" smtClean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  <a:p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chip</a:t>
              </a:r>
              <a:r>
                <a:rPr lang="en-GB" sz="1400" dirty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s</a:t>
              </a:r>
              <a:endPara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16216" y="4293096"/>
            <a:ext cx="2592288" cy="2893851"/>
            <a:chOff x="6300192" y="1268760"/>
            <a:chExt cx="2592288" cy="2893851"/>
          </a:xfrm>
        </p:grpSpPr>
        <p:sp>
          <p:nvSpPr>
            <p:cNvPr id="30" name="Rectangle 29"/>
            <p:cNvSpPr/>
            <p:nvPr/>
          </p:nvSpPr>
          <p:spPr>
            <a:xfrm>
              <a:off x="6300192" y="1268760"/>
              <a:ext cx="2592288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Picture 3" descr="C:\Hans\R&amp;D\rd51\WG52\FEC+A+B+C\FEC card\Photos-FEC\1st FEC card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6656673" y="2718893"/>
              <a:ext cx="1813731" cy="1073706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32" name="TextBox 31"/>
            <p:cNvSpPr txBox="1"/>
            <p:nvPr/>
          </p:nvSpPr>
          <p:spPr>
            <a:xfrm>
              <a:off x="6444208" y="1337537"/>
              <a:ext cx="2376264" cy="1384914"/>
            </a:xfrm>
            <a:prstGeom prst="rect">
              <a:avLst/>
            </a:prstGeom>
            <a:noFill/>
          </p:spPr>
          <p:txBody>
            <a:bodyPr wrap="square" lIns="91352" tIns="45680" rIns="91352" bIns="45680" rtlCol="0">
              <a:spAutoFit/>
            </a:bodyPr>
            <a:lstStyle/>
            <a:p>
              <a:r>
                <a:rPr lang="en-GB" sz="1400" u="sng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FEC cards (common):</a:t>
              </a:r>
            </a:p>
            <a:p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Virtex-5 FPGA, Gb-Ethernet, DDR buffer, NIM and LVDS pulse I/O, High speed  Interface connectors to frontend adapter cards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851920" y="4293096"/>
            <a:ext cx="2520280" cy="2879843"/>
            <a:chOff x="395536" y="4005064"/>
            <a:chExt cx="2520280" cy="2879843"/>
          </a:xfrm>
        </p:grpSpPr>
        <p:sp>
          <p:nvSpPr>
            <p:cNvPr id="34" name="Rectangle 33"/>
            <p:cNvSpPr/>
            <p:nvPr/>
          </p:nvSpPr>
          <p:spPr>
            <a:xfrm>
              <a:off x="395536" y="4005064"/>
              <a:ext cx="2448272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Picture 2" descr="C:\Hans\R&amp;D\rd51\WG52\FEC+A+B+C\ADC-card\Photos-ADC\ADC-card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99592" y="5013176"/>
              <a:ext cx="1296144" cy="1871731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36" name="Rectangle 35"/>
            <p:cNvSpPr/>
            <p:nvPr/>
          </p:nvSpPr>
          <p:spPr>
            <a:xfrm>
              <a:off x="395536" y="4101472"/>
              <a:ext cx="2520280" cy="1384914"/>
            </a:xfrm>
            <a:prstGeom prst="rect">
              <a:avLst/>
            </a:prstGeom>
          </p:spPr>
          <p:txBody>
            <a:bodyPr wrap="square" lIns="91352" tIns="45680" rIns="91352" bIns="45680">
              <a:spAutoFit/>
            </a:bodyPr>
            <a:lstStyle/>
            <a:p>
              <a:pPr marL="342572" indent="-342572"/>
              <a:r>
                <a:rPr lang="en-GB" sz="1400" u="sng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ADC  frontend adapter </a:t>
              </a:r>
            </a:p>
            <a:p>
              <a:pPr marL="342572" indent="-342572"/>
              <a:r>
                <a:rPr lang="en-GB" sz="1400" u="sng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for APV and Beetle chips</a:t>
              </a:r>
            </a:p>
            <a:p>
              <a:pPr marL="342572" indent="-342572"/>
              <a:endParaRPr lang="en-GB" sz="1400" dirty="0" smtClean="0">
                <a:solidFill>
                  <a:schemeClr val="tx2"/>
                </a:solidFill>
                <a:latin typeface="Palatino Linotype" panose="02040502050505030304" pitchFamily="18" charset="0"/>
              </a:endParaRPr>
            </a:p>
            <a:p>
              <a:pPr marL="342572" indent="-342572"/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ADC plugs into  FEC  to</a:t>
              </a:r>
            </a:p>
            <a:p>
              <a:pPr marL="342572" indent="-342572"/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make a 6U  readout unit for</a:t>
              </a:r>
            </a:p>
            <a:p>
              <a:pPr marL="342572" indent="-342572"/>
              <a:r>
                <a:rPr lang="en-GB" sz="1400" dirty="0" smtClean="0">
                  <a:solidFill>
                    <a:srgbClr val="663300"/>
                  </a:solidFill>
                  <a:latin typeface="Palatino Linotype" panose="02040502050505030304" pitchFamily="18" charset="0"/>
                </a:rPr>
                <a:t>up to 2048 channels </a:t>
              </a:r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H="1">
            <a:off x="2915816" y="3284984"/>
            <a:ext cx="172819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572000" y="3212976"/>
            <a:ext cx="100811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940152" y="3140968"/>
            <a:ext cx="1008112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232116">
            <a:off x="6412270" y="2326156"/>
            <a:ext cx="2776722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Cheap!     &lt; 2  € /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ch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+ FE</a:t>
            </a:r>
            <a:endParaRPr lang="en-US" sz="160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73068"/>
            <a:ext cx="1076598" cy="852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45" name="TextBox 48"/>
          <p:cNvSpPr txBox="1"/>
          <p:nvPr/>
        </p:nvSpPr>
        <p:spPr>
          <a:xfrm rot="20404488">
            <a:off x="578021" y="3188409"/>
            <a:ext cx="7987956" cy="92333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RD51 SRS is very successful </a:t>
            </a:r>
            <a:r>
              <a:rPr lang="en-US" dirty="0" smtClean="0">
                <a:sym typeface="Wingdings" panose="05000000000000000000" pitchFamily="2" charset="2"/>
              </a:rPr>
              <a:t> already used outside MPGD field (e.g. </a:t>
            </a:r>
            <a:r>
              <a:rPr lang="en-US" dirty="0" err="1" smtClean="0">
                <a:sym typeface="Wingdings" panose="05000000000000000000" pitchFamily="2" charset="2"/>
              </a:rPr>
              <a:t>SiPM</a:t>
            </a:r>
            <a:r>
              <a:rPr lang="en-US" dirty="0" smtClean="0">
                <a:sym typeface="Wingdings" panose="05000000000000000000" pitchFamily="2" charset="2"/>
              </a:rPr>
              <a:t> readout)</a:t>
            </a:r>
          </a:p>
          <a:p>
            <a:r>
              <a:rPr lang="en-US" dirty="0" smtClean="0"/>
              <a:t>TODAY: # of SRS systems deployed ~ 100 with &gt; 300 k APV channels,</a:t>
            </a:r>
          </a:p>
          <a:p>
            <a:r>
              <a:rPr lang="en-US" dirty="0"/>
              <a:t>t</a:t>
            </a:r>
            <a:r>
              <a:rPr lang="en-US" dirty="0" smtClean="0"/>
              <a:t>otal </a:t>
            </a:r>
            <a:r>
              <a:rPr lang="en-US" dirty="0"/>
              <a:t>v</a:t>
            </a:r>
            <a:r>
              <a:rPr lang="en-US" dirty="0" smtClean="0"/>
              <a:t>olume of SRS sales ~ 1 MCHF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0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2"/>
          <p:cNvSpPr/>
          <p:nvPr/>
        </p:nvSpPr>
        <p:spPr>
          <a:xfrm>
            <a:off x="6668900" y="4854388"/>
            <a:ext cx="2448204" cy="1869141"/>
          </a:xfrm>
          <a:prstGeom prst="roundRect">
            <a:avLst/>
          </a:prstGeom>
          <a:solidFill>
            <a:srgbClr val="C00000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4"/>
          <p:cNvSpPr/>
          <p:nvPr/>
        </p:nvSpPr>
        <p:spPr>
          <a:xfrm>
            <a:off x="519114" y="4787153"/>
            <a:ext cx="1834122" cy="1641445"/>
          </a:xfrm>
          <a:prstGeom prst="roundRect">
            <a:avLst/>
          </a:prstGeom>
          <a:solidFill>
            <a:srgbClr val="C00000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8637" y="6597352"/>
            <a:ext cx="4953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indico.cern.ch/event/356113/session/6/contribution/29/material/slides/1.pdf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826" y="4878243"/>
            <a:ext cx="1745224" cy="1278828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8584" y="582973"/>
            <a:ext cx="1879792" cy="1313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15"/>
          <p:cNvSpPr txBox="1"/>
          <p:nvPr/>
        </p:nvSpPr>
        <p:spPr>
          <a:xfrm>
            <a:off x="200533" y="504928"/>
            <a:ext cx="241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SRS &amp; APV25 FE chip</a:t>
            </a:r>
            <a:endParaRPr lang="en-US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-36512" y="816967"/>
            <a:ext cx="4752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Worldwide use in the RD51 community (&gt;2000 hybrids)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32"/>
          <p:cNvSpPr txBox="1"/>
          <p:nvPr/>
        </p:nvSpPr>
        <p:spPr>
          <a:xfrm>
            <a:off x="395536" y="4458598"/>
            <a:ext cx="562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Very appealing for the future: VMM </a:t>
            </a:r>
            <a:r>
              <a:rPr lang="en-US" sz="1600" dirty="0" smtClean="0">
                <a:latin typeface="Palatino Linotype" panose="02040502050505030304" pitchFamily="18" charset="0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NSW ATLAS FE chip</a:t>
            </a:r>
            <a:r>
              <a:rPr lang="en-US" sz="1600" dirty="0" smtClean="0">
                <a:latin typeface="Palatino Linotype" panose="02040502050505030304" pitchFamily="18" charset="0"/>
              </a:rPr>
              <a:t>)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10" name="TextBox 33"/>
          <p:cNvSpPr txBox="1"/>
          <p:nvPr/>
        </p:nvSpPr>
        <p:spPr>
          <a:xfrm>
            <a:off x="227530" y="2180908"/>
            <a:ext cx="1789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SRS-FEC+TOTEM DAQ</a:t>
            </a:r>
            <a:endParaRPr lang="en-US" sz="1400" dirty="0"/>
          </a:p>
        </p:txBody>
      </p:sp>
      <p:sp>
        <p:nvSpPr>
          <p:cNvPr id="11" name="TextBox 18"/>
          <p:cNvSpPr txBox="1"/>
          <p:nvPr/>
        </p:nvSpPr>
        <p:spPr>
          <a:xfrm>
            <a:off x="6654494" y="570166"/>
            <a:ext cx="2165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SRS: Different System</a:t>
            </a:r>
            <a:endParaRPr lang="en-US" sz="1600" u="sng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6657057" y="835735"/>
            <a:ext cx="2257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SRS for R&amp;D on Detectors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3" name="Group 21"/>
          <p:cNvGrpSpPr/>
          <p:nvPr/>
        </p:nvGrpSpPr>
        <p:grpSpPr>
          <a:xfrm>
            <a:off x="6699688" y="1124744"/>
            <a:ext cx="2067796" cy="1581009"/>
            <a:chOff x="5973545" y="328473"/>
            <a:chExt cx="2597800" cy="1951678"/>
          </a:xfrm>
        </p:grpSpPr>
        <p:pic>
          <p:nvPicPr>
            <p:cNvPr id="14" name="Picture 2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2635" y="1325017"/>
              <a:ext cx="1358652" cy="955134"/>
            </a:xfrm>
            <a:prstGeom prst="rect">
              <a:avLst/>
            </a:prstGeom>
          </p:spPr>
        </p:pic>
        <p:pic>
          <p:nvPicPr>
            <p:cNvPr id="15" name="Picture 2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9386" y="806052"/>
              <a:ext cx="1051959" cy="553456"/>
            </a:xfrm>
            <a:prstGeom prst="rect">
              <a:avLst/>
            </a:prstGeom>
          </p:spPr>
        </p:pic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9386" y="1372617"/>
              <a:ext cx="1051959" cy="907534"/>
            </a:xfrm>
            <a:prstGeom prst="rect">
              <a:avLst/>
            </a:prstGeom>
          </p:spPr>
        </p:pic>
        <p:pic>
          <p:nvPicPr>
            <p:cNvPr id="17" name="Picture 3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0508" y="337570"/>
              <a:ext cx="1051959" cy="369841"/>
            </a:xfrm>
            <a:prstGeom prst="rect">
              <a:avLst/>
            </a:prstGeom>
          </p:spPr>
        </p:pic>
        <p:pic>
          <p:nvPicPr>
            <p:cNvPr id="18" name="Picture 37"/>
            <p:cNvPicPr>
              <a:picLocks noChangeAspect="1"/>
            </p:cNvPicPr>
            <p:nvPr/>
          </p:nvPicPr>
          <p:blipFill rotWithShape="1">
            <a:blip r:embed="rId9" cstate="print"/>
            <a:srcRect l="32123" t="20909" r="36107" b="9739"/>
            <a:stretch/>
          </p:blipFill>
          <p:spPr>
            <a:xfrm rot="16200000">
              <a:off x="6208915" y="93103"/>
              <a:ext cx="897003" cy="1367744"/>
            </a:xfrm>
            <a:prstGeom prst="rect">
              <a:avLst/>
            </a:prstGeom>
          </p:spPr>
        </p:pic>
      </p:grpSp>
      <p:pic>
        <p:nvPicPr>
          <p:cNvPr id="19" name="Picture 3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32825" y="2964058"/>
            <a:ext cx="2242284" cy="1607943"/>
          </a:xfrm>
          <a:prstGeom prst="rect">
            <a:avLst/>
          </a:prstGeom>
        </p:spPr>
      </p:pic>
      <p:sp>
        <p:nvSpPr>
          <p:cNvPr id="20" name="TextBox 39"/>
          <p:cNvSpPr txBox="1"/>
          <p:nvPr/>
        </p:nvSpPr>
        <p:spPr>
          <a:xfrm>
            <a:off x="6717663" y="2691221"/>
            <a:ext cx="24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SRS for experiments (ATCA)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1" name="Picture 4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7518" y="4987882"/>
            <a:ext cx="2121669" cy="1594201"/>
          </a:xfrm>
          <a:prstGeom prst="rect">
            <a:avLst/>
          </a:prstGeom>
        </p:spPr>
      </p:pic>
      <p:sp>
        <p:nvSpPr>
          <p:cNvPr id="22" name="TextBox 43"/>
          <p:cNvSpPr txBox="1"/>
          <p:nvPr/>
        </p:nvSpPr>
        <p:spPr>
          <a:xfrm>
            <a:off x="6508376" y="4558319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SRS for spatially distributed </a:t>
            </a:r>
            <a:endParaRPr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system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(optical SRS)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TextBox 46"/>
          <p:cNvSpPr txBox="1"/>
          <p:nvPr/>
        </p:nvSpPr>
        <p:spPr>
          <a:xfrm>
            <a:off x="3675381" y="4782105"/>
            <a:ext cx="24775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Baseline solution for RD51 SRS community.</a:t>
            </a: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Interest and support from  ESS (European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pallation Source) and ALICE FOCAL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5" name="Picture 4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66215" y="2232212"/>
            <a:ext cx="3401143" cy="200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5400000">
            <a:off x="2281107" y="5083087"/>
            <a:ext cx="1509689" cy="914400"/>
          </a:xfrm>
          <a:prstGeom prst="rect">
            <a:avLst/>
          </a:prstGeom>
        </p:spPr>
      </p:pic>
      <p:grpSp>
        <p:nvGrpSpPr>
          <p:cNvPr id="27" name="Group 31"/>
          <p:cNvGrpSpPr/>
          <p:nvPr/>
        </p:nvGrpSpPr>
        <p:grpSpPr>
          <a:xfrm>
            <a:off x="6588224" y="1496313"/>
            <a:ext cx="2410788" cy="668255"/>
            <a:chOff x="3037107" y="1118681"/>
            <a:chExt cx="2410788" cy="668255"/>
          </a:xfrm>
        </p:grpSpPr>
        <p:sp>
          <p:nvSpPr>
            <p:cNvPr id="28" name="TextBox 48"/>
            <p:cNvSpPr txBox="1"/>
            <p:nvPr/>
          </p:nvSpPr>
          <p:spPr>
            <a:xfrm rot="20404488">
              <a:off x="3037107" y="1417604"/>
              <a:ext cx="2410788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Continuously upgrading</a:t>
              </a:r>
              <a:endParaRPr lang="en-US" dirty="0"/>
            </a:p>
          </p:txBody>
        </p:sp>
        <p:cxnSp>
          <p:nvCxnSpPr>
            <p:cNvPr id="29" name="Straight Connector 49"/>
            <p:cNvCxnSpPr>
              <a:stCxn id="31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50"/>
            <p:cNvCxnSpPr>
              <a:stCxn id="31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51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52"/>
          <p:cNvGrpSpPr/>
          <p:nvPr/>
        </p:nvGrpSpPr>
        <p:grpSpPr>
          <a:xfrm>
            <a:off x="6444208" y="3497468"/>
            <a:ext cx="2414764" cy="668255"/>
            <a:chOff x="3035123" y="1118681"/>
            <a:chExt cx="2414764" cy="668255"/>
          </a:xfrm>
        </p:grpSpPr>
        <p:sp>
          <p:nvSpPr>
            <p:cNvPr id="33" name="TextBox 53"/>
            <p:cNvSpPr txBox="1"/>
            <p:nvPr/>
          </p:nvSpPr>
          <p:spPr>
            <a:xfrm rot="20404488">
              <a:off x="3035123" y="1417604"/>
              <a:ext cx="2414764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Finalization of SRS ATCA</a:t>
              </a:r>
              <a:endParaRPr lang="en-US" dirty="0"/>
            </a:p>
          </p:txBody>
        </p:sp>
        <p:cxnSp>
          <p:nvCxnSpPr>
            <p:cNvPr id="34" name="Straight Connector 54"/>
            <p:cNvCxnSpPr>
              <a:stCxn id="36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55"/>
            <p:cNvCxnSpPr>
              <a:stCxn id="36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56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57"/>
          <p:cNvGrpSpPr/>
          <p:nvPr/>
        </p:nvGrpSpPr>
        <p:grpSpPr>
          <a:xfrm>
            <a:off x="6084168" y="5658967"/>
            <a:ext cx="3012491" cy="668255"/>
            <a:chOff x="2736262" y="1118681"/>
            <a:chExt cx="3012491" cy="668255"/>
          </a:xfrm>
        </p:grpSpPr>
        <p:sp>
          <p:nvSpPr>
            <p:cNvPr id="38" name="TextBox 58"/>
            <p:cNvSpPr txBox="1"/>
            <p:nvPr/>
          </p:nvSpPr>
          <p:spPr>
            <a:xfrm rot="20404488">
              <a:off x="2736262" y="1417604"/>
              <a:ext cx="3012491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Half Done (started early 2014)</a:t>
              </a:r>
              <a:endParaRPr lang="en-US" dirty="0"/>
            </a:p>
          </p:txBody>
        </p:sp>
        <p:cxnSp>
          <p:nvCxnSpPr>
            <p:cNvPr id="39" name="Straight Connector 59"/>
            <p:cNvCxnSpPr>
              <a:stCxn id="41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60"/>
            <p:cNvCxnSpPr>
              <a:stCxn id="41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61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67"/>
          <p:cNvGrpSpPr/>
          <p:nvPr/>
        </p:nvGrpSpPr>
        <p:grpSpPr>
          <a:xfrm>
            <a:off x="505212" y="5595800"/>
            <a:ext cx="2642455" cy="652866"/>
            <a:chOff x="2921277" y="1118681"/>
            <a:chExt cx="2642455" cy="652866"/>
          </a:xfrm>
        </p:grpSpPr>
        <p:sp>
          <p:nvSpPr>
            <p:cNvPr id="43" name="TextBox 68"/>
            <p:cNvSpPr txBox="1"/>
            <p:nvPr/>
          </p:nvSpPr>
          <p:spPr>
            <a:xfrm rot="20404488">
              <a:off x="2921277" y="1432993"/>
              <a:ext cx="2642455" cy="338554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RD51 involvement since 2014</a:t>
              </a:r>
              <a:endParaRPr lang="en-US" sz="1600" dirty="0"/>
            </a:p>
          </p:txBody>
        </p:sp>
        <p:cxnSp>
          <p:nvCxnSpPr>
            <p:cNvPr id="44" name="Straight Connector 69"/>
            <p:cNvCxnSpPr>
              <a:stCxn id="46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70"/>
            <p:cNvCxnSpPr>
              <a:stCxn id="46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71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47" name="TextBox 64"/>
          <p:cNvSpPr txBox="1"/>
          <p:nvPr/>
        </p:nvSpPr>
        <p:spPr>
          <a:xfrm>
            <a:off x="105940" y="1082740"/>
            <a:ext cx="175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SRS+SiPM</a:t>
            </a:r>
            <a:r>
              <a:rPr lang="en-US" sz="1400" dirty="0" smtClean="0"/>
              <a:t> (NEXT TPC)</a:t>
            </a:r>
            <a:endParaRPr lang="en-US" sz="1400" dirty="0"/>
          </a:p>
        </p:txBody>
      </p:sp>
      <p:grpSp>
        <p:nvGrpSpPr>
          <p:cNvPr id="48" name="Group 63"/>
          <p:cNvGrpSpPr/>
          <p:nvPr/>
        </p:nvGrpSpPr>
        <p:grpSpPr>
          <a:xfrm>
            <a:off x="169220" y="1324860"/>
            <a:ext cx="2224356" cy="786329"/>
            <a:chOff x="178174" y="1607247"/>
            <a:chExt cx="3151747" cy="1041823"/>
          </a:xfrm>
        </p:grpSpPr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78174" y="1625133"/>
              <a:ext cx="2838449" cy="1023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5558117">
              <a:off x="2822631" y="1808249"/>
              <a:ext cx="708292" cy="30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" name="Group 66"/>
            <p:cNvGrpSpPr/>
            <p:nvPr/>
          </p:nvGrpSpPr>
          <p:grpSpPr>
            <a:xfrm>
              <a:off x="237659" y="1920291"/>
              <a:ext cx="2002320" cy="524560"/>
              <a:chOff x="3317562" y="1118681"/>
              <a:chExt cx="2002320" cy="524560"/>
            </a:xfrm>
          </p:grpSpPr>
          <p:sp>
            <p:nvSpPr>
              <p:cNvPr id="52" name="TextBox 77"/>
              <p:cNvSpPr txBox="1"/>
              <p:nvPr/>
            </p:nvSpPr>
            <p:spPr>
              <a:xfrm rot="20404488">
                <a:off x="3317562" y="1276239"/>
                <a:ext cx="2002320" cy="367002"/>
              </a:xfrm>
              <a:prstGeom prst="rect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Ongoing – Baseline </a:t>
                </a:r>
                <a:endParaRPr lang="en-US" sz="1200" dirty="0"/>
              </a:p>
            </p:txBody>
          </p:sp>
          <p:cxnSp>
            <p:nvCxnSpPr>
              <p:cNvPr id="53" name="Straight Connector 78"/>
              <p:cNvCxnSpPr>
                <a:stCxn id="55" idx="1"/>
              </p:cNvCxnSpPr>
              <p:nvPr/>
            </p:nvCxnSpPr>
            <p:spPr>
              <a:xfrm flipH="1">
                <a:off x="3949431" y="1137587"/>
                <a:ext cx="37974" cy="3896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79"/>
              <p:cNvCxnSpPr>
                <a:stCxn id="55" idx="0"/>
              </p:cNvCxnSpPr>
              <p:nvPr/>
            </p:nvCxnSpPr>
            <p:spPr>
              <a:xfrm>
                <a:off x="4032115" y="1118681"/>
                <a:ext cx="325876" cy="2431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80"/>
              <p:cNvSpPr/>
              <p:nvPr/>
            </p:nvSpPr>
            <p:spPr>
              <a:xfrm>
                <a:off x="3968885" y="1118681"/>
                <a:ext cx="126460" cy="12909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65"/>
          <p:cNvGrpSpPr/>
          <p:nvPr/>
        </p:nvGrpSpPr>
        <p:grpSpPr>
          <a:xfrm>
            <a:off x="235927" y="3428999"/>
            <a:ext cx="1660106" cy="1062315"/>
            <a:chOff x="518314" y="3039036"/>
            <a:chExt cx="3177588" cy="1383009"/>
          </a:xfrm>
        </p:grpSpPr>
        <p:pic>
          <p:nvPicPr>
            <p:cNvPr id="57" name="Picture 13"/>
            <p:cNvPicPr>
              <a:picLocks noChangeAspect="1"/>
            </p:cNvPicPr>
            <p:nvPr/>
          </p:nvPicPr>
          <p:blipFill rotWithShape="1">
            <a:blip r:embed="rId16" cstate="print"/>
            <a:srcRect t="18397"/>
            <a:stretch/>
          </p:blipFill>
          <p:spPr>
            <a:xfrm>
              <a:off x="518314" y="3100148"/>
              <a:ext cx="2224889" cy="1318995"/>
            </a:xfrm>
            <a:prstGeom prst="rect">
              <a:avLst/>
            </a:prstGeom>
          </p:spPr>
        </p:pic>
        <p:pic>
          <p:nvPicPr>
            <p:cNvPr id="58" name="Picture 2" descr="http://newsline.linearcollider.org/wp-content/uploads/2015/04/Curler2.png"/>
            <p:cNvPicPr>
              <a:picLocks noChangeAspect="1" noChangeArrowheads="1"/>
            </p:cNvPicPr>
            <p:nvPr/>
          </p:nvPicPr>
          <p:blipFill>
            <a:blip r:embed="rId17" cstate="print"/>
            <a:srcRect l="71185"/>
            <a:stretch>
              <a:fillRect/>
            </a:stretch>
          </p:blipFill>
          <p:spPr bwMode="auto">
            <a:xfrm>
              <a:off x="2850781" y="3039036"/>
              <a:ext cx="628535" cy="1318166"/>
            </a:xfrm>
            <a:prstGeom prst="rect">
              <a:avLst/>
            </a:prstGeom>
            <a:noFill/>
          </p:spPr>
        </p:pic>
        <p:grpSp>
          <p:nvGrpSpPr>
            <p:cNvPr id="59" name="Group 72"/>
            <p:cNvGrpSpPr/>
            <p:nvPr/>
          </p:nvGrpSpPr>
          <p:grpSpPr>
            <a:xfrm>
              <a:off x="725455" y="3070197"/>
              <a:ext cx="2455073" cy="624543"/>
              <a:chOff x="3568589" y="487482"/>
              <a:chExt cx="2455070" cy="624542"/>
            </a:xfrm>
          </p:grpSpPr>
          <p:sp>
            <p:nvSpPr>
              <p:cNvPr id="61" name="TextBox 73"/>
              <p:cNvSpPr txBox="1"/>
              <p:nvPr/>
            </p:nvSpPr>
            <p:spPr>
              <a:xfrm rot="20404488">
                <a:off x="3568589" y="776860"/>
                <a:ext cx="2455070" cy="335164"/>
              </a:xfrm>
              <a:prstGeom prst="rect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Ongoing - scaled up</a:t>
                </a:r>
                <a:endParaRPr lang="en-US" sz="1200" dirty="0"/>
              </a:p>
            </p:txBody>
          </p:sp>
          <p:cxnSp>
            <p:nvCxnSpPr>
              <p:cNvPr id="62" name="Straight Connector 74"/>
              <p:cNvCxnSpPr>
                <a:stCxn id="64" idx="1"/>
              </p:cNvCxnSpPr>
              <p:nvPr/>
            </p:nvCxnSpPr>
            <p:spPr>
              <a:xfrm flipH="1">
                <a:off x="4299054" y="506389"/>
                <a:ext cx="37974" cy="3896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75"/>
              <p:cNvCxnSpPr>
                <a:stCxn id="64" idx="0"/>
              </p:cNvCxnSpPr>
              <p:nvPr/>
            </p:nvCxnSpPr>
            <p:spPr>
              <a:xfrm>
                <a:off x="4381737" y="487482"/>
                <a:ext cx="325876" cy="2431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76"/>
              <p:cNvSpPr/>
              <p:nvPr/>
            </p:nvSpPr>
            <p:spPr>
              <a:xfrm>
                <a:off x="4318508" y="487483"/>
                <a:ext cx="126459" cy="12909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60" name="TextBox 62"/>
            <p:cNvSpPr txBox="1"/>
            <p:nvPr/>
          </p:nvSpPr>
          <p:spPr>
            <a:xfrm rot="5400000">
              <a:off x="3307975" y="4034118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2015</a:t>
              </a:r>
              <a:endParaRPr lang="en-US" sz="1200" dirty="0"/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 cstate="print"/>
          <a:srcRect b="17421"/>
          <a:stretch>
            <a:fillRect/>
          </a:stretch>
        </p:blipFill>
        <p:spPr bwMode="auto">
          <a:xfrm>
            <a:off x="185177" y="2451321"/>
            <a:ext cx="1038505" cy="7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Box 81"/>
          <p:cNvSpPr txBox="1"/>
          <p:nvPr/>
        </p:nvSpPr>
        <p:spPr>
          <a:xfrm>
            <a:off x="240411" y="3121223"/>
            <a:ext cx="2730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SRS+Timepix (LC-TPC) – Bonn/</a:t>
            </a:r>
            <a:r>
              <a:rPr lang="en-US" sz="1400" dirty="0" err="1" smtClean="0"/>
              <a:t>Desy</a:t>
            </a:r>
            <a:endParaRPr lang="en-US" sz="1400" dirty="0"/>
          </a:p>
        </p:txBody>
      </p:sp>
      <p:sp>
        <p:nvSpPr>
          <p:cNvPr id="67" name="TextBox 82"/>
          <p:cNvSpPr txBox="1"/>
          <p:nvPr/>
        </p:nvSpPr>
        <p:spPr>
          <a:xfrm rot="20404488">
            <a:off x="342175" y="2525151"/>
            <a:ext cx="2396733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Closed to commissioning in UCS</a:t>
            </a:r>
            <a:endParaRPr lang="en-US" sz="1200" dirty="0"/>
          </a:p>
        </p:txBody>
      </p:sp>
      <p:cxnSp>
        <p:nvCxnSpPr>
          <p:cNvPr id="68" name="Straight Connector 83"/>
          <p:cNvCxnSpPr>
            <a:stCxn id="69" idx="1"/>
          </p:cNvCxnSpPr>
          <p:nvPr/>
        </p:nvCxnSpPr>
        <p:spPr>
          <a:xfrm flipH="1">
            <a:off x="757149" y="2517012"/>
            <a:ext cx="19839" cy="299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84"/>
          <p:cNvSpPr/>
          <p:nvPr/>
        </p:nvSpPr>
        <p:spPr>
          <a:xfrm>
            <a:off x="767313" y="2502490"/>
            <a:ext cx="66068" cy="9916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3" name="Picture 17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4"/>
          <p:cNvSpPr>
            <a:spLocks noChangeArrowheads="1"/>
          </p:cNvSpPr>
          <p:nvPr/>
        </p:nvSpPr>
        <p:spPr bwMode="auto">
          <a:xfrm>
            <a:off x="35496" y="44624"/>
            <a:ext cx="799288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5" name="WordArt 5"/>
          <p:cNvSpPr>
            <a:spLocks noChangeArrowheads="1" noChangeShapeType="1" noTextEdit="1"/>
          </p:cNvSpPr>
          <p:nvPr/>
        </p:nvSpPr>
        <p:spPr bwMode="auto">
          <a:xfrm>
            <a:off x="107504" y="133772"/>
            <a:ext cx="784887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WG5: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The RD51 Scalable Readout System (SRS)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for MPGD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6" name="TextBox 20"/>
          <p:cNvSpPr txBox="1"/>
          <p:nvPr/>
        </p:nvSpPr>
        <p:spPr>
          <a:xfrm>
            <a:off x="3327429" y="1325365"/>
            <a:ext cx="938206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Oliveri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499" y="954107"/>
            <a:ext cx="2483070" cy="1833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3528" y="2852936"/>
            <a:ext cx="31835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Palatino Linotype" panose="02040502050505030304" pitchFamily="18" charset="0"/>
                <a:hlinkClick r:id="rId3"/>
              </a:rPr>
              <a:t>https://indico.cern.ch/event/352483</a:t>
            </a:r>
            <a:r>
              <a:rPr lang="en-US" sz="1400" dirty="0" smtClean="0">
                <a:latin typeface="Palatino Linotype" panose="02040502050505030304" pitchFamily="18" charset="0"/>
                <a:hlinkClick r:id="rId3"/>
              </a:rPr>
              <a:t>/</a:t>
            </a:r>
            <a:r>
              <a:rPr lang="en-US" sz="1400" dirty="0" smtClean="0">
                <a:latin typeface="Palatino Linotype" panose="02040502050505030304" pitchFamily="18" charset="0"/>
              </a:rPr>
              <a:t> 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3179486"/>
            <a:ext cx="4237217" cy="363389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82517"/>
            <a:ext cx="4465045" cy="34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853744"/>
            <a:ext cx="2607406" cy="20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/>
          <p:cNvSpPr txBox="1"/>
          <p:nvPr/>
        </p:nvSpPr>
        <p:spPr>
          <a:xfrm>
            <a:off x="4283968" y="5388331"/>
            <a:ext cx="2280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Construction of the new workshop’s building:</a:t>
            </a:r>
          </a:p>
          <a:p>
            <a:pPr algn="ctr"/>
            <a:endParaRPr lang="en-GB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Start : beginning 2012</a:t>
            </a:r>
          </a:p>
          <a:p>
            <a:pPr algn="ctr"/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End: end 2017</a:t>
            </a:r>
          </a:p>
          <a:p>
            <a:pPr algn="ctr"/>
            <a:endParaRPr lang="en-GB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5646342" y="586484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New Capabilities….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683568" y="5197908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MPGD Projects….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3968" y="4397375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79525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installation of the new infrastructure (to fabricate 2x1m</a:t>
            </a:r>
            <a:r>
              <a:rPr lang="en-US" sz="1400" baseline="300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Bulk MM &amp; 2x0.5m</a:t>
            </a:r>
            <a:r>
              <a:rPr lang="en-US" sz="1400" baseline="300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GEM) COMPLETED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 rot="5400000">
            <a:off x="2222493" y="1701420"/>
            <a:ext cx="119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Antonio Teixeira</a:t>
            </a:r>
            <a:endParaRPr lang="en-US" sz="1200" dirty="0"/>
          </a:p>
        </p:txBody>
      </p:sp>
      <p:sp>
        <p:nvSpPr>
          <p:cNvPr id="13" name="TextBox 2"/>
          <p:cNvSpPr txBox="1"/>
          <p:nvPr/>
        </p:nvSpPr>
        <p:spPr>
          <a:xfrm>
            <a:off x="107504" y="581721"/>
            <a:ext cx="4236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Interesting Workshop Overview Capabilities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ardrop 14"/>
          <p:cNvSpPr/>
          <p:nvPr/>
        </p:nvSpPr>
        <p:spPr>
          <a:xfrm>
            <a:off x="8653479" y="705106"/>
            <a:ext cx="365760" cy="367873"/>
          </a:xfrm>
          <a:prstGeom prst="teardrop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OK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ardrop 17"/>
          <p:cNvSpPr/>
          <p:nvPr/>
        </p:nvSpPr>
        <p:spPr>
          <a:xfrm>
            <a:off x="8684856" y="1812243"/>
            <a:ext cx="365760" cy="367873"/>
          </a:xfrm>
          <a:prstGeom prst="teardrop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OK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Teardrop 18"/>
          <p:cNvSpPr/>
          <p:nvPr/>
        </p:nvSpPr>
        <p:spPr>
          <a:xfrm>
            <a:off x="8716233" y="2462182"/>
            <a:ext cx="365760" cy="367873"/>
          </a:xfrm>
          <a:prstGeom prst="teardrop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OK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Teardrop 19"/>
          <p:cNvSpPr/>
          <p:nvPr/>
        </p:nvSpPr>
        <p:spPr>
          <a:xfrm>
            <a:off x="8384541" y="3085227"/>
            <a:ext cx="365760" cy="367873"/>
          </a:xfrm>
          <a:prstGeom prst="teardrop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OK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Teardrop 20"/>
          <p:cNvSpPr/>
          <p:nvPr/>
        </p:nvSpPr>
        <p:spPr>
          <a:xfrm>
            <a:off x="8711752" y="3681378"/>
            <a:ext cx="365760" cy="367873"/>
          </a:xfrm>
          <a:prstGeom prst="teardrop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OK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Teardrop 21"/>
          <p:cNvSpPr/>
          <p:nvPr/>
        </p:nvSpPr>
        <p:spPr>
          <a:xfrm>
            <a:off x="6878470" y="1749484"/>
            <a:ext cx="365760" cy="367873"/>
          </a:xfrm>
          <a:prstGeom prst="teardrop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OK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0" name="Picture 2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67544" y="44624"/>
            <a:ext cx="684076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WordArt 5"/>
          <p:cNvSpPr>
            <a:spLocks noChangeArrowheads="1" noChangeShapeType="1" noTextEdit="1"/>
          </p:cNvSpPr>
          <p:nvPr/>
        </p:nvSpPr>
        <p:spPr bwMode="auto">
          <a:xfrm>
            <a:off x="899592" y="133772"/>
            <a:ext cx="604867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WG6</a:t>
            </a:r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Technology &amp; Production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@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CERN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65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9042" y="908720"/>
            <a:ext cx="2958781" cy="258524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352" tIns="45680" rIns="91352" bIns="4568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Technology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(contacts):</a:t>
            </a:r>
          </a:p>
          <a:p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Mecharonix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(Korea, Seoul)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Tech-ETCH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(USA,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Boston)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Scienergy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(Japan,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Tokyo)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TECHTRA (Poland, Wroclaw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THGEM Technology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(contacts):</a:t>
            </a:r>
          </a:p>
          <a:p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ELTOS </a:t>
            </a:r>
            <a:r>
              <a:rPr lang="en-US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S.p.A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. (Italy),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PRINT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ELECTRONICS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906364" y="897122"/>
            <a:ext cx="3200652" cy="144646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352" tIns="45680" rIns="91352" bIns="4568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Technology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(contacts):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ELTOS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S.p.A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. (Italy)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TRIANGLE LABS(USA, Nevada)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SOMACIS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(Italy,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Castelfidarco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ELVIA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(France, CHOLET)</a:t>
            </a: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420888"/>
            <a:ext cx="1728192" cy="1355957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618" y="2420887"/>
            <a:ext cx="1552886" cy="13559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3848" y="897122"/>
            <a:ext cx="252028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Licenses signed by:</a:t>
            </a:r>
            <a:endParaRPr lang="en-US" sz="1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Mecharonics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21/05/2013</a:t>
            </a:r>
            <a:endParaRPr lang="en-GB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TECH-Etch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06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/03/2013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China IAE, 10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/01/2012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SciEnergy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06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/04/2009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Techtra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09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/02/2009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CDT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25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/08/2008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AT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PGE</a:t>
            </a:r>
            <a:r>
              <a:rPr lang="de-AT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09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/07/2007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36512" y="570166"/>
            <a:ext cx="9217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Technology Industrialization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sz="1600" dirty="0">
                <a:latin typeface="Palatino Linotype" panose="02040502050505030304" pitchFamily="18" charset="0"/>
                <a:sym typeface="Wingdings" pitchFamily="2" charset="2"/>
              </a:rPr>
              <a:t>transfer “</a:t>
            </a:r>
            <a:r>
              <a:rPr lang="en-US" sz="1600" dirty="0" smtClean="0">
                <a:latin typeface="Palatino Linotype" panose="02040502050505030304" pitchFamily="18" charset="0"/>
                <a:sym typeface="Wingdings" pitchFamily="2" charset="2"/>
              </a:rPr>
              <a:t>know-how” from </a:t>
            </a:r>
            <a:r>
              <a:rPr lang="en-US" sz="1600" dirty="0">
                <a:latin typeface="Palatino Linotype" panose="02040502050505030304" pitchFamily="18" charset="0"/>
                <a:sym typeface="Wingdings" pitchFamily="2" charset="2"/>
              </a:rPr>
              <a:t>CERN workshop to </a:t>
            </a:r>
            <a:r>
              <a:rPr lang="en-US" sz="1600" dirty="0" smtClean="0">
                <a:latin typeface="Palatino Linotype" panose="02040502050505030304" pitchFamily="18" charset="0"/>
                <a:sym typeface="Wingdings" pitchFamily="2" charset="2"/>
              </a:rPr>
              <a:t>industrial partners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pic>
        <p:nvPicPr>
          <p:cNvPr id="19" name="Picture 12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959072" y="44624"/>
            <a:ext cx="6349232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WordArt 5"/>
          <p:cNvSpPr>
            <a:spLocks noChangeArrowheads="1" noChangeShapeType="1" noTextEdit="1"/>
          </p:cNvSpPr>
          <p:nvPr/>
        </p:nvSpPr>
        <p:spPr bwMode="auto">
          <a:xfrm>
            <a:off x="1175096" y="133772"/>
            <a:ext cx="584496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WG6: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MPGD Technology Industrialization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22" name="Immagine 4" descr="_DSC925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732729"/>
            <a:ext cx="1368152" cy="104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32729"/>
            <a:ext cx="1392729" cy="104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17"/>
          <p:cNvSpPr txBox="1"/>
          <p:nvPr/>
        </p:nvSpPr>
        <p:spPr>
          <a:xfrm>
            <a:off x="119427" y="3789040"/>
            <a:ext cx="3959033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 Industrialization Status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June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2015):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TextBox 21"/>
          <p:cNvSpPr txBox="1"/>
          <p:nvPr/>
        </p:nvSpPr>
        <p:spPr>
          <a:xfrm>
            <a:off x="4392276" y="3810526"/>
            <a:ext cx="4603440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Industrialization Status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June 2015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47170" y="5884824"/>
            <a:ext cx="4426358" cy="9541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ATLAS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NSW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upgrade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will first detector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mass-produced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industry </a:t>
            </a:r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using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a large high-granularity </a:t>
            </a:r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d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et.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area ~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1300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m2 divided into 2 m x 0.5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m2 units</a:t>
            </a:r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3" name="TextBox 16"/>
          <p:cNvSpPr txBox="1"/>
          <p:nvPr/>
        </p:nvSpPr>
        <p:spPr>
          <a:xfrm>
            <a:off x="58338" y="4161275"/>
            <a:ext cx="442408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TECH-ETCH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Single Mask process fully understood. Many 10cm x 10cm produced and characterized.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40cm x 40cm GEM successfully produced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CMS GE1/1 size of 1m x 0.5m started</a:t>
            </a:r>
          </a:p>
          <a:p>
            <a:endParaRPr lang="en-US" sz="1050" dirty="0" smtClean="0">
              <a:latin typeface="Palatino Linotype" panose="02040502050505030304" pitchFamily="18" charset="0"/>
            </a:endParaRPr>
          </a:p>
          <a:p>
            <a:r>
              <a:rPr lang="en-US" sz="105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TECHTRA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Production Line Operational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Stable process for 10cm x 10cm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Single Mask process completely understood – 10cm x 10cm produced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30cm x30cm Single Mask Produced</a:t>
            </a:r>
          </a:p>
          <a:p>
            <a:endParaRPr lang="en-US" sz="1050" dirty="0" smtClean="0">
              <a:latin typeface="Palatino Linotype" panose="02040502050505030304" pitchFamily="18" charset="0"/>
            </a:endParaRPr>
          </a:p>
          <a:p>
            <a:r>
              <a:rPr lang="en-US" sz="105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MECHARONICS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10cm x 10cm double mask produced and tested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30cm x 30cm double mask under evaluation @ CERN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CMS GE1/1 size of 1m x 0.5m started </a:t>
            </a:r>
            <a:endParaRPr lang="en-US" sz="1050" dirty="0">
              <a:latin typeface="Palatino Linotype" panose="02040502050505030304" pitchFamily="18" charset="0"/>
            </a:endParaRPr>
          </a:p>
        </p:txBody>
      </p:sp>
      <p:sp>
        <p:nvSpPr>
          <p:cNvPr id="44" name="TextBox 25"/>
          <p:cNvSpPr txBox="1"/>
          <p:nvPr/>
        </p:nvSpPr>
        <p:spPr>
          <a:xfrm>
            <a:off x="4549445" y="4195178"/>
            <a:ext cx="4424082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ELVIA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Bulk Micromegas detectors are routinely produced with sizes up to 50cm x 50 cm.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Contract for ATLAS NSW module-0 signed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Tendering process for full production ongoing</a:t>
            </a:r>
          </a:p>
          <a:p>
            <a:endParaRPr lang="en-US" sz="1050" dirty="0" smtClean="0">
              <a:latin typeface="Palatino Linotype" panose="02040502050505030304" pitchFamily="18" charset="0"/>
            </a:endParaRPr>
          </a:p>
          <a:p>
            <a:r>
              <a:rPr lang="en-US" sz="105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ELTOS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Many small size bulk Micromegas detectors have been produced.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 Contract for ATLAS NSW module-0 signed</a:t>
            </a:r>
          </a:p>
          <a:p>
            <a:pPr>
              <a:buFont typeface="Arial" pitchFamily="34" charset="0"/>
              <a:buChar char="•"/>
            </a:pPr>
            <a:r>
              <a:rPr lang="en-US" sz="1050" dirty="0" smtClean="0">
                <a:latin typeface="Palatino Linotype" panose="02040502050505030304" pitchFamily="18" charset="0"/>
              </a:rPr>
              <a:t>Tendering process for full production </a:t>
            </a:r>
            <a:r>
              <a:rPr lang="en-US" sz="1050" dirty="0" smtClean="0">
                <a:latin typeface="Palatino Linotype" panose="02040502050505030304" pitchFamily="18" charset="0"/>
              </a:rPr>
              <a:t>ongoing</a:t>
            </a:r>
            <a:endParaRPr lang="en-US" sz="1050" dirty="0" smtClean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539552" y="44624"/>
            <a:ext cx="8064896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899592" y="116632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ALICE Multi-Gap RPC: Timing 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Resolution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grpSp>
        <p:nvGrpSpPr>
          <p:cNvPr id="4" name="Group 15"/>
          <p:cNvGrpSpPr/>
          <p:nvPr/>
        </p:nvGrpSpPr>
        <p:grpSpPr>
          <a:xfrm>
            <a:off x="35496" y="620688"/>
            <a:ext cx="5076056" cy="1944216"/>
            <a:chOff x="35496" y="692696"/>
            <a:chExt cx="5076056" cy="1944216"/>
          </a:xfrm>
        </p:grpSpPr>
        <p:sp>
          <p:nvSpPr>
            <p:cNvPr id="5" name="コンテンツ プレースホルダ 2"/>
            <p:cNvSpPr txBox="1">
              <a:spLocks/>
            </p:cNvSpPr>
            <p:nvPr/>
          </p:nvSpPr>
          <p:spPr>
            <a:xfrm>
              <a:off x="35496" y="692696"/>
              <a:ext cx="5076056" cy="194421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 lnSpcReduction="10000"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Relevant </a:t>
              </a:r>
              <a:r>
                <a:rPr kumimoji="0" lang="en-US" altLang="ja-JP" sz="1600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scale in HEP:</a:t>
              </a:r>
              <a:r>
                <a:rPr kumimoji="0" lang="en-US" altLang="ja-JP" sz="1600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 t ~ L(m)/c ~ o(ns)</a:t>
              </a:r>
              <a:endPara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n-US" altLang="ja-JP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ja-JP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Traditional technique: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Scintillator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 + PMT </a:t>
              </a:r>
              <a:r>
                <a:rPr kumimoji="0" lang="en-US" altLang="ja-JP" sz="160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~ o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(100 </a:t>
              </a:r>
              <a:r>
                <a:rPr kumimoji="0" lang="en-US" altLang="ja-JP" sz="160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psec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Breakthrough with a spark discharge in gas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Pestov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 counter 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ALICE MRPC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~ 50</a:t>
              </a:r>
              <a:r>
                <a:rPr kumimoji="0" lang="en-US" altLang="ja-JP" sz="160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psec</a:t>
              </a:r>
              <a:endParaRPr kumimoji="0" lang="en-US" altLang="ja-JP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931685"/>
              <a:ext cx="4608512" cy="48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924944"/>
            <a:ext cx="51125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573325"/>
            <a:ext cx="3851920" cy="184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0"/>
          <p:cNvSpPr txBox="1"/>
          <p:nvPr/>
        </p:nvSpPr>
        <p:spPr>
          <a:xfrm>
            <a:off x="126110" y="2564904"/>
            <a:ext cx="4877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Multi-Gap Resistive Plate Chamber:  Basic Principle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420888"/>
            <a:ext cx="38519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877051" y="2702295"/>
            <a:ext cx="863301" cy="94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51848"/>
              </p:ext>
            </p:extLst>
          </p:nvPr>
        </p:nvGraphicFramePr>
        <p:xfrm>
          <a:off x="5364088" y="4581128"/>
          <a:ext cx="3744416" cy="2225040"/>
        </p:xfrm>
        <a:graphic>
          <a:graphicData uri="http://schemas.openxmlformats.org/drawingml/2006/table">
            <a:tbl>
              <a:tblPr/>
              <a:tblGrid>
                <a:gridCol w="2191853"/>
                <a:gridCol w="1552563"/>
              </a:tblGrid>
              <a:tr h="266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Technology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Time resolution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Pestov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Counter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30-50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ps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RPC 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~ 1-5 ns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MultiGap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RPC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~ 50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ps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GEM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~ 1-2 ns (UV)</a:t>
                      </a:r>
                      <a:b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Palatino Linotype" panose="02040502050505030304" pitchFamily="18" charset="0"/>
                        </a:rPr>
                        <a:t>~ 5 ns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Micromegas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~ 700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ps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 (UV)</a:t>
                      </a:r>
                      <a:b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Palatino Linotype" panose="02040502050505030304" pitchFamily="18" charset="0"/>
                        </a:rPr>
                        <a:t>~ 2-5 ns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11560" y="5903893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C. Williams, CERN Detector Seminar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“ALICE Time of Flight Detectors”:</a:t>
            </a:r>
            <a:b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</a:br>
            <a:r>
              <a:rPr lang="fr-FR" sz="1400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hlinkClick r:id=""/>
              </a:rPr>
              <a:t>http://indico.cern.ch/conference</a:t>
            </a:r>
          </a:p>
          <a:p>
            <a:r>
              <a:rPr lang="fr-FR" sz="1400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hlinkClick r:id=""/>
              </a:rPr>
              <a:t>Display.py?confId=149006</a:t>
            </a:r>
            <a:endParaRPr lang="fr-FR" sz="1400" dirty="0" smtClean="0"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836712"/>
            <a:ext cx="8928992" cy="29048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"/>
          <p:cNvSpPr txBox="1"/>
          <p:nvPr/>
        </p:nvSpPr>
        <p:spPr>
          <a:xfrm>
            <a:off x="5901572" y="4505052"/>
            <a:ext cx="3278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Technical support </a:t>
            </a:r>
          </a:p>
          <a:p>
            <a:pPr algn="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Detectors</a:t>
            </a:r>
          </a:p>
          <a:p>
            <a:pPr algn="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Gas system and services</a:t>
            </a:r>
          </a:p>
          <a:p>
            <a:pPr algn="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Readout electronics (std and custom RD51 SRS&amp;APV)</a:t>
            </a:r>
          </a:p>
          <a:p>
            <a:pPr algn="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Radioactive Sources</a:t>
            </a:r>
          </a:p>
          <a:p>
            <a:pPr algn="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Interface with CERN services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/>
            </a:r>
            <a:b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</a:b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RP, gas, metrology, irradiation facilities,…)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238" y="3821981"/>
            <a:ext cx="8195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Permanent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installations (Today): ALICE, ATLAS,  ESS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CMS moved roughly two years ago to TIFF, access to the lab for specific measurements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More than 15/20 groups per year coming to perform measurements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4" descr="C:\Users\eoliveri\Desktop\lab\DSCN0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6239" y="5104570"/>
            <a:ext cx="2182294" cy="1636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eoliveri\Desktop\lab\DSCN0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8739" y="5104570"/>
            <a:ext cx="2182396" cy="1636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image3.slideserve.com/6268729/slide4-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20" y="5104570"/>
            <a:ext cx="1238215" cy="16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420" y="4735238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Clean Rooms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5660" y="4735238"/>
            <a:ext cx="3146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Mechanical and Electronic Workshop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1" name="Group 12"/>
          <p:cNvGrpSpPr/>
          <p:nvPr/>
        </p:nvGrpSpPr>
        <p:grpSpPr>
          <a:xfrm>
            <a:off x="2866391" y="1701313"/>
            <a:ext cx="4410759" cy="668255"/>
            <a:chOff x="2037123" y="1118681"/>
            <a:chExt cx="4410759" cy="668255"/>
          </a:xfrm>
        </p:grpSpPr>
        <p:sp>
          <p:nvSpPr>
            <p:cNvPr id="12" name="TextBox 14"/>
            <p:cNvSpPr txBox="1"/>
            <p:nvPr/>
          </p:nvSpPr>
          <p:spPr>
            <a:xfrm rot="20404488">
              <a:off x="2037123" y="1417604"/>
              <a:ext cx="4410759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Continuously </a:t>
              </a:r>
              <a:r>
                <a:rPr lang="en-US" dirty="0"/>
                <a:t>running…..” twenty-four seven”</a:t>
              </a:r>
            </a:p>
          </p:txBody>
        </p:sp>
        <p:cxnSp>
          <p:nvCxnSpPr>
            <p:cNvPr id="13" name="Straight Connector 15"/>
            <p:cNvCxnSpPr>
              <a:stCxn id="15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>
              <a:stCxn id="15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7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512" y="116632"/>
            <a:ext cx="7709234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WordArt 5"/>
          <p:cNvSpPr>
            <a:spLocks noChangeArrowheads="1" noChangeShapeType="1" noTextEdit="1"/>
          </p:cNvSpPr>
          <p:nvPr/>
        </p:nvSpPr>
        <p:spPr bwMode="auto">
          <a:xfrm>
            <a:off x="467544" y="259495"/>
            <a:ext cx="7344816" cy="266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WG7: PH-GDD Laboratory … Laboratory available for RD51 Collaboration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8" name="Picture 3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0"/>
          <p:cNvSpPr txBox="1"/>
          <p:nvPr/>
        </p:nvSpPr>
        <p:spPr>
          <a:xfrm>
            <a:off x="8052398" y="3834084"/>
            <a:ext cx="938206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Oliveri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07504" y="5015706"/>
            <a:ext cx="8915400" cy="1097280"/>
            <a:chOff x="152400" y="1762862"/>
            <a:chExt cx="8915400" cy="109728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 flipH="1">
              <a:off x="152400" y="1762862"/>
              <a:ext cx="1410521" cy="109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117368" y="1762862"/>
              <a:ext cx="1389594" cy="109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157924" y="1762862"/>
              <a:ext cx="1447800" cy="109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561447" y="1762862"/>
              <a:ext cx="1541992" cy="109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617406" y="1762862"/>
              <a:ext cx="1445477" cy="109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660211" y="1762862"/>
              <a:ext cx="1407589" cy="1097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/>
          <p:cNvSpPr/>
          <p:nvPr/>
        </p:nvSpPr>
        <p:spPr>
          <a:xfrm>
            <a:off x="107504" y="4710906"/>
            <a:ext cx="14866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2014 test Beam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19453" y="6082506"/>
            <a:ext cx="901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CMS (GEM)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1402904" y="6082506"/>
            <a:ext cx="1698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WIS/A/C(WELL, THGEM)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113949" y="6082506"/>
            <a:ext cx="1277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ATLAS NSW (mm)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4527104" y="6082506"/>
            <a:ext cx="1526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BESS III &amp; SHIP (GEM)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6032467" y="6082506"/>
            <a:ext cx="15422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LAPP/DEM/IRFU(mm)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7422704" y="6082506"/>
            <a:ext cx="17908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ALICE TPC (GEM and mm)</a:t>
            </a:r>
            <a:endParaRPr lang="en-US" sz="1200" dirty="0"/>
          </a:p>
        </p:txBody>
      </p:sp>
      <p:grpSp>
        <p:nvGrpSpPr>
          <p:cNvPr id="16" name="Group 25"/>
          <p:cNvGrpSpPr/>
          <p:nvPr/>
        </p:nvGrpSpPr>
        <p:grpSpPr>
          <a:xfrm>
            <a:off x="899592" y="927393"/>
            <a:ext cx="3830235" cy="1925543"/>
            <a:chOff x="415397" y="276997"/>
            <a:chExt cx="5192740" cy="2618841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5397" y="1508852"/>
              <a:ext cx="5192740" cy="1386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19"/>
            <p:cNvGrpSpPr/>
            <p:nvPr/>
          </p:nvGrpSpPr>
          <p:grpSpPr>
            <a:xfrm>
              <a:off x="2350596" y="276997"/>
              <a:ext cx="2668877" cy="1250988"/>
              <a:chOff x="255860" y="1786673"/>
              <a:chExt cx="8632279" cy="3946583"/>
            </a:xfrm>
          </p:grpSpPr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55860" y="1786673"/>
                <a:ext cx="8632279" cy="3946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ounded Rectangle 21"/>
              <p:cNvSpPr/>
              <p:nvPr/>
            </p:nvSpPr>
            <p:spPr>
              <a:xfrm>
                <a:off x="1519647" y="2275401"/>
                <a:ext cx="5980934" cy="1675288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2"/>
              <p:cNvSpPr/>
              <p:nvPr/>
            </p:nvSpPr>
            <p:spPr>
              <a:xfrm>
                <a:off x="5552096" y="4285746"/>
                <a:ext cx="1308698" cy="1256464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0" cstate="print"/>
          <a:srcRect b="8587"/>
          <a:stretch/>
        </p:blipFill>
        <p:spPr bwMode="auto">
          <a:xfrm>
            <a:off x="67212" y="3039802"/>
            <a:ext cx="2671383" cy="171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1" cstate="print"/>
          <a:srcRect b="5988"/>
          <a:stretch/>
        </p:blipFill>
        <p:spPr bwMode="auto">
          <a:xfrm>
            <a:off x="2834352" y="3039802"/>
            <a:ext cx="2570732" cy="18241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29"/>
          <p:cNvGrpSpPr/>
          <p:nvPr/>
        </p:nvGrpSpPr>
        <p:grpSpPr>
          <a:xfrm>
            <a:off x="4860032" y="1077176"/>
            <a:ext cx="4146899" cy="1343712"/>
            <a:chOff x="3450519" y="5161003"/>
            <a:chExt cx="5693481" cy="1392194"/>
          </a:xfrm>
        </p:grpSpPr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2" cstate="print"/>
            <a:srcRect b="29730"/>
            <a:stretch>
              <a:fillRect/>
            </a:stretch>
          </p:blipFill>
          <p:spPr bwMode="auto">
            <a:xfrm>
              <a:off x="3450519" y="5161003"/>
              <a:ext cx="5693481" cy="13921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Oval 31"/>
            <p:cNvSpPr/>
            <p:nvPr/>
          </p:nvSpPr>
          <p:spPr>
            <a:xfrm>
              <a:off x="4346094" y="5501638"/>
              <a:ext cx="1219200" cy="5334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32"/>
          <p:cNvSpPr txBox="1"/>
          <p:nvPr/>
        </p:nvSpPr>
        <p:spPr>
          <a:xfrm>
            <a:off x="6566357" y="1286288"/>
            <a:ext cx="2274563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Building 887 – EHN1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H4 (PPE134)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179512" y="662417"/>
            <a:ext cx="209745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Three periods of two weeks each per year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About fifteen-twenty users per year</a:t>
            </a:r>
          </a:p>
        </p:txBody>
      </p:sp>
      <p:sp>
        <p:nvSpPr>
          <p:cNvPr id="31" name="TextBox 35"/>
          <p:cNvSpPr txBox="1"/>
          <p:nvPr/>
        </p:nvSpPr>
        <p:spPr>
          <a:xfrm>
            <a:off x="5973854" y="2492896"/>
            <a:ext cx="248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Goliath Magnet </a:t>
            </a:r>
            <a:r>
              <a:rPr lang="en-US" dirty="0" smtClean="0">
                <a:latin typeface="Palatino Linotype" panose="02040502050505030304" pitchFamily="18" charset="0"/>
              </a:rPr>
              <a:t>(1.4 T)</a:t>
            </a:r>
          </a:p>
          <a:p>
            <a:r>
              <a:rPr lang="en-US" dirty="0" smtClean="0">
                <a:latin typeface="Palatino Linotype" panose="02040502050505030304" pitchFamily="18" charset="0"/>
                <a:sym typeface="Wingdings" pitchFamily="2" charset="2"/>
              </a:rPr>
              <a:t> Ship Experiment?</a:t>
            </a:r>
            <a:endParaRPr lang="en-US" dirty="0">
              <a:latin typeface="Palatino Linotype" panose="02040502050505030304" pitchFamily="18" charset="0"/>
            </a:endParaRPr>
          </a:p>
        </p:txBody>
      </p:sp>
      <p:grpSp>
        <p:nvGrpSpPr>
          <p:cNvPr id="32" name="Group 36"/>
          <p:cNvGrpSpPr/>
          <p:nvPr/>
        </p:nvGrpSpPr>
        <p:grpSpPr>
          <a:xfrm>
            <a:off x="2042464" y="4784575"/>
            <a:ext cx="1678665" cy="668255"/>
            <a:chOff x="3403165" y="1118681"/>
            <a:chExt cx="1678665" cy="668255"/>
          </a:xfrm>
        </p:grpSpPr>
        <p:sp>
          <p:nvSpPr>
            <p:cNvPr id="33" name="TextBox 37"/>
            <p:cNvSpPr txBox="1"/>
            <p:nvPr/>
          </p:nvSpPr>
          <p:spPr>
            <a:xfrm rot="20404488">
              <a:off x="3403165" y="1417604"/>
              <a:ext cx="1678665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December 2014</a:t>
              </a:r>
              <a:endParaRPr lang="en-US" dirty="0"/>
            </a:p>
          </p:txBody>
        </p:sp>
        <p:cxnSp>
          <p:nvCxnSpPr>
            <p:cNvPr id="34" name="Straight Connector 38"/>
            <p:cNvCxnSpPr>
              <a:stCxn id="36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9"/>
            <p:cNvCxnSpPr>
              <a:stCxn id="36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40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255608" y="6422727"/>
            <a:ext cx="8671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2008-2015: ~ 40 RD51 groups participated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(2015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test Beam: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May-June,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July,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October)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0114" y="3209907"/>
            <a:ext cx="3617820" cy="1628775"/>
          </a:xfrm>
          <a:prstGeom prst="rect">
            <a:avLst/>
          </a:prstGeom>
        </p:spPr>
      </p:pic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179512" y="116632"/>
            <a:ext cx="7709234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WordArt 5"/>
          <p:cNvSpPr>
            <a:spLocks noChangeArrowheads="1" noChangeShapeType="1" noTextEdit="1"/>
          </p:cNvSpPr>
          <p:nvPr/>
        </p:nvSpPr>
        <p:spPr bwMode="auto">
          <a:xfrm>
            <a:off x="539552" y="261032"/>
            <a:ext cx="7272808" cy="2649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WG7:Semi-Permanent Test Beam Infrastructure in the SPS line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5" name="Picture 3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20"/>
          <p:cNvSpPr txBox="1"/>
          <p:nvPr/>
        </p:nvSpPr>
        <p:spPr>
          <a:xfrm>
            <a:off x="32225" y="2638592"/>
            <a:ext cx="938206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Oliveri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4624"/>
            <a:ext cx="4625265" cy="658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4"/>
          <p:cNvGrpSpPr/>
          <p:nvPr/>
        </p:nvGrpSpPr>
        <p:grpSpPr>
          <a:xfrm>
            <a:off x="4663771" y="1499841"/>
            <a:ext cx="2287036" cy="668255"/>
            <a:chOff x="3098983" y="1118681"/>
            <a:chExt cx="2287036" cy="668255"/>
          </a:xfrm>
        </p:grpSpPr>
        <p:sp>
          <p:nvSpPr>
            <p:cNvPr id="4" name="TextBox 5"/>
            <p:cNvSpPr txBox="1"/>
            <p:nvPr/>
          </p:nvSpPr>
          <p:spPr>
            <a:xfrm rot="20404488">
              <a:off x="3098983" y="1417604"/>
              <a:ext cx="2287036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October 2015 (Trieste)</a:t>
              </a:r>
              <a:endParaRPr lang="en-US" dirty="0"/>
            </a:p>
          </p:txBody>
        </p:sp>
        <p:cxnSp>
          <p:nvCxnSpPr>
            <p:cNvPr id="5" name="Straight Connector 6"/>
            <p:cNvCxnSpPr>
              <a:stCxn id="7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7"/>
            <p:cNvCxnSpPr>
              <a:stCxn id="7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8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0835" y="4346901"/>
            <a:ext cx="1400323" cy="198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4772" y="4343399"/>
            <a:ext cx="1403605" cy="199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83" y="4333098"/>
            <a:ext cx="1417365" cy="1987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3"/>
          <p:cNvGrpSpPr/>
          <p:nvPr/>
        </p:nvGrpSpPr>
        <p:grpSpPr>
          <a:xfrm>
            <a:off x="651824" y="5949219"/>
            <a:ext cx="652743" cy="668255"/>
            <a:chOff x="3916121" y="1118681"/>
            <a:chExt cx="652743" cy="668255"/>
          </a:xfrm>
        </p:grpSpPr>
        <p:sp>
          <p:nvSpPr>
            <p:cNvPr id="12" name="TextBox 14"/>
            <p:cNvSpPr txBox="1"/>
            <p:nvPr/>
          </p:nvSpPr>
          <p:spPr>
            <a:xfrm rot="20404488">
              <a:off x="3916121" y="1417604"/>
              <a:ext cx="652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2009</a:t>
              </a:r>
              <a:endParaRPr lang="en-US" dirty="0"/>
            </a:p>
          </p:txBody>
        </p:sp>
        <p:cxnSp>
          <p:nvCxnSpPr>
            <p:cNvPr id="13" name="Straight Connector 15"/>
            <p:cNvCxnSpPr>
              <a:stCxn id="15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>
              <a:stCxn id="15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7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8"/>
          <p:cNvGrpSpPr/>
          <p:nvPr/>
        </p:nvGrpSpPr>
        <p:grpSpPr>
          <a:xfrm>
            <a:off x="2068248" y="5949219"/>
            <a:ext cx="652743" cy="668255"/>
            <a:chOff x="3916121" y="1118681"/>
            <a:chExt cx="652743" cy="668255"/>
          </a:xfrm>
        </p:grpSpPr>
        <p:sp>
          <p:nvSpPr>
            <p:cNvPr id="17" name="TextBox 19"/>
            <p:cNvSpPr txBox="1"/>
            <p:nvPr/>
          </p:nvSpPr>
          <p:spPr>
            <a:xfrm rot="20404488">
              <a:off x="3916121" y="1417604"/>
              <a:ext cx="652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2011</a:t>
              </a:r>
              <a:endParaRPr lang="en-US" dirty="0"/>
            </a:p>
          </p:txBody>
        </p:sp>
        <p:cxnSp>
          <p:nvCxnSpPr>
            <p:cNvPr id="18" name="Straight Connector 20"/>
            <p:cNvCxnSpPr>
              <a:stCxn id="20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>
              <a:stCxn id="20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2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3"/>
          <p:cNvGrpSpPr/>
          <p:nvPr/>
        </p:nvGrpSpPr>
        <p:grpSpPr>
          <a:xfrm>
            <a:off x="3457779" y="5949219"/>
            <a:ext cx="652743" cy="668255"/>
            <a:chOff x="3916121" y="1118681"/>
            <a:chExt cx="652743" cy="668255"/>
          </a:xfrm>
        </p:grpSpPr>
        <p:sp>
          <p:nvSpPr>
            <p:cNvPr id="22" name="TextBox 24"/>
            <p:cNvSpPr txBox="1"/>
            <p:nvPr/>
          </p:nvSpPr>
          <p:spPr>
            <a:xfrm rot="20404488">
              <a:off x="3916121" y="1417604"/>
              <a:ext cx="652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2013</a:t>
              </a:r>
              <a:endParaRPr lang="en-US" dirty="0"/>
            </a:p>
          </p:txBody>
        </p:sp>
        <p:cxnSp>
          <p:nvCxnSpPr>
            <p:cNvPr id="23" name="Straight Connector 25"/>
            <p:cNvCxnSpPr>
              <a:stCxn id="25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>
              <a:stCxn id="25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7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-29564" y="3711575"/>
            <a:ext cx="4464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MPGD conferences &amp; RD51CM</a:t>
            </a:r>
            <a:endParaRPr 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36083">
            <a:off x="4774665" y="4017016"/>
            <a:ext cx="4094828" cy="149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Oval 30"/>
          <p:cNvSpPr/>
          <p:nvPr/>
        </p:nvSpPr>
        <p:spPr>
          <a:xfrm rot="20531930">
            <a:off x="4703759" y="5269885"/>
            <a:ext cx="1786597" cy="7851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147" y="833531"/>
            <a:ext cx="2003364" cy="259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4"/>
          <p:cNvGrpSpPr/>
          <p:nvPr/>
        </p:nvGrpSpPr>
        <p:grpSpPr>
          <a:xfrm>
            <a:off x="1558486" y="1961523"/>
            <a:ext cx="2347822" cy="668255"/>
            <a:chOff x="3068592" y="1118681"/>
            <a:chExt cx="2347822" cy="668255"/>
          </a:xfrm>
        </p:grpSpPr>
        <p:sp>
          <p:nvSpPr>
            <p:cNvPr id="31" name="TextBox 32"/>
            <p:cNvSpPr txBox="1"/>
            <p:nvPr/>
          </p:nvSpPr>
          <p:spPr>
            <a:xfrm rot="20404488">
              <a:off x="3068592" y="1417604"/>
              <a:ext cx="2347822" cy="3693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October 2014 (Kolkata)</a:t>
              </a:r>
              <a:endParaRPr lang="en-US" dirty="0"/>
            </a:p>
          </p:txBody>
        </p:sp>
        <p:cxnSp>
          <p:nvCxnSpPr>
            <p:cNvPr id="32" name="Straight Connector 33"/>
            <p:cNvCxnSpPr>
              <a:stCxn id="34" idx="1"/>
            </p:cNvCxnSpPr>
            <p:nvPr/>
          </p:nvCxnSpPr>
          <p:spPr>
            <a:xfrm flipH="1">
              <a:off x="3949431" y="1137587"/>
              <a:ext cx="37974" cy="38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4"/>
            <p:cNvCxnSpPr>
              <a:stCxn id="34" idx="0"/>
            </p:cNvCxnSpPr>
            <p:nvPr/>
          </p:nvCxnSpPr>
          <p:spPr>
            <a:xfrm>
              <a:off x="4032115" y="1118681"/>
              <a:ext cx="325876" cy="2431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5"/>
            <p:cNvSpPr/>
            <p:nvPr/>
          </p:nvSpPr>
          <p:spPr>
            <a:xfrm>
              <a:off x="3968885" y="1118681"/>
              <a:ext cx="126460" cy="12909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41040" y="44624"/>
            <a:ext cx="4091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IWAD conference &amp; </a:t>
            </a:r>
            <a:endParaRPr lang="en-US" sz="2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RD51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40455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D51_2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1119"/>
            <a:ext cx="4615223" cy="4684105"/>
          </a:xfrm>
          <a:prstGeom prst="rect">
            <a:avLst/>
          </a:prstGeom>
        </p:spPr>
      </p:pic>
      <p:pic>
        <p:nvPicPr>
          <p:cNvPr id="7" name="Picture 5" descr="RD51_1998_legen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517232"/>
            <a:ext cx="2304256" cy="1270000"/>
          </a:xfrm>
          <a:prstGeom prst="rect">
            <a:avLst/>
          </a:prstGeom>
        </p:spPr>
      </p:pic>
      <p:pic>
        <p:nvPicPr>
          <p:cNvPr id="8" name="Picture 6" descr="RD51_2015_legen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53546"/>
            <a:ext cx="2244282" cy="1229614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30107"/>
            <a:ext cx="4171157" cy="31950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6168"/>
            <a:ext cx="4325954" cy="830997"/>
          </a:xfrm>
          <a:prstGeom prst="rect">
            <a:avLst/>
          </a:prstGeom>
          <a:solidFill>
            <a:srgbClr val="FFFFCC">
              <a:alpha val="71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fundamental boost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offered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by 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RD51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from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isolate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MPGD developers to a world-wide net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79715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 combined map of organizations working 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with MPGDs built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with collaboration-spotting software developed at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CERN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huge growth in interest in the MPGD 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technologies</a:t>
            </a:r>
          </a:p>
          <a:p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latin typeface="Palatino Linotype" panose="02040502050505030304" pitchFamily="18" charset="0"/>
              </a:rPr>
              <a:t>Collaboration Spotting Software:</a:t>
            </a:r>
          </a:p>
          <a:p>
            <a:r>
              <a:rPr lang="fr-FR" sz="1600" dirty="0">
                <a:latin typeface="Palatino Linotype" panose="02040502050505030304" pitchFamily="18" charset="0"/>
                <a:hlinkClick r:id="rId6"/>
              </a:rPr>
              <a:t>http://collspotting.web.cern.ch</a:t>
            </a:r>
            <a:r>
              <a:rPr lang="fr-FR" sz="1600" dirty="0" smtClean="0">
                <a:latin typeface="Palatino Linotype" panose="02040502050505030304" pitchFamily="18" charset="0"/>
                <a:hlinkClick r:id="rId6"/>
              </a:rPr>
              <a:t>/</a:t>
            </a:r>
            <a:r>
              <a:rPr lang="fr-FR" sz="1600" dirty="0" smtClean="0">
                <a:latin typeface="Palatino Linotype" panose="02040502050505030304" pitchFamily="18" charset="0"/>
              </a:rPr>
              <a:t>)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4797" y="87288"/>
            <a:ext cx="7801579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3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5980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539552" y="188640"/>
            <a:ext cx="7200800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and the Rise of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Micro-Pattern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 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5" name="TextBox 20"/>
          <p:cNvSpPr txBox="1"/>
          <p:nvPr/>
        </p:nvSpPr>
        <p:spPr>
          <a:xfrm>
            <a:off x="7719415" y="5037720"/>
            <a:ext cx="1200970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J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.-M. Le Goff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0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4797" y="87288"/>
            <a:ext cx="7801579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5980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539552" y="188640"/>
            <a:ext cx="7200800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and the Rise of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Micro-Pattern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 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2" descr="GEM_1998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4" y="652011"/>
            <a:ext cx="4426638" cy="2993013"/>
          </a:xfrm>
          <a:prstGeom prst="rect">
            <a:avLst/>
          </a:prstGeom>
        </p:spPr>
      </p:pic>
      <p:pic>
        <p:nvPicPr>
          <p:cNvPr id="7" name="Picture 3" descr="GEM_2014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07" y="652011"/>
            <a:ext cx="4576197" cy="2993013"/>
          </a:xfrm>
          <a:prstGeom prst="rect">
            <a:avLst/>
          </a:prstGeom>
        </p:spPr>
      </p:pic>
      <p:sp>
        <p:nvSpPr>
          <p:cNvPr id="8" name="TextBox 13"/>
          <p:cNvSpPr txBox="1"/>
          <p:nvPr/>
        </p:nvSpPr>
        <p:spPr>
          <a:xfrm>
            <a:off x="179512" y="1052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1998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4641857" y="111064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2014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61540"/>
            <a:ext cx="4392488" cy="313423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20" y="3676346"/>
            <a:ext cx="4596384" cy="314342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79517" y="741315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GEM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04989" y="741315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GEM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82794" y="3734328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04989" y="3690922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246849" y="40770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1998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4625141" y="406025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2014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TextBox 20"/>
          <p:cNvSpPr txBox="1"/>
          <p:nvPr/>
        </p:nvSpPr>
        <p:spPr>
          <a:xfrm>
            <a:off x="3131840" y="6381328"/>
            <a:ext cx="1200970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J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.-M. Le Goff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13041" y="44624"/>
            <a:ext cx="41031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CERN Courier, October 2015</a:t>
            </a:r>
            <a:endParaRPr lang="fr-FR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245242" y="620688"/>
            <a:ext cx="871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</a:rPr>
              <a:t>Wire Chambers, </a:t>
            </a:r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TPC, RPC  MPGD (GEM, </a:t>
            </a:r>
            <a:r>
              <a:rPr lang="en-US" sz="2000" b="1" dirty="0" err="1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Micromegas</a:t>
            </a:r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)  </a:t>
            </a:r>
            <a:r>
              <a:rPr lang="en-US" sz="2000" b="1" dirty="0" err="1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InGrid</a:t>
            </a:r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(3D)</a:t>
            </a:r>
            <a:endParaRPr lang="fr-FR" sz="2000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pic>
        <p:nvPicPr>
          <p:cNvPr id="3" name="Picture 27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7" y="1555750"/>
            <a:ext cx="187220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985043" y="1556792"/>
            <a:ext cx="138852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Micromegas</a:t>
            </a: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:</a:t>
            </a:r>
          </a:p>
        </p:txBody>
      </p:sp>
      <p:pic>
        <p:nvPicPr>
          <p:cNvPr id="5" name="Picture 5" descr="ingrid on medipix9"/>
          <p:cNvPicPr>
            <a:picLocks noChangeAspect="1" noChangeArrowheads="1"/>
          </p:cNvPicPr>
          <p:nvPr/>
        </p:nvPicPr>
        <p:blipFill>
          <a:blip r:embed="rId3" cstate="print">
            <a:lum bright="16000" contrast="20000"/>
          </a:blip>
          <a:srcRect t="25807"/>
          <a:stretch>
            <a:fillRect/>
          </a:stretch>
        </p:blipFill>
        <p:spPr bwMode="auto">
          <a:xfrm>
            <a:off x="6877845" y="1556792"/>
            <a:ext cx="2195512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956386" y="2875936"/>
            <a:ext cx="896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Ingrid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7301" y="1123702"/>
            <a:ext cx="10150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TODAY: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453685" y="1123702"/>
            <a:ext cx="100540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FUTURE: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96901" y="1123702"/>
            <a:ext cx="14590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YESTERDAY:</a:t>
            </a:r>
            <a:endParaRPr lang="fr-FR" dirty="0"/>
          </a:p>
        </p:txBody>
      </p:sp>
      <p:cxnSp>
        <p:nvCxnSpPr>
          <p:cNvPr id="10" name="Straight Arrow Connector 14"/>
          <p:cNvCxnSpPr/>
          <p:nvPr/>
        </p:nvCxnSpPr>
        <p:spPr>
          <a:xfrm>
            <a:off x="2123728" y="1412776"/>
            <a:ext cx="165618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5"/>
          <p:cNvSpPr txBox="1"/>
          <p:nvPr/>
        </p:nvSpPr>
        <p:spPr>
          <a:xfrm>
            <a:off x="2267744" y="1052736"/>
            <a:ext cx="150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6"/>
          <p:cNvCxnSpPr/>
          <p:nvPr/>
        </p:nvCxnSpPr>
        <p:spPr>
          <a:xfrm>
            <a:off x="5364088" y="1412776"/>
            <a:ext cx="165618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7"/>
          <p:cNvSpPr txBox="1"/>
          <p:nvPr/>
        </p:nvSpPr>
        <p:spPr>
          <a:xfrm>
            <a:off x="5508104" y="1052736"/>
            <a:ext cx="150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556792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556792"/>
            <a:ext cx="23042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0"/>
          <p:cNvSpPr txBox="1"/>
          <p:nvPr/>
        </p:nvSpPr>
        <p:spPr>
          <a:xfrm>
            <a:off x="4494740" y="3573016"/>
            <a:ext cx="4604146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Advances in photolithography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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Large Area MPGDs (~ m</a:t>
            </a:r>
            <a:r>
              <a:rPr lang="en-US" baseline="300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unit size)</a:t>
            </a:r>
            <a:endParaRPr lang="en-US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3" y="4437112"/>
            <a:ext cx="432048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07504" y="3513782"/>
            <a:ext cx="43204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Ø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r>
              <a:rPr lang="en-US" dirty="0" smtClean="0">
                <a:latin typeface="Palatino Linotype" pitchFamily="18" charset="0"/>
              </a:rPr>
              <a:t>High rate capability ~10</a:t>
            </a:r>
            <a:r>
              <a:rPr lang="en-US" baseline="30000" dirty="0" smtClean="0">
                <a:latin typeface="Palatino Linotype" pitchFamily="18" charset="0"/>
              </a:rPr>
              <a:t>6</a:t>
            </a:r>
            <a:r>
              <a:rPr lang="en-US" dirty="0" smtClean="0">
                <a:latin typeface="Palatino Linotype" pitchFamily="18" charset="0"/>
              </a:rPr>
              <a:t> Hz/mm</a:t>
            </a:r>
            <a:r>
              <a:rPr lang="en-US" baseline="30000" dirty="0" smtClean="0">
                <a:latin typeface="Palatino Linotype" pitchFamily="18" charset="0"/>
              </a:rPr>
              <a:t>2</a:t>
            </a:r>
          </a:p>
          <a:p>
            <a:pPr eaLnBrk="0" hangingPunct="0">
              <a:buFont typeface="Wingdings" pitchFamily="2" charset="2"/>
              <a:buChar char="Ø"/>
              <a:defRPr/>
            </a:pPr>
            <a:r>
              <a:rPr lang="en-US" dirty="0" smtClean="0">
                <a:latin typeface="Palatino Linotype" pitchFamily="18" charset="0"/>
              </a:rPr>
              <a:t> Spatial res. ~ 30-50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Palatino Linotype" pitchFamily="18" charset="0"/>
              </a:rPr>
              <a:t>m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(TRACKING)</a:t>
            </a:r>
          </a:p>
          <a:p>
            <a:pPr eaLnBrk="0" hangingPunct="0">
              <a:buFont typeface="Wingdings" pitchFamily="2" charset="2"/>
              <a:buChar char="Ø"/>
              <a:defRPr/>
            </a:pPr>
            <a:r>
              <a:rPr lang="en-US" dirty="0" smtClean="0">
                <a:latin typeface="Palatino Linotype" pitchFamily="18" charset="0"/>
              </a:rPr>
              <a:t> Time res. ~ 3-5 ns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(TRIGGER)</a:t>
            </a:r>
            <a:endParaRPr lang="en-US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1713" y="4221088"/>
            <a:ext cx="369273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24"/>
          <p:cNvSpPr txBox="1"/>
          <p:nvPr/>
        </p:nvSpPr>
        <p:spPr>
          <a:xfrm>
            <a:off x="601947" y="2288394"/>
            <a:ext cx="739305" cy="4001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LHC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3769112" y="2060848"/>
            <a:ext cx="1192955" cy="707886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HL-LHC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ILC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2" name="TextBox 26"/>
          <p:cNvSpPr txBox="1"/>
          <p:nvPr/>
        </p:nvSpPr>
        <p:spPr>
          <a:xfrm>
            <a:off x="7648991" y="1988840"/>
            <a:ext cx="811441" cy="707886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ILC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CLIC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23528" y="87288"/>
            <a:ext cx="842493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>
            <a:off x="683568" y="231304"/>
            <a:ext cx="777686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 Tracking: Detector-Electronics Integration Trends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24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83568" y="117450"/>
            <a:ext cx="777686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259632" y="206598"/>
            <a:ext cx="684076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Instead of Outlook …  MPGD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Performance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Summary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graphicFrame>
        <p:nvGraphicFramePr>
          <p:cNvPr id="4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2034"/>
              </p:ext>
            </p:extLst>
          </p:nvPr>
        </p:nvGraphicFramePr>
        <p:xfrm>
          <a:off x="179512" y="764704"/>
          <a:ext cx="8784976" cy="5967863"/>
        </p:xfrm>
        <a:graphic>
          <a:graphicData uri="http://schemas.openxmlformats.org/drawingml/2006/table">
            <a:tbl>
              <a:tblPr/>
              <a:tblGrid>
                <a:gridCol w="3964752"/>
                <a:gridCol w="2370603"/>
                <a:gridCol w="2449621"/>
              </a:tblGrid>
              <a:tr h="6507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MPGD Characteristics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Gas Electron Multipliers (GEM)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Micromegas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Resistive MM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1313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Active areas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sym typeface="Wingdings" panose="05000000000000000000" pitchFamily="2" charset="2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Size of single detector module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) 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Large Scale Industrial Production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~ 1 x 0.5 m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yes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~ 2 x 1 m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83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Radiation Hardness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&gt; 10 HL-LHC years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&gt; 10 HL-LHC years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590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High-Rate Capability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~ 50 MHz/cm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endParaRPr kumimoji="0" lang="fr-FR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Res MM (MHz/cm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):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~ 0.1  (today)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~ 10 - 50  (future)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0763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Spatial resolution 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&lt;~30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(single layer)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&lt;~30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(single layer)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ang.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dep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.: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TPC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250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Tracking efficiency</a:t>
                      </a:r>
                      <a:endParaRPr lang="fr-FR" dirty="0">
                        <a:solidFill>
                          <a:srgbClr val="6633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       99%</a:t>
                      </a:r>
                      <a:endParaRPr lang="fr-FR" sz="1800" dirty="0">
                        <a:solidFill>
                          <a:srgbClr val="0000CC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98%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938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Triggering efficiency (25 ns timing and B-field)</a:t>
                      </a:r>
                      <a:endParaRPr lang="fr-FR" sz="1800" dirty="0">
                        <a:solidFill>
                          <a:srgbClr val="FF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95-98%</a:t>
                      </a:r>
                      <a:endParaRPr lang="fr-FR" sz="1800" dirty="0">
                        <a:solidFill>
                          <a:srgbClr val="0000CC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95-98%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938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Timing Resolution</a:t>
                      </a:r>
                      <a:endParaRPr lang="fr-FR" sz="1800" dirty="0">
                        <a:solidFill>
                          <a:srgbClr val="FF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~4-5 ns (MIP)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&amp; CF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</a:t>
                      </a:r>
                      <a:br>
                        <a:rPr lang="en-US" sz="1800" baseline="-25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how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to improve (?)</a:t>
                      </a:r>
                      <a:endParaRPr lang="fr-FR" sz="18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3-5 ns (MIP) &amp; CF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how to improve (?)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8"/>
          <p:cNvSpPr txBox="1"/>
          <p:nvPr/>
        </p:nvSpPr>
        <p:spPr>
          <a:xfrm rot="20404488">
            <a:off x="127479" y="4140375"/>
            <a:ext cx="8379217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MPGDs have also found numerous </a:t>
            </a:r>
            <a:r>
              <a:rPr lang="en-US" dirty="0" smtClean="0"/>
              <a:t>applications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hey </a:t>
            </a:r>
            <a:r>
              <a:rPr lang="en-US" dirty="0"/>
              <a:t>are being used or </a:t>
            </a:r>
            <a:r>
              <a:rPr lang="en-US" dirty="0" smtClean="0"/>
              <a:t>considered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dirty="0" smtClean="0"/>
              <a:t>X-ray </a:t>
            </a:r>
            <a:r>
              <a:rPr lang="en-US" dirty="0"/>
              <a:t>and neutron imaging, neutrino–nucleus scattering experiments, </a:t>
            </a:r>
            <a:r>
              <a:rPr lang="en-US" dirty="0" smtClean="0"/>
              <a:t>dark- </a:t>
            </a:r>
            <a:r>
              <a:rPr lang="en-US" dirty="0"/>
              <a:t>matter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astrophysics experiments, plasma diagnostics, material sciences, </a:t>
            </a:r>
            <a:r>
              <a:rPr lang="en-US" dirty="0" smtClean="0"/>
              <a:t>radioactive-waste </a:t>
            </a:r>
          </a:p>
          <a:p>
            <a:r>
              <a:rPr lang="en-US" dirty="0" smtClean="0"/>
              <a:t>monitoring </a:t>
            </a:r>
            <a:r>
              <a:rPr lang="en-US" dirty="0"/>
              <a:t>and security applications, medical physics and hadron therapy.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40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539552" y="44624"/>
            <a:ext cx="8064896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899592" y="116632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ALICE Multi-Gap RPC: Timing 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Resolution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96" y="620688"/>
            <a:ext cx="5076056" cy="1944216"/>
            <a:chOff x="35496" y="692696"/>
            <a:chExt cx="5076056" cy="1944216"/>
          </a:xfrm>
        </p:grpSpPr>
        <p:sp>
          <p:nvSpPr>
            <p:cNvPr id="5" name="コンテンツ プレースホルダ 2"/>
            <p:cNvSpPr txBox="1">
              <a:spLocks/>
            </p:cNvSpPr>
            <p:nvPr/>
          </p:nvSpPr>
          <p:spPr>
            <a:xfrm>
              <a:off x="35496" y="692696"/>
              <a:ext cx="5076056" cy="194421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 lnSpcReduction="10000"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Relevant </a:t>
              </a:r>
              <a:r>
                <a:rPr kumimoji="0" lang="en-US" altLang="ja-JP" sz="1600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scale in HEP:</a:t>
              </a:r>
              <a:r>
                <a:rPr kumimoji="0" lang="en-US" altLang="ja-JP" sz="1600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 t ~ L(m)/c ~ o(ns)</a:t>
              </a:r>
              <a:endPara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n-US" altLang="ja-JP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ja-JP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Traditional technique: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Scintillator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 + PMT </a:t>
              </a:r>
              <a:r>
                <a:rPr kumimoji="0" lang="en-US" altLang="ja-JP" sz="160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~ o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(100 </a:t>
              </a:r>
              <a:r>
                <a:rPr kumimoji="0" lang="en-US" altLang="ja-JP" sz="160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psec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Breakthrough with a spark discharge in gas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Pestov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 counter 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ALICE MRPC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~ 50</a:t>
              </a:r>
              <a:r>
                <a:rPr kumimoji="0" lang="en-US" altLang="ja-JP" sz="160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psec</a:t>
              </a:r>
              <a:endParaRPr kumimoji="0" lang="en-US" altLang="ja-JP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931685"/>
              <a:ext cx="4608512" cy="48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73325"/>
            <a:ext cx="3851920" cy="184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420888"/>
            <a:ext cx="38519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77051" y="2702295"/>
            <a:ext cx="863301" cy="94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012394"/>
              </p:ext>
            </p:extLst>
          </p:nvPr>
        </p:nvGraphicFramePr>
        <p:xfrm>
          <a:off x="5364088" y="4581128"/>
          <a:ext cx="3744416" cy="2225040"/>
        </p:xfrm>
        <a:graphic>
          <a:graphicData uri="http://schemas.openxmlformats.org/drawingml/2006/table">
            <a:tbl>
              <a:tblPr/>
              <a:tblGrid>
                <a:gridCol w="2191853"/>
                <a:gridCol w="1552563"/>
              </a:tblGrid>
              <a:tr h="266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Technology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Time resolution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Pestov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Counter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30-50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ps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RPC 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~ 1-5 ns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MultiGap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RPC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&lt; 50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ps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GEM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&lt; 1-2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ns (UV)</a:t>
                      </a:r>
                      <a:b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Palatino Linotype" panose="02040502050505030304" pitchFamily="18" charset="0"/>
                        </a:rPr>
                        <a:t>~ 5 ns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Micromegas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&lt;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700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ps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 (UV)</a:t>
                      </a:r>
                      <a:b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Palatino Linotype" panose="02040502050505030304" pitchFamily="18" charset="0"/>
                        </a:rPr>
                        <a:t>~ 2-5 ns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11560" y="5903893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C. Williams, CERN Detector Seminar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“ALICE Time of Flight Detectors”:</a:t>
            </a:r>
            <a:b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</a:br>
            <a:r>
              <a:rPr lang="fr-FR" sz="1400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hlinkClick r:id=""/>
              </a:rPr>
              <a:t>http://indico.cern.ch/conference</a:t>
            </a:r>
          </a:p>
          <a:p>
            <a:r>
              <a:rPr lang="fr-FR" sz="1400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hlinkClick r:id=""/>
              </a:rPr>
              <a:t>Display.py?confId=149006</a:t>
            </a:r>
            <a:endParaRPr lang="fr-FR" sz="1400" dirty="0" smtClean="0"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179512" y="2564904"/>
            <a:ext cx="4883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ALICE-TOF has 10 gaps (two stacks of 5 gas gaps);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each gap is 250 micron wide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8"/>
            <a:ext cx="5076056" cy="278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652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C-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684213" y="46038"/>
            <a:ext cx="7920037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973137" y="115888"/>
            <a:ext cx="7270751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Gaseous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Detector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Systems for the High-Luminosity LHC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1188"/>
            <a:ext cx="2114550" cy="28178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0825" y="692150"/>
            <a:ext cx="14446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ATLAS TGC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79438"/>
            <a:ext cx="2160588" cy="28717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27313" y="684213"/>
            <a:ext cx="15049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LHCb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Outer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Tracker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5" descr="sm4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1124744"/>
            <a:ext cx="2154237" cy="2952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92975" y="1577975"/>
            <a:ext cx="16002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ALICE MRPC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37" descr="ullalan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2376488" cy="2952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16488" y="1557338"/>
            <a:ext cx="17430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ALICE HPMID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4221088"/>
            <a:ext cx="5496828" cy="266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9552" y="3717032"/>
            <a:ext cx="340349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 Options  for HL-LHC: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5087" y="63748"/>
            <a:ext cx="5577553" cy="144655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INSTRUMENTATION FRONTIER: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DEVELOPMENT OF MICRO-PATTERN 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GASEOUS DETECTOR TECHNOLOGIES</a:t>
            </a:r>
          </a:p>
        </p:txBody>
      </p:sp>
      <p:pic>
        <p:nvPicPr>
          <p:cNvPr id="3" name="Picture 2" descr="MWPC-GEM-GainRat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628800"/>
            <a:ext cx="3384376" cy="2808312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123728" y="4509120"/>
            <a:ext cx="7020272" cy="2308324"/>
          </a:xfrm>
          <a:prstGeom prst="rect">
            <a:avLst/>
          </a:prstGeom>
          <a:solidFill>
            <a:srgbClr val="FFFF99">
              <a:alpha val="7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Detector –Electronics Integration 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 Enabled by Advanced Technologies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itchFamily="18" charset="0"/>
              </a:rPr>
              <a:t>(better granularity / high precision / small amount of material)</a:t>
            </a:r>
            <a:endParaRPr lang="en-US" sz="1600" dirty="0">
              <a:solidFill>
                <a:srgbClr val="0000CC"/>
              </a:solidFill>
              <a:latin typeface="Palatino Linotype" pitchFamily="18" charset="0"/>
            </a:endParaRPr>
          </a:p>
          <a:p>
            <a:pPr algn="ctr"/>
            <a:endParaRPr lang="en-US" sz="1600" dirty="0" smtClean="0">
              <a:solidFill>
                <a:srgbClr val="0000CC"/>
              </a:solidFill>
              <a:latin typeface="Palatino Linotype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Modern photo-lithography technology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 Micro-Pattern Gas Detectors</a:t>
            </a:r>
            <a:endParaRPr lang="en-US" sz="1600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Palatino Linotype" pitchFamily="18" charset="0"/>
              </a:rPr>
              <a:t>Microelectronics – </a:t>
            </a:r>
            <a:r>
              <a:rPr lang="en-US" sz="1600" dirty="0" err="1" smtClean="0">
                <a:latin typeface="Palatino Linotype" pitchFamily="18" charset="0"/>
              </a:rPr>
              <a:t>eg</a:t>
            </a:r>
            <a:r>
              <a:rPr lang="en-US" sz="1600" dirty="0" smtClean="0">
                <a:latin typeface="Palatino Linotype" pitchFamily="18" charset="0"/>
              </a:rPr>
              <a:t>. Silicon pixels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Palatino Linotype" pitchFamily="18" charset="0"/>
              </a:rPr>
              <a:t>Bump bonding technology – low capacitance connections</a:t>
            </a:r>
            <a:endParaRPr lang="fr-FR" sz="1600" dirty="0" smtClean="0">
              <a:latin typeface="Palatino Linotype" pitchFamily="18" charset="0"/>
            </a:endParaRPr>
          </a:p>
          <a:p>
            <a:pPr algn="ctr"/>
            <a:endParaRPr lang="en-US" sz="1600" dirty="0">
              <a:solidFill>
                <a:srgbClr val="D60093"/>
              </a:solidFill>
              <a:latin typeface="Palatino Linotype" pitchFamily="18" charset="0"/>
            </a:endParaRPr>
          </a:p>
          <a:p>
            <a:pPr algn="ctr"/>
            <a:r>
              <a:rPr lang="fr-FR" sz="1600" dirty="0">
                <a:solidFill>
                  <a:srgbClr val="0000FF"/>
                </a:solidFill>
                <a:latin typeface="Palatino Linotype" pitchFamily="18" charset="0"/>
              </a:rPr>
              <a:t>Trade-offs </a:t>
            </a:r>
            <a:r>
              <a:rPr lang="fr-FR" sz="1600" dirty="0" err="1">
                <a:solidFill>
                  <a:srgbClr val="0000FF"/>
                </a:solidFill>
                <a:latin typeface="Palatino Linotype" pitchFamily="18" charset="0"/>
              </a:rPr>
              <a:t>between</a:t>
            </a:r>
            <a:r>
              <a:rPr lang="fr-FR" sz="1600" dirty="0">
                <a:solidFill>
                  <a:srgbClr val="0000FF"/>
                </a:solidFill>
                <a:latin typeface="Palatino Linotype" pitchFamily="18" charset="0"/>
              </a:rPr>
              <a:t> </a:t>
            </a:r>
            <a:r>
              <a:rPr lang="fr-FR" sz="1600" dirty="0" smtClean="0">
                <a:solidFill>
                  <a:srgbClr val="0000FF"/>
                </a:solidFill>
                <a:latin typeface="Palatino Linotype" pitchFamily="18" charset="0"/>
              </a:rPr>
              <a:t>high-speed, power, S/N</a:t>
            </a:r>
            <a:r>
              <a:rPr lang="fr-FR" sz="1600" dirty="0">
                <a:solidFill>
                  <a:srgbClr val="0000FF"/>
                </a:solidFill>
                <a:latin typeface="Palatino Linotype" pitchFamily="18" charset="0"/>
              </a:rPr>
              <a:t>, </a:t>
            </a:r>
            <a:r>
              <a:rPr lang="fr-FR" sz="1600" dirty="0" err="1" smtClean="0">
                <a:solidFill>
                  <a:srgbClr val="0000FF"/>
                </a:solidFill>
                <a:latin typeface="Palatino Linotype" pitchFamily="18" charset="0"/>
              </a:rPr>
              <a:t>integration</a:t>
            </a:r>
            <a:r>
              <a:rPr lang="fr-FR" sz="1600" dirty="0" smtClean="0">
                <a:solidFill>
                  <a:srgbClr val="0000FF"/>
                </a:solidFill>
                <a:latin typeface="Palatino Linotype" pitchFamily="18" charset="0"/>
              </a:rPr>
              <a:t>, segmentation, radiation </a:t>
            </a:r>
            <a:r>
              <a:rPr lang="fr-FR" sz="1600" dirty="0" err="1" smtClean="0">
                <a:solidFill>
                  <a:srgbClr val="0000FF"/>
                </a:solidFill>
                <a:latin typeface="Palatino Linotype" pitchFamily="18" charset="0"/>
              </a:rPr>
              <a:t>tolerance</a:t>
            </a:r>
            <a:r>
              <a:rPr lang="fr-FR" sz="1600" dirty="0">
                <a:solidFill>
                  <a:srgbClr val="0000FF"/>
                </a:solidFill>
                <a:latin typeface="Palatino Linotype" pitchFamily="18" charset="0"/>
              </a:rPr>
              <a:t> </a:t>
            </a:r>
            <a:r>
              <a:rPr lang="fr-FR" sz="1600" dirty="0" smtClean="0">
                <a:solidFill>
                  <a:srgbClr val="0000FF"/>
                </a:solidFill>
                <a:latin typeface="Palatino Linotype" pitchFamily="18" charset="0"/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solidFill>
                  <a:srgbClr val="0000FF"/>
                </a:solidFill>
                <a:latin typeface="Palatino Linotype" pitchFamily="18" charset="0"/>
              </a:rPr>
              <a:t>defined</a:t>
            </a:r>
            <a:r>
              <a:rPr lang="fr-FR" sz="1600" dirty="0" smtClean="0">
                <a:solidFill>
                  <a:srgbClr val="0000FF"/>
                </a:solidFill>
                <a:latin typeface="Palatino Linotype" pitchFamily="18" charset="0"/>
              </a:rPr>
              <a:t> </a:t>
            </a:r>
            <a:r>
              <a:rPr lang="fr-FR" sz="1600" dirty="0">
                <a:solidFill>
                  <a:srgbClr val="0000FF"/>
                </a:solidFill>
                <a:latin typeface="Palatino Linotype" pitchFamily="18" charset="0"/>
              </a:rPr>
              <a:t>by </a:t>
            </a:r>
            <a:r>
              <a:rPr lang="fr-FR" sz="1600" dirty="0" smtClean="0">
                <a:solidFill>
                  <a:srgbClr val="0000FF"/>
                </a:solidFill>
                <a:latin typeface="Palatino Linotype" pitchFamily="18" charset="0"/>
              </a:rPr>
              <a:t>the state-of-the-art </a:t>
            </a:r>
            <a:r>
              <a:rPr lang="fr-FR" sz="1600" dirty="0">
                <a:solidFill>
                  <a:srgbClr val="0000FF"/>
                </a:solidFill>
                <a:latin typeface="Palatino Linotype" pitchFamily="18" charset="0"/>
              </a:rPr>
              <a:t>in </a:t>
            </a:r>
            <a:r>
              <a:rPr lang="fr-FR" sz="1600" dirty="0" err="1" smtClean="0">
                <a:solidFill>
                  <a:srgbClr val="0000FF"/>
                </a:solidFill>
                <a:latin typeface="Palatino Linotype" pitchFamily="18" charset="0"/>
              </a:rPr>
              <a:t>microelectronics</a:t>
            </a:r>
            <a:endParaRPr lang="fr-FR" sz="1600" dirty="0">
              <a:solidFill>
                <a:srgbClr val="0000FF"/>
              </a:solidFill>
              <a:latin typeface="Palatino Linotype" pitchFamily="18" charset="0"/>
            </a:endParaRP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-36512" y="1700612"/>
            <a:ext cx="2145853" cy="1612900"/>
            <a:chOff x="46" y="2883"/>
            <a:chExt cx="1268" cy="1016"/>
          </a:xfrm>
        </p:grpSpPr>
        <p:pic>
          <p:nvPicPr>
            <p:cNvPr id="6" name="Picture 14" descr="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" y="2883"/>
              <a:ext cx="1268" cy="1016"/>
            </a:xfrm>
            <a:prstGeom prst="rect">
              <a:avLst/>
            </a:prstGeom>
            <a:noFill/>
          </p:spPr>
        </p:pic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554" y="3246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578" y="3246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339" y="3518"/>
              <a:ext cx="6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458" y="3564"/>
              <a:ext cx="4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140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3356992"/>
            <a:ext cx="2145853" cy="1681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83368" y="3356992"/>
            <a:ext cx="166263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Verdana" pitchFamily="34" charset="0"/>
              </a:rPr>
              <a:t>Micromegas</a:t>
            </a:r>
            <a:r>
              <a:rPr lang="en-US" sz="1600" dirty="0">
                <a:solidFill>
                  <a:srgbClr val="663300"/>
                </a:solidFill>
                <a:latin typeface="Verdana" pitchFamily="34" charset="0"/>
              </a:rPr>
              <a:t>:</a:t>
            </a: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-36512" y="0"/>
            <a:ext cx="2145853" cy="1616075"/>
            <a:chOff x="46" y="1959"/>
            <a:chExt cx="1261" cy="1018"/>
          </a:xfrm>
        </p:grpSpPr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" y="1959"/>
              <a:ext cx="1261" cy="1018"/>
            </a:xfrm>
            <a:prstGeom prst="rect">
              <a:avLst/>
            </a:prstGeom>
            <a:noFill/>
          </p:spPr>
        </p:pic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576" y="2734"/>
              <a:ext cx="173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54" y="2066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455" y="2734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404" y="2071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pic>
        <p:nvPicPr>
          <p:cNvPr id="19" name="Picture 5" descr="ingrid on medipix9"/>
          <p:cNvPicPr>
            <a:picLocks noChangeAspect="1" noChangeArrowheads="1"/>
          </p:cNvPicPr>
          <p:nvPr/>
        </p:nvPicPr>
        <p:blipFill>
          <a:blip r:embed="rId6" cstate="print">
            <a:lum bright="16000" contrast="20000"/>
          </a:blip>
          <a:srcRect t="25807"/>
          <a:stretch>
            <a:fillRect/>
          </a:stretch>
        </p:blipFill>
        <p:spPr bwMode="auto">
          <a:xfrm>
            <a:off x="-22125" y="5085184"/>
            <a:ext cx="2131466" cy="1772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862715" y="6066259"/>
            <a:ext cx="897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Verdana" pitchFamily="34" charset="0"/>
              </a:rPr>
              <a:t>Ingrid</a:t>
            </a:r>
            <a:endParaRPr lang="fr-FR" sz="16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2120" y="1636345"/>
            <a:ext cx="3456384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High Rates &amp; enormous occupancy:</a:t>
            </a:r>
          </a:p>
          <a:p>
            <a:endParaRPr lang="en-US" sz="1600" dirty="0" smtClean="0"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r>
              <a:rPr lang="en-US" sz="1600" u="sng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Silicon detectors:</a:t>
            </a:r>
          </a:p>
          <a:p>
            <a:endParaRPr lang="en-US" sz="1600" u="sng" dirty="0" smtClean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Si-strips Pixel (2D) 3D detectors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&amp; 3D TSV integration</a:t>
            </a:r>
          </a:p>
          <a:p>
            <a:endParaRPr lang="en-US" sz="1600" dirty="0" smtClean="0">
              <a:solidFill>
                <a:srgbClr val="3333FF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r>
              <a:rPr lang="en-US" sz="1600" u="sng" dirty="0" smtClean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Gaseous detectors:</a:t>
            </a:r>
          </a:p>
          <a:p>
            <a:endParaRPr lang="en-US" sz="1600" u="sng" dirty="0" smtClean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Wire Chamber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Wireless MPGD (2D)  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InGrid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/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Timepix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 (3D)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1212521" y="466441"/>
            <a:ext cx="93326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latin typeface="Verdana" pitchFamily="34" charset="0"/>
              </a:rPr>
              <a:t>MSGC</a:t>
            </a:r>
            <a:r>
              <a:rPr lang="en-US" sz="1600" dirty="0" smtClean="0">
                <a:solidFill>
                  <a:srgbClr val="663300"/>
                </a:solidFill>
                <a:latin typeface="Verdana" pitchFamily="34" charset="0"/>
              </a:rPr>
              <a:t>:</a:t>
            </a:r>
            <a:endParaRPr lang="en-US" sz="1600" dirty="0">
              <a:solidFill>
                <a:srgbClr val="66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3928</TotalTime>
  <Words>5782</Words>
  <Application>Microsoft Office PowerPoint</Application>
  <PresentationFormat>Affichage à l'écran (4:3)</PresentationFormat>
  <Paragraphs>1228</Paragraphs>
  <Slides>67</Slides>
  <Notes>0</Notes>
  <HiddenSlides>0</HiddenSlides>
  <MMClips>2</MMClips>
  <ScaleCrop>false</ScaleCrop>
  <HeadingPairs>
    <vt:vector size="8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67</vt:i4>
      </vt:variant>
    </vt:vector>
  </HeadingPairs>
  <TitlesOfParts>
    <vt:vector size="86" baseType="lpstr">
      <vt:lpstr>Arial Unicode MS</vt:lpstr>
      <vt:lpstr>ＭＳ Ｐゴシック</vt:lpstr>
      <vt:lpstr>Arial</vt:lpstr>
      <vt:lpstr>Bookman Old Style</vt:lpstr>
      <vt:lpstr>Calibri</vt:lpstr>
      <vt:lpstr>Century Gothic</vt:lpstr>
      <vt:lpstr>Comic Sans MS</vt:lpstr>
      <vt:lpstr>Constantia</vt:lpstr>
      <vt:lpstr>Droid Sans Fallback</vt:lpstr>
      <vt:lpstr>Helvetica</vt:lpstr>
      <vt:lpstr>HGP明朝E</vt:lpstr>
      <vt:lpstr>Palatino Linotype</vt:lpstr>
      <vt:lpstr>Symbol</vt:lpstr>
      <vt:lpstr>Times New Roman</vt:lpstr>
      <vt:lpstr>Verdana</vt:lpstr>
      <vt:lpstr>Wingdings</vt:lpstr>
      <vt:lpstr>Office Theme</vt:lpstr>
      <vt:lpstr>PHOTO-PAINT</vt:lpstr>
      <vt:lpstr>Bitmap 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306</cp:revision>
  <dcterms:created xsi:type="dcterms:W3CDTF">2014-06-03T12:29:28Z</dcterms:created>
  <dcterms:modified xsi:type="dcterms:W3CDTF">2015-09-04T12:17:08Z</dcterms:modified>
</cp:coreProperties>
</file>